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0"/>
  </p:notesMasterIdLst>
  <p:sldIdLst>
    <p:sldId id="294" r:id="rId5"/>
    <p:sldId id="259" r:id="rId6"/>
    <p:sldId id="258" r:id="rId7"/>
    <p:sldId id="260" r:id="rId8"/>
    <p:sldId id="295" r:id="rId9"/>
    <p:sldId id="392" r:id="rId10"/>
    <p:sldId id="370" r:id="rId11"/>
    <p:sldId id="317" r:id="rId12"/>
    <p:sldId id="355" r:id="rId13"/>
    <p:sldId id="373" r:id="rId14"/>
    <p:sldId id="393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94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266" r:id="rId34"/>
    <p:sldId id="338" r:id="rId35"/>
    <p:sldId id="291" r:id="rId36"/>
    <p:sldId id="290" r:id="rId37"/>
    <p:sldId id="292" r:id="rId38"/>
    <p:sldId id="293" r:id="rId39"/>
  </p:sldIdLst>
  <p:sldSz cx="12192000" cy="6858000"/>
  <p:notesSz cx="6858000" cy="9144000"/>
  <p:embeddedFontLst>
    <p:embeddedFont>
      <p:font typeface="Lato" panose="020F0502020204030203" pitchFamily="34" charset="77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gbwmeaeIy0VqOo5hRMJOKNlA0L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B8D3D-96E8-42C1-B88B-29C22E095EAA}" v="3" dt="2026-03-21T21:42:58.5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74" autoAdjust="0"/>
    <p:restoredTop sz="60959" autoAdjust="0"/>
  </p:normalViewPr>
  <p:slideViewPr>
    <p:cSldViewPr snapToGrid="0">
      <p:cViewPr varScale="1">
        <p:scale>
          <a:sx n="62" d="100"/>
          <a:sy n="62" d="100"/>
        </p:scale>
        <p:origin x="2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6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ZQcUTIj-6Q?si=R96sZCh3X6HQOFxc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4366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CDAE5001-E7BC-90A5-CEBB-8261E4FC2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D454447A-D1F5-AA8E-9904-1059F917B2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¿Por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frase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“con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pureza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v.2?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v. 2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manera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respetuosa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aplica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también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“(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amonesta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jóvenes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hermanos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madres, a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jóvenes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hermanas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agrega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aquí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ha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pureza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 El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amonesta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nunca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ponerse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situación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personas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podrían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sacar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idea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equivocada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ministerio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posible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claro que no hay nada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inapropiado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muchos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abusado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F0720F0F-0472-F339-D68D-FA6213C3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518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602236CA-02FC-FCD5-D9D4-4F5F3616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9BDBBB7B-6C28-EC3A-3E54-8AD97DCE59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 #2: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Comprenderemos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cuidado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bíblico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hacia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viudas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necesitados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intercambiamos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ideas para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poner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practica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Grupo Sembrador.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25986EBF-2447-92F5-0748-8BE0089053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682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787C4396-8B8E-1630-5BC3-770CD1A4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91118B89-0CB1-78B8-4688-4EC0627661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1 Timoteo 5:3-16 – </a:t>
            </a:r>
            <a:r>
              <a:rPr lang="en-US" dirty="0" err="1"/>
              <a:t>viudas</a:t>
            </a:r>
            <a:br>
              <a:rPr lang="en-US" dirty="0"/>
            </a:b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3 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Honra a las viudas que en verdad son viudas.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4 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Pero si alguna viuda tiene hijos, o nietos, éstos deben aprender primero a ser piadosos para con su propia familia, y a recompensar a sus padres; porque ante Dios esto es bueno y agradable. 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en-US" dirty="0"/>
            </a:b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D765C31D-28DB-3ECA-C028-F6F9E50299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0385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8030188-C2BE-97AD-CAAF-70AF66179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93AD25F1-9AB9-7B2B-2862-CD3E9B8D1C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viuda que en verdad es viuda, y que se ha quedado sola, espera en Dios y noche y día persevera en súplicas y oraciones;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pero la que se entrega a los placeres, está muerta en vida. 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583167BE-CEB2-5562-4371-3FAC560FD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907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252CAC3E-F7A5-6F9A-9A89-D1963E5E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71392A3F-5877-37DE-8995-CAEEE8762E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Manda también estas cosas, para que sean irreprensibles;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porque si alguno no provee para los suyos, y especialmente para los de su casa, niega la fe y es peor que un incrédulo.</a:t>
            </a:r>
            <a:endParaRPr lang="es-PY" sz="11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E70657A1-2DB6-F8BA-7947-19F7835A51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67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C3AB1BA-2A28-3515-4387-D4F859466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52D64219-D0ED-0B51-08BD-8D57CA8970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9 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En la lista deben figurar sólo las viudas mayores de sesenta años, y que hayan tenido un solo marido;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10 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que cuente con un testimonio de buenas obras, como haber criado hijos, practicado la hospitalidad, lavado los pies de los santos, socorrido a los afligidos, y practicado toda buena obra. 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6F818A87-654D-D3B1-6F27-6090220A0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664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6E583C7A-0126-32E3-3444-CE64AE0FD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1470FB43-E423-A94A-9241-7D19F28C1F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Pero no admitas viudas más jóvenes, porque luego se rebelan contra Cristo y, llevadas por sus deseos, quieren casarse,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lo que incurren en condenación por quebrantar su primera fe.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Además, aprenden a ser ociosas y a andar de casa en casa; y no solamente se vuelven ociosas sino también chismosas y entrometidas, y hablan de lo que no deben. 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34AA7B01-8B68-7BBB-0EB2-9CCD1746CE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765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AC88DAEE-EA74-96AA-C3AE-FFA0F4D0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5F2C1D18-51C8-BF5C-8339-BBFADD7F6E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14 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 eso quiero que las viudas jóvenes se casen y críen hijos; que gobiernen su casa y no den al adversario ninguna ocasión de maledicencia.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15 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Porque ya algunas se han apartado por seguir a Satanás.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16 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Si algún creyente o alguna creyente tiene viudas, que las mantenga, para no gravar a la iglesia; así habrá lo suficiente para las viudas que en verdad lo son.</a:t>
            </a:r>
            <a:endParaRPr lang="es-PY" sz="11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2C41245C-FCEF-6A45-AAB1-66F6560149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266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69BD796A-1D49-4B04-38E0-03613B344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BF2B9EC7-C52B-02CD-0B69-0328E35291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Describa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viudas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genuinas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</a:t>
            </a:r>
          </a:p>
          <a:p>
            <a:pPr marL="0" marR="0" lvl="0" indent="0">
              <a:buFontTx/>
              <a:buNone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r>
              <a:rPr lang="en-US" dirty="0">
                <a:effectLst/>
              </a:rPr>
              <a:t> 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Quedaron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nadie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cuide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mayores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edad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Tienen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testimonio…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matrimonio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hijos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clase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llevar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tales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viudas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Esperando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Dios,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Hospitalaria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servicio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chismosas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9BCB8D2F-7B85-BE07-DC78-9E94485C9A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238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A801CE07-E39D-3B7A-5E6D-B2184BCFA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69F50E95-2B0B-9C3C-87ED-B435C42A8F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En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sembrador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comunidad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cristiana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(actual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futuro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¿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apoyar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necesitados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viudas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sirve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abrir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dialogo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entre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sembradores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alumnos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Se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incluye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examen final. Este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tema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pertenece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hábito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del Grupo Sembrador,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vivir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comunidad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cristiana</a:t>
            </a:r>
            <a:r>
              <a:rPr lang="en-U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497469FE-2EE4-0A7B-5B0D-1A48A0BADD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08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lvl="0" indent="0" algn="l" defTabSz="914400" rtl="0" eaLnBrk="1" fontAlgn="auto" latinLnBrk="0" hangingPunct="1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Bienvenida y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saludos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2EACDDDC-B577-1E5F-BD24-3E5082EBF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8D2BEC2B-6D19-DECF-0A66-E326B88517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 #3: Consideramos el liderazgo en la iglesia, la integridad personal y el cuidado del siervo de Dios. </a:t>
            </a: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6309E77B-6C03-9692-A333-D48DF025D6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1105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711D853D-8EAB-48D7-86E5-8DC7D4F9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1E693DF7-43B8-5C08-1A5A-EBA8BA2807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1 Timoteo 5:77-22 – </a:t>
            </a:r>
            <a:r>
              <a:rPr lang="en-US" dirty="0" err="1"/>
              <a:t>ancianos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17 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Los ancianos que gobiernan bien deben considerarse dignos de doble honor, mayormente los que se dedican a predicar y enseñar.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18 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Pues la Escritura dice: «No pondrás bozal al buey que trilla», y: «Digno es el obrero de su salario.»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19 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No admitas ninguna acusación contra un anciano, a menos que haya dos o tres testigos. 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51FE9825-6A65-468C-4776-E395968678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925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9FBB106C-A6DA-93EB-7A90-CAA09451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08B7764C-5EA2-FA0E-B2CA-BA643DD95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los que persisten en pecar, repréndelos delante de todos, para que los demás también teman.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 encarezco delante de Dios y del Señor Jesucristo, y de sus ángeles escogidos, que guardes estas cosas sin prejuicios y sin actuar con parcialidad.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impongas a nadie las manos con ligereza, ni participes en pecados ajenos. Consérvate puro.</a:t>
            </a:r>
            <a:endParaRPr lang="es-PY" sz="11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3319E22B-DBC0-4070-D8A2-44E68DE067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711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B5DAB0B4-E15B-D704-B4A2-0BB316654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4FE8DF5A-9526-4433-B004-00BDE692AF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buFont typeface="Symbol" pitchFamily="2" charset="2"/>
              <a:buChar char="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 aclarar: Ancianos en este contexto… ¿quiénes son?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simplemente hombres mayores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refiere a líderes espirituales de la iglesia. O sea, hombres llamados para dirigir, enseñar y cuidar a la congregación.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tratarlos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 “doble honor.” 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Pablo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aquí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referencia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Deuteronomio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25:4 (No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pondrás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bozal al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buey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trillare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.),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dice que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bueyes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trillan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grano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les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comerlo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no ser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abozalados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atando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canasta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sus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hocicos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También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expresión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Jesús de Lucas 10:7 (Y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aquella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casa,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comiendo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bebiendo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 que les den;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porque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obrero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digno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salario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No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casa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casa.),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Jesús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obrero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merece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salario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dedica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servicio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pide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bíblico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recibe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sustento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congregación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ministerio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sirve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pastor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negar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apoyo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dejar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claro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motivo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hacerse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Pero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implica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trabajar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fuera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Pablo que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veces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tiendas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carpa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.) 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muchos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abusado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Caen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trampa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hacerse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Por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consiguiente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importante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manejen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finanzas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decisiones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abusos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cancelan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también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muchas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fallado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apoyar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sus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D422AE7E-A3FC-A252-3DB1-0E83CCA0B9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8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489FF20E-71E0-3AE1-C739-019317FC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C4FA5F08-B768-70FF-575E-E92FE0AC64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alguien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acusa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un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iglesia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manejar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asunto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ahora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hacían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acusaciones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veces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certeras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ocasiones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falsas. 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proteger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contra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harían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falsas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acusaciones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rencor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Pablo dice: “No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aceptes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acusación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contra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dos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”.  Si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aparecen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dos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proseguir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dignidad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oficio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demanda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protección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ser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oculares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acerca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acusado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“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tercera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mano.  (De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1 Timoteo,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nivel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Seminario)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demanda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mínimo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dos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encuentra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partes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Escritura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Deuteronomio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9:15, Mateo 18:16: Mas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oyere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aún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contigo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uno o dos, para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boca de dos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palabra.; II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Corintios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13:1: Esta es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tercera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vez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voy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vosotros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Por boca de dos o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testigos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decidirá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asunto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.), y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regla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seguir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un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hizo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mal, y no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recibe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humildemente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disciplina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r>
              <a:rPr lang="en-US" sz="11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le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reprender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públicamente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habrá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suspenderlo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cargo.  Si es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pecado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persistente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arrepentimiento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podría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llegar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hasta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punto de ‘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excomulgarlo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’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según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Mateo 18.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D50C8E58-D554-6E68-EBC9-2359ADA224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020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1D958F29-5674-8109-92AB-29130738C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37B40589-9FC2-B74E-62E3-7C13AB00ED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1 Timoteo 5:22</a:t>
            </a:r>
          </a:p>
          <a:p>
            <a:pPr marL="0" marR="0" indent="0">
              <a:buFontTx/>
              <a:buNone/>
            </a:pPr>
            <a:r>
              <a:rPr lang="es-PY" sz="1100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22 </a:t>
            </a:r>
            <a:r>
              <a:rPr lang="es-PY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impongas a nadie las manos con ligereza, ni participes en pecados ajenos. Consérvate puro.</a:t>
            </a:r>
          </a:p>
          <a:p>
            <a:pPr marL="0" marR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significa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verso?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Imponer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manos era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entonces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ahora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costumbre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usaba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iniciar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miembro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congregación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oficio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congregación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El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candidato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requisitos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debidamente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llamado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y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pide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bendición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Dios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descanse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es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pastoral,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veces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congregaciones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día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costumbre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“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ordenar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al hombre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pastor. 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amonestación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Pablo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vigor.  Solo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inducirán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oficio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demostrado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requisitos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mencionados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capítulo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3.  Debe pasar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suficiente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cualidades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994AB352-A8BE-CE3C-8328-9974C12E2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078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0583955-8989-DAC8-4C1E-186969D27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EBCFA123-25C0-9BE2-F626-F2C1F5DEC6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1 Timoteo 5:23-25</a:t>
            </a:r>
            <a:br>
              <a:rPr lang="en-US" dirty="0"/>
            </a:b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23 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 causa de tu estómago y de tus frecuentes enfermedades ya no bebas agua, sino toma un poco de vino.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24 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Los pecados de algunos hombres se hacen evidentes antes de que ellos sean llevados a juicio, aunque a otros se les descubren después. </a:t>
            </a:r>
            <a:endParaRPr lang="en-US" sz="1100" b="0" i="0" dirty="0">
              <a:solidFill>
                <a:srgbClr val="000000"/>
              </a:solidFill>
              <a:effectLst/>
              <a:latin typeface="Lato"/>
              <a:ea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1ECEDFA9-062F-E107-B3A6-CB03F685F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382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E03E93C9-CCBC-BA81-7C8A-0EEAA1FD5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CBCE1BFC-13DE-21E7-0501-440385B11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474739AD-08C0-8728-D853-944813980B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073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3BF9A4E7-1FA0-A01E-4B6A-8C32ED9B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5309861F-CDDD-CA7F-E1FF-DC2BB7E51B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Cuál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reacción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v.23?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Timoteo también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cuidarse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físicamenteEsto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sencillamente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era un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consejo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práctico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En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aquellos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días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agua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frecuentemente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impura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Viajando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lugar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lugar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asuntos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congregaciones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consecuencia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peligros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nada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vino bajo tales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circunstancias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con que no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hiciera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exceso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hecho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Pablo lo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recomendó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Timoteo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quizás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tenía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dificultad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mantenerse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saludable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razón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agregó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consejo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Pablo no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legalista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alcohol. 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consideración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¿Hay algo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deberías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cuidarte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mejor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físicamente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 ¿Tu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médico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recomendó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algo?  Pues,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cuerpo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templo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Espíritu Santo,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querer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cuidarlo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aparte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descuidar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cuerpo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afectar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ministerio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4E77C829-BAA4-EA94-8AF8-64DF92351B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8005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F4E4AFE2-E72F-DEFA-732C-BCC798F1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9B2E9A95-AF3A-3CF1-13E1-07DBD7C079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V.24-25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indican que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¿Esto es ley o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evangelio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¿Es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advertencia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consuelo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r>
              <a:rPr lang="en-US" sz="11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endParaRPr lang="en-US" sz="11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dos. 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advierte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mantener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doble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Si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lucho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secreto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tarde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temprano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publicará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falta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sacarlo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la luz de día,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admitirlo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pedir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ayuda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171450" marR="0" lvl="0" indent="-171450"/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 anima y me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fortalece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saber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llevando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integra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desinteresada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llamar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atención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también se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saber.  La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recompensa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cielo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Pero las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buenas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obras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hacemos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también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saldrán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la luz del día.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C41EEEA0-7EBB-939A-02FB-A5236B86A4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71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Introducción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breve a la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lección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5882f685f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n-US" dirty="0"/>
              <a:t>Proyecto Final – 3 partes</a:t>
            </a:r>
            <a:br>
              <a:rPr lang="en-US" dirty="0"/>
            </a:br>
            <a:br>
              <a:rPr lang="en-US" dirty="0"/>
            </a:br>
            <a:r>
              <a:rPr lang="es-PY" sz="1200" dirty="0">
                <a:effectLst/>
                <a:latin typeface="Lato"/>
                <a:ea typeface="Lato"/>
                <a:cs typeface="Lato"/>
              </a:rPr>
              <a:t>1.) Desarrollar </a:t>
            </a:r>
            <a:r>
              <a:rPr lang="es-PY" sz="1200" dirty="0">
                <a:latin typeface="Lato"/>
                <a:ea typeface="Lato"/>
                <a:cs typeface="Lato"/>
              </a:rPr>
              <a:t>por escrito,  por audio o video su </a:t>
            </a:r>
            <a:r>
              <a:rPr lang="es-PY" sz="1200" b="1" dirty="0">
                <a:latin typeface="Lato"/>
                <a:ea typeface="Lato"/>
                <a:cs typeface="Lato"/>
              </a:rPr>
              <a:t>testimonio personal</a:t>
            </a:r>
            <a:r>
              <a:rPr lang="es-PY" sz="1200" dirty="0">
                <a:latin typeface="Lato"/>
                <a:ea typeface="Lato"/>
                <a:cs typeface="Lato"/>
              </a:rPr>
              <a:t>.  ¿Cómo le ha salvado Dios?  ¿Cómo ha obrado en su vida?  </a:t>
            </a:r>
            <a:endParaRPr lang="es-PY" sz="1200" dirty="0">
              <a:effectLst/>
              <a:latin typeface="Lato"/>
              <a:ea typeface="Lato"/>
              <a:cs typeface="Lato"/>
            </a:endParaRPr>
          </a:p>
          <a:p>
            <a:pPr marL="15875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s-PY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s-PY" sz="1200" dirty="0">
                <a:effectLst/>
                <a:latin typeface="Lato"/>
                <a:ea typeface="Lato"/>
                <a:cs typeface="Lato"/>
              </a:rPr>
              <a:t>2.) </a:t>
            </a:r>
            <a:r>
              <a:rPr lang="es-PY" sz="1200" b="1" dirty="0">
                <a:effectLst/>
                <a:latin typeface="Lato"/>
                <a:ea typeface="Lato"/>
                <a:cs typeface="Lato"/>
              </a:rPr>
              <a:t>Escribirle una carta a un “Timoteo” </a:t>
            </a:r>
            <a:r>
              <a:rPr lang="es-PY" sz="1100" dirty="0">
                <a:latin typeface="Lato"/>
                <a:ea typeface="Lato"/>
                <a:cs typeface="Lato"/>
              </a:rPr>
              <a:t>(alguien) en su grupo que muestre potencial como líder. La carta hablará sobre el carácter de un líder espiritual, usando temas y pasajes de 1 y 2 Timoteo. ¿Qué es lo que ve en él o ella? Enfóquese más en lo espiritual y no tanto en los talentos.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07" name="Google Shape;207;g2f5882f685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351DEDE9-14AB-F9BA-7165-46DDCD6F9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5882f685f_0_139:notes">
            <a:extLst>
              <a:ext uri="{FF2B5EF4-FFF2-40B4-BE49-F238E27FC236}">
                <a16:creationId xmlns:a16="http://schemas.microsoft.com/office/drawing/2014/main" id="{40768AD8-FA7A-920C-468D-45644B2EAC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effectLst/>
                <a:latin typeface="Lato"/>
                <a:ea typeface="Lato"/>
                <a:cs typeface="Lato"/>
              </a:rPr>
              <a:t>3.) </a:t>
            </a:r>
            <a:r>
              <a:rPr lang="en-US" sz="1100" b="1" dirty="0">
                <a:effectLst/>
                <a:latin typeface="Lato"/>
                <a:ea typeface="Lato"/>
                <a:cs typeface="Lato"/>
              </a:rPr>
              <a:t>Responder </a:t>
            </a:r>
            <a:r>
              <a:rPr lang="en-US" sz="1100" b="1" dirty="0" err="1">
                <a:latin typeface="Lato"/>
                <a:ea typeface="Lato"/>
                <a:cs typeface="Lato"/>
              </a:rPr>
              <a:t>algunas</a:t>
            </a:r>
            <a:r>
              <a:rPr lang="en-US" sz="1100" b="1" dirty="0">
                <a:latin typeface="Lato"/>
                <a:ea typeface="Lato"/>
                <a:cs typeface="Lato"/>
              </a:rPr>
              <a:t> </a:t>
            </a:r>
            <a:r>
              <a:rPr lang="en-US" sz="1100" b="1" dirty="0" err="1">
                <a:effectLst/>
                <a:latin typeface="Lato"/>
                <a:ea typeface="Lato"/>
                <a:cs typeface="Lato"/>
              </a:rPr>
              <a:t>preguntas</a:t>
            </a:r>
            <a:r>
              <a:rPr lang="en-US" sz="1100" b="1" dirty="0">
                <a:effectLst/>
                <a:latin typeface="Lato"/>
                <a:ea typeface="Lato"/>
                <a:cs typeface="Lato"/>
              </a:rPr>
              <a:t> </a:t>
            </a:r>
            <a:r>
              <a:rPr lang="en-US" sz="1100" dirty="0" err="1">
                <a:effectLst/>
                <a:latin typeface="Lato"/>
                <a:ea typeface="Lato"/>
                <a:cs typeface="Lato"/>
              </a:rPr>
              <a:t>acerca</a:t>
            </a:r>
            <a:r>
              <a:rPr lang="en-US" sz="1100" dirty="0">
                <a:effectLst/>
                <a:latin typeface="Lato"/>
                <a:ea typeface="Lato"/>
                <a:cs typeface="Lato"/>
              </a:rPr>
              <a:t> de </a:t>
            </a:r>
            <a:r>
              <a:rPr lang="en-US" sz="1100" dirty="0" err="1">
                <a:effectLst/>
                <a:latin typeface="Lato"/>
                <a:ea typeface="Lato"/>
                <a:cs typeface="Lato"/>
              </a:rPr>
              <a:t>temas</a:t>
            </a:r>
            <a:r>
              <a:rPr lang="en-US" sz="1100" dirty="0">
                <a:effectLst/>
                <a:latin typeface="Lato"/>
                <a:ea typeface="Lato"/>
                <a:cs typeface="Lato"/>
              </a:rPr>
              <a:t> clave </a:t>
            </a:r>
            <a:r>
              <a:rPr lang="en-US" sz="1100" dirty="0" err="1">
                <a:effectLst/>
                <a:latin typeface="Lato"/>
                <a:ea typeface="Lato"/>
                <a:cs typeface="Lato"/>
              </a:rPr>
              <a:t>en</a:t>
            </a:r>
            <a:r>
              <a:rPr lang="en-US" sz="1100" dirty="0">
                <a:effectLst/>
                <a:latin typeface="Lato"/>
                <a:ea typeface="Lato"/>
                <a:cs typeface="Lato"/>
              </a:rPr>
              <a:t> las dos cartas a Timoteo.</a:t>
            </a:r>
            <a:endParaRPr lang="en-US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2f5882f685f_0_139:notes">
            <a:extLst>
              <a:ext uri="{FF2B5EF4-FFF2-40B4-BE49-F238E27FC236}">
                <a16:creationId xmlns:a16="http://schemas.microsoft.com/office/drawing/2014/main" id="{8BE9AF32-27D8-5089-B62F-C4075CEFD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166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Tarea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6</a:t>
            </a:r>
          </a:p>
          <a:p>
            <a:pPr marL="0" marR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 6 -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3"/>
              </a:rPr>
              <a:t>https://youtu.be/GZQcUTIj-6Q?si=R96sZCh3X6HQOFxc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Leer 1 Timoteo 6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Vas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escribir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carta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ánimo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Timoteo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proyecto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final.  Solo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escríbale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mensaje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avisarle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vas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dirigir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carta. </a:t>
            </a:r>
          </a:p>
          <a:p>
            <a:pPr marL="0" marR="0" indent="0">
              <a:buFontTx/>
              <a:buNone/>
            </a:pPr>
            <a:endParaRPr sz="11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df2547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3.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bendición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7145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2adf2547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adf25473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1714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 startAt="3"/>
            </a:pPr>
            <a:endParaRPr sz="11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Despedida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1100"/>
              <a:buNone/>
            </a:pPr>
            <a:endParaRPr sz="11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2adf25473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ac1ba269c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ac1ba269c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Oración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17145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C3423D67-9211-C94F-5F49-8F783EF2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5882f685f_0_254:notes">
            <a:extLst>
              <a:ext uri="{FF2B5EF4-FFF2-40B4-BE49-F238E27FC236}">
                <a16:creationId xmlns:a16="http://schemas.microsoft.com/office/drawing/2014/main" id="{0F75D6BC-11D2-0073-BD38-6C5E48472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f5882f685f_0_254:notes">
            <a:extLst>
              <a:ext uri="{FF2B5EF4-FFF2-40B4-BE49-F238E27FC236}">
                <a16:creationId xmlns:a16="http://schemas.microsoft.com/office/drawing/2014/main" id="{1E3122C3-0877-5110-5ECB-39DC24E3D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71450" indent="0">
              <a:buFontTx/>
              <a:buNone/>
            </a:pPr>
            <a:r>
              <a:rPr lang="es-419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1. Esquema del curso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5)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Viudas y Ancianos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 Timoteo 6 y contexto de 2 Timoteo)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Contentamiento y la Buena Batalla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 Timoteo 1-2)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El Ministerio Cristo Céntrico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/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 Timoteo 3-4)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Firme en las Escrituras / El Ministerio es Personal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buFontTx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Nos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quedan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lecciones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hoy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incluido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Terminaremos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 Timoteo,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veremos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 Timoteo 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vamos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viendo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Proyecto final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465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1714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OBJETIVO #1: Valoraremos y respetaremos a los ancianos en la iglesia. </a:t>
            </a: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C41153C9-BE65-0836-19F6-EC8620E1C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822ECCE1-84C2-C396-488B-78CA9A916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Revisar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tarea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previsa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Busquen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dos versos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libros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 Biblia (fuera de Timoteo) que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mayores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edad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Iglesia.</a:t>
            </a:r>
            <a:r>
              <a:rPr lang="en-US" sz="18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>
              <a:buNone/>
            </a:pPr>
            <a:endParaRPr lang="es-ES" sz="1800" i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buNone/>
            </a:pPr>
            <a:r>
              <a:rPr lang="es-ES" sz="18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Permite que los estudiantes contestan.</a:t>
            </a:r>
          </a:p>
          <a:p>
            <a:pPr marL="0" marR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Levítico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19:32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Levántate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delante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las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canas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Muestra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respeto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ante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Muestra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temor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ante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Dios.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Señor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Pedro 5:5 También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ustedes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jóvenes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muestren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respeto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ante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y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ustedes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practiquen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mutuo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respeto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Revístanse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humildad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porque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«Dios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resiste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soberbios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muestra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favorable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humildes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.»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Proverbios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23:22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Escucha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padre que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y no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menosprecies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madre.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Resumen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Vemos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respetarlos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mostrar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temor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ante Dios.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Veremos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mayores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juegan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papel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integral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familia de Dios.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mucho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hábito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del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grupo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sembrador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vivir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comunidad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cristiana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E18D2C80-7B01-87A1-439B-DBC9F85DB9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61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5A881EB3-FA88-192D-6220-8E7F433D7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142CF940-7755-D7FF-2357-A2C5995906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1 Timoteo 5:1-2</a:t>
            </a:r>
            <a:br>
              <a:rPr lang="en-US" dirty="0"/>
            </a:b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No reprendas al anciano, sino exhórtalo como a un padre; a los más jóvenes, como a hermanos; </a:t>
            </a:r>
            <a:r>
              <a:rPr lang="es-PY" sz="1100" b="1" i="0" baseline="30000" dirty="0">
                <a:solidFill>
                  <a:srgbClr val="000000"/>
                </a:solidFill>
                <a:effectLst/>
                <a:latin typeface="Lato"/>
              </a:rPr>
              <a:t>2 </a:t>
            </a:r>
            <a:r>
              <a:rPr lang="es-PY" sz="1100" b="0" i="0" dirty="0">
                <a:solidFill>
                  <a:srgbClr val="000000"/>
                </a:solidFill>
                <a:effectLst/>
                <a:latin typeface="Lato"/>
              </a:rPr>
              <a:t>a las ancianas, como a madres; a las jovencitas, con toda pureza, como a hermanas.</a:t>
            </a:r>
            <a:endParaRPr lang="es-PY" sz="1100" i="1" dirty="0">
              <a:solidFill>
                <a:schemeClr val="dk1"/>
              </a:solidFill>
              <a:latin typeface="Lato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E1EAD773-D42F-4213-040E-C84CDCB902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9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4BCE61E2-BDD0-9D95-744B-BC9267AA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5882f685f_0_775:notes">
            <a:extLst>
              <a:ext uri="{FF2B5EF4-FFF2-40B4-BE49-F238E27FC236}">
                <a16:creationId xmlns:a16="http://schemas.microsoft.com/office/drawing/2014/main" id="{532BCC15-1097-00B3-37FE-D1205B855C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buFontTx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líder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tratar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con…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mayor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consideración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</a:p>
          <a:p>
            <a:pPr marL="0" marR="0" lvl="0" indent="0">
              <a:buFontTx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buFontTx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reprendas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ásperamente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empieza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Pablo.  </a:t>
            </a: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̓π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ι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λήσσω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epiplesso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realidad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significa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golpear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171450" marR="0" lvl="0" indent="-171450"/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Aquí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palabras, 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aspereza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bien “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amonestarlo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un padre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”, dice Pablo. </a:t>
            </a:r>
          </a:p>
          <a:p>
            <a:pPr marL="171450" marR="0" lvl="0" indent="-171450"/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Uno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usar la mayor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consideración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posible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hablar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ancianos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especialmente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cuando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necesario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corregir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algunas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faltas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peculiares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f5882f685f_0_775:notes">
            <a:extLst>
              <a:ext uri="{FF2B5EF4-FFF2-40B4-BE49-F238E27FC236}">
                <a16:creationId xmlns:a16="http://schemas.microsoft.com/office/drawing/2014/main" id="{1F5900B3-0338-6609-E310-6BBC9DF154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45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145768" y="-1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descr="A logo with a cross and a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426" y="548168"/>
            <a:ext cx="2230986" cy="155570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706430" y="2862567"/>
            <a:ext cx="450027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5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Fortaleciendo</a:t>
            </a:r>
            <a:r>
              <a:rPr lang="en-US" sz="5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5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endParaRPr sz="7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264510" y="2818701"/>
            <a:ext cx="114817" cy="2143283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379327" y="2818702"/>
            <a:ext cx="424306" cy="2143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At Lystra, they met a young Christian called Timothy. His mother was a Jewish believer, but his father was a Greek. The local Christians thought very highly of him and Paul invited Timothy to join them on their journey. – Slide 7">
            <a:extLst>
              <a:ext uri="{FF2B5EF4-FFF2-40B4-BE49-F238E27FC236}">
                <a16:creationId xmlns:a16="http://schemas.microsoft.com/office/drawing/2014/main" id="{1E2162B5-A7F0-D8DB-66BD-C3C5B4F5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395" y="948267"/>
            <a:ext cx="5758024" cy="431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8272E5-0924-8910-D1E1-DD44B6146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703" y="948267"/>
            <a:ext cx="5820716" cy="43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24AFEA3D-AD34-CABB-5562-0C66D46AF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BF94CF12-D1C5-2CBD-165F-2F1B1B64B07E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5:1-2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460A744A-4C29-0AF5-00BF-B9C9A083628E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A169EBF3-A7A8-7AE6-7230-F2E5DA5026B1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9AECD709-36D3-BBE4-0A57-F1E0341122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ED0BF214-ED68-C9BB-0E68-9A0959E20B63}"/>
              </a:ext>
            </a:extLst>
          </p:cNvPr>
          <p:cNvSpPr txBox="1"/>
          <p:nvPr/>
        </p:nvSpPr>
        <p:spPr>
          <a:xfrm>
            <a:off x="2050413" y="2105601"/>
            <a:ext cx="973388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¿Por </a:t>
            </a:r>
            <a:r>
              <a:rPr lang="en-US" sz="40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qué</a:t>
            </a: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la </a:t>
            </a:r>
            <a:r>
              <a:rPr lang="en-US" sz="40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frase</a:t>
            </a: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“con </a:t>
            </a:r>
            <a:r>
              <a:rPr lang="en-US" sz="40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toda</a:t>
            </a: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40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pureza</a:t>
            </a: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” </a:t>
            </a: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n-US" sz="40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</a:t>
            </a: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40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el</a:t>
            </a:r>
            <a:r>
              <a:rPr lang="en-US" sz="40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v.2?</a:t>
            </a:r>
            <a:endParaRPr lang="es-PY" sz="40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EF859-1317-0C08-5E2D-1136A9F485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25"/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45AA662E-487D-B145-DC62-8ECE79B23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>
            <a:extLst>
              <a:ext uri="{FF2B5EF4-FFF2-40B4-BE49-F238E27FC236}">
                <a16:creationId xmlns:a16="http://schemas.microsoft.com/office/drawing/2014/main" id="{106C5E07-E0FC-22AB-D7D5-0B0C9D3439A3}"/>
              </a:ext>
            </a:extLst>
          </p:cNvPr>
          <p:cNvSpPr txBox="1"/>
          <p:nvPr/>
        </p:nvSpPr>
        <p:spPr>
          <a:xfrm>
            <a:off x="1670362" y="44099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</a:t>
            </a:r>
            <a:r>
              <a:rPr lang="en-US" sz="6000" b="0" i="0" u="none" strike="noStrike" cap="none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de la </a:t>
            </a:r>
            <a:r>
              <a:rPr lang="en-US" sz="600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Lección</a:t>
            </a:r>
            <a:endParaRPr sz="6000" b="0" i="0" u="none" strike="noStrike" cap="none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>
            <a:extLst>
              <a:ext uri="{FF2B5EF4-FFF2-40B4-BE49-F238E27FC236}">
                <a16:creationId xmlns:a16="http://schemas.microsoft.com/office/drawing/2014/main" id="{68E0E985-B490-2B3F-5517-BACEEEC524B6}"/>
              </a:ext>
            </a:extLst>
          </p:cNvPr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>
            <a:extLst>
              <a:ext uri="{FF2B5EF4-FFF2-40B4-BE49-F238E27FC236}">
                <a16:creationId xmlns:a16="http://schemas.microsoft.com/office/drawing/2014/main" id="{48F910D1-DCD5-6E65-6EE2-060721FC7A1E}"/>
              </a:ext>
            </a:extLst>
          </p:cNvPr>
          <p:cNvGrpSpPr/>
          <p:nvPr/>
        </p:nvGrpSpPr>
        <p:grpSpPr>
          <a:xfrm>
            <a:off x="551075" y="2011050"/>
            <a:ext cx="11197475" cy="3947713"/>
            <a:chOff x="0" y="0"/>
            <a:chExt cx="10450280" cy="3947713"/>
          </a:xfrm>
        </p:grpSpPr>
        <p:sp>
          <p:nvSpPr>
            <p:cNvPr id="129" name="Google Shape;129;p5">
              <a:extLst>
                <a:ext uri="{FF2B5EF4-FFF2-40B4-BE49-F238E27FC236}">
                  <a16:creationId xmlns:a16="http://schemas.microsoft.com/office/drawing/2014/main" id="{5D974420-28B5-D6D5-735A-8D89C73084F3}"/>
                </a:ext>
              </a:extLst>
            </p:cNvPr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>
              <a:extLst>
                <a:ext uri="{FF2B5EF4-FFF2-40B4-BE49-F238E27FC236}">
                  <a16:creationId xmlns:a16="http://schemas.microsoft.com/office/drawing/2014/main" id="{7AAD50AA-535A-062D-E87F-4AA45226226E}"/>
                </a:ext>
              </a:extLst>
            </p:cNvPr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>
              <a:extLst>
                <a:ext uri="{FF2B5EF4-FFF2-40B4-BE49-F238E27FC236}">
                  <a16:creationId xmlns:a16="http://schemas.microsoft.com/office/drawing/2014/main" id="{746A73DC-746A-3F49-DE7A-A514EF8E9345}"/>
                </a:ext>
              </a:extLst>
            </p:cNvPr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>
              <a:extLst>
                <a:ext uri="{FF2B5EF4-FFF2-40B4-BE49-F238E27FC236}">
                  <a16:creationId xmlns:a16="http://schemas.microsoft.com/office/drawing/2014/main" id="{04AFAF47-96A3-43EC-D6D5-F7C635B5BD73}"/>
                </a:ext>
              </a:extLst>
            </p:cNvPr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Valoremos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respetaremos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ancianos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la Iglesia.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>
              <a:extLst>
                <a:ext uri="{FF2B5EF4-FFF2-40B4-BE49-F238E27FC236}">
                  <a16:creationId xmlns:a16="http://schemas.microsoft.com/office/drawing/2014/main" id="{26716FEC-3310-2E08-E6D9-A6E8992709E6}"/>
                </a:ext>
              </a:extLst>
            </p:cNvPr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>
              <a:extLst>
                <a:ext uri="{FF2B5EF4-FFF2-40B4-BE49-F238E27FC236}">
                  <a16:creationId xmlns:a16="http://schemas.microsoft.com/office/drawing/2014/main" id="{3952A4F5-4DB7-E0AD-A825-B5DF241B2D23}"/>
                </a:ext>
              </a:extLst>
            </p:cNvPr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>
              <a:extLst>
                <a:ext uri="{FF2B5EF4-FFF2-40B4-BE49-F238E27FC236}">
                  <a16:creationId xmlns:a16="http://schemas.microsoft.com/office/drawing/2014/main" id="{89A164B4-423B-65C8-F0D2-8BB7FD5327D9}"/>
                </a:ext>
              </a:extLst>
            </p:cNvPr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>
              <a:extLst>
                <a:ext uri="{FF2B5EF4-FFF2-40B4-BE49-F238E27FC236}">
                  <a16:creationId xmlns:a16="http://schemas.microsoft.com/office/drawing/2014/main" id="{66FF12DE-BCE9-D17A-5C2E-FB018168864B}"/>
                </a:ext>
              </a:extLst>
            </p:cNvPr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Comprenderemos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cuidado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bíblico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viudas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neesitados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compartiremos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ideas para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aplicarlo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Grupo Sembrador. 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5">
              <a:extLst>
                <a:ext uri="{FF2B5EF4-FFF2-40B4-BE49-F238E27FC236}">
                  <a16:creationId xmlns:a16="http://schemas.microsoft.com/office/drawing/2014/main" id="{405072BC-E130-3FE0-5A7F-65ED6405D76F}"/>
                </a:ext>
              </a:extLst>
            </p:cNvPr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5">
              <a:extLst>
                <a:ext uri="{FF2B5EF4-FFF2-40B4-BE49-F238E27FC236}">
                  <a16:creationId xmlns:a16="http://schemas.microsoft.com/office/drawing/2014/main" id="{D3A7F4AB-B96B-A566-0A82-AF02977073A3}"/>
                </a:ext>
              </a:extLst>
            </p:cNvPr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5">
              <a:extLst>
                <a:ext uri="{FF2B5EF4-FFF2-40B4-BE49-F238E27FC236}">
                  <a16:creationId xmlns:a16="http://schemas.microsoft.com/office/drawing/2014/main" id="{9E9FDF5B-CB21-BE50-1F92-1197030E18AB}"/>
                </a:ext>
              </a:extLst>
            </p:cNvPr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5">
              <a:extLst>
                <a:ext uri="{FF2B5EF4-FFF2-40B4-BE49-F238E27FC236}">
                  <a16:creationId xmlns:a16="http://schemas.microsoft.com/office/drawing/2014/main" id="{71E2B7F6-9731-E11A-D12D-C0218818E023}"/>
                </a:ext>
              </a:extLst>
            </p:cNvPr>
            <p:cNvSpPr txBox="1"/>
            <p:nvPr/>
          </p:nvSpPr>
          <p:spPr>
            <a:xfrm>
              <a:off x="1302586" y="2819933"/>
              <a:ext cx="9147600" cy="112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Consideramos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liderazgo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la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iglesia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, la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integridad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personal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cuidado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del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siervo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Dios. 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>
            <a:extLst>
              <a:ext uri="{FF2B5EF4-FFF2-40B4-BE49-F238E27FC236}">
                <a16:creationId xmlns:a16="http://schemas.microsoft.com/office/drawing/2014/main" id="{577AA43A-2E97-7155-50F3-FED097C0B1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1921504-CCA6-25D6-F031-D2205D1FD386}"/>
              </a:ext>
            </a:extLst>
          </p:cNvPr>
          <p:cNvSpPr/>
          <p:nvPr/>
        </p:nvSpPr>
        <p:spPr>
          <a:xfrm>
            <a:off x="551075" y="3361230"/>
            <a:ext cx="11547832" cy="146525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DF66C6D1-D1DA-900C-E773-C164A5E67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B6411260-4340-6E3A-F0AF-9993EFA6527F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9BB11BC5-631B-86BB-E1A1-47925E17FDA6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64A5A92A-EBA1-A259-392D-1744658826E1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25095F0B-B166-CD1E-E72F-63076FBB8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C46B23F6-33BF-763D-544F-B491F2001BCF}"/>
              </a:ext>
            </a:extLst>
          </p:cNvPr>
          <p:cNvSpPr txBox="1"/>
          <p:nvPr/>
        </p:nvSpPr>
        <p:spPr>
          <a:xfrm>
            <a:off x="2029664" y="1741337"/>
            <a:ext cx="9170342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3 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Honra a las viudas que en verdad son viudas.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4 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Pero si alguna viuda tiene hijos, o nietos, éstos deben aprender primero a ser piadosos para con su propia familia, y a recompensar a sus padres; porque ante Dios esto es bueno y agradable. </a:t>
            </a:r>
          </a:p>
        </p:txBody>
      </p:sp>
    </p:spTree>
    <p:extLst>
      <p:ext uri="{BB962C8B-B14F-4D97-AF65-F5344CB8AC3E}">
        <p14:creationId xmlns:p14="http://schemas.microsoft.com/office/powerpoint/2010/main" val="223445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0F94D158-6122-4E35-F3FC-49A7E7262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822F2B73-045B-A0B8-405F-D61D2B5F6F80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C5F06B55-FA6A-3DA3-2B05-CCC91AFF7C3C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996EFA96-06D7-B4E3-8AB3-9342F717A807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4FDF090C-2C7C-5381-24E8-9E6F9449C5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D4425908-FAB0-FA6C-23BD-2B9961C36E06}"/>
              </a:ext>
            </a:extLst>
          </p:cNvPr>
          <p:cNvSpPr txBox="1"/>
          <p:nvPr/>
        </p:nvSpPr>
        <p:spPr>
          <a:xfrm>
            <a:off x="1803400" y="1986969"/>
            <a:ext cx="9170342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viuda que en verdad es viuda, y que se ha quedado sola, espera en Dios y noche y día persevera en súplicas y oraciones;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pero la que se entrega a los placeres, está muerta en vida. </a:t>
            </a: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endParaRPr lang="es-PY" sz="42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endParaRPr lang="es-PY" sz="42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05055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148D39B3-6828-85E6-825A-5225FAAD7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64FFE195-FD78-EBBA-A661-E82A054630F6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CA883DD3-0D43-A0B1-A1CB-49C055C8709F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0C7E2900-CC8B-B4C6-F03F-B4AC4502E716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960EBEC6-A335-4D7D-6513-6A1420F782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F20E45D9-9545-1F6D-2487-55E474509D4B}"/>
              </a:ext>
            </a:extLst>
          </p:cNvPr>
          <p:cNvSpPr txBox="1"/>
          <p:nvPr/>
        </p:nvSpPr>
        <p:spPr>
          <a:xfrm>
            <a:off x="2029664" y="2087095"/>
            <a:ext cx="917034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Manda también estas cosas, para que sean irreprensibles;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porque si alguno no provee para los suyos, y especialmente para los de su casa, niega la fe y es peor que un incrédulo.</a:t>
            </a:r>
            <a:endParaRPr lang="es-PY" sz="40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8995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8C3E9457-93EB-6A21-45E8-203EB9DC4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331229B7-51D0-148D-65DB-9844DE6828E3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E8757AA4-A4D3-C84D-1569-010C642904BB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EDB76DF2-0CA0-4388-F44F-160CD504CDDC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8569C630-97E8-2B38-71AD-EAA376C6F7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28816BA6-89D5-1A31-64D6-4F470213B650}"/>
              </a:ext>
            </a:extLst>
          </p:cNvPr>
          <p:cNvSpPr txBox="1"/>
          <p:nvPr/>
        </p:nvSpPr>
        <p:spPr>
          <a:xfrm>
            <a:off x="1798021" y="1864153"/>
            <a:ext cx="9170342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8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9 </a:t>
            </a:r>
            <a:r>
              <a:rPr lang="es-PY" sz="38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En la lista deben figurar sólo las viudas mayores de sesenta años, y que hayan tenido un solo marido; </a:t>
            </a:r>
            <a:r>
              <a:rPr lang="es-PY" sz="38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10 </a:t>
            </a:r>
            <a:r>
              <a:rPr lang="es-PY" sz="38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que cuente con un testimonio de buenas obras, como haber criado hijos, practicado la hospitalidad, lavado los pies de los santos, socorrido a los afligidos, y practicado toda buena obra. </a:t>
            </a:r>
          </a:p>
        </p:txBody>
      </p:sp>
    </p:spTree>
    <p:extLst>
      <p:ext uri="{BB962C8B-B14F-4D97-AF65-F5344CB8AC3E}">
        <p14:creationId xmlns:p14="http://schemas.microsoft.com/office/powerpoint/2010/main" val="41508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FB1D1F99-B62E-BCDD-0F61-779C9C65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08A4A3A6-B252-8670-6FE8-4EA4954D7FDE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0F6F27C3-DE32-90E6-0E28-BFAB4262DDD3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138C5FF6-7E8D-79AB-B6E9-972E9197B273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1F28FA11-E974-90A7-1488-8654CF891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051398A7-B1BC-6D6E-48C2-A5DFBA9FB537}"/>
              </a:ext>
            </a:extLst>
          </p:cNvPr>
          <p:cNvSpPr txBox="1"/>
          <p:nvPr/>
        </p:nvSpPr>
        <p:spPr>
          <a:xfrm>
            <a:off x="1688098" y="1850706"/>
            <a:ext cx="9715007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Pero no admitas viudas más jóvenes, porque luego se rebelan contra Cristo y, llevadas por sus deseos, quieren casarse, </a:t>
            </a: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lo que incurren en condenación por quebrantar su primera fe. </a:t>
            </a: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Además, aprenden a ser ociosas y a andar de casa en casa; y no solamente se vuelven ociosas sino también chismosas y entrometidas, y hablan de lo que no deben. </a:t>
            </a: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endParaRPr lang="es-PY" sz="36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09B3FF7A-E6A2-4BFB-48DC-188289E89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9A9E4CE8-7D67-14CF-6080-73DD9782BE17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7D4B4B7D-A007-D920-8A72-7E74DC132E23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6D1E5E63-5C5E-6ACD-EFD0-8FCD0F36D297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3961D251-C058-1110-4AC6-7CA615BB43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80D12929-2818-944D-3651-3A0E7649FA4D}"/>
              </a:ext>
            </a:extLst>
          </p:cNvPr>
          <p:cNvSpPr txBox="1"/>
          <p:nvPr/>
        </p:nvSpPr>
        <p:spPr>
          <a:xfrm>
            <a:off x="2184516" y="2206109"/>
            <a:ext cx="9715007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2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14 </a:t>
            </a:r>
            <a:r>
              <a:rPr lang="es-PY" sz="32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 eso quiero que las viudas jóvenes se casen y críen hijos; que gobiernen su casa y no den al adversario ninguna ocasión de maledicencia. </a:t>
            </a:r>
            <a:r>
              <a:rPr lang="es-PY" sz="32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15 </a:t>
            </a:r>
            <a:r>
              <a:rPr lang="es-PY" sz="32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Porque ya algunas se han apartado por seguir a Satanás. </a:t>
            </a:r>
            <a:r>
              <a:rPr lang="es-PY" sz="32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16 </a:t>
            </a:r>
            <a:r>
              <a:rPr lang="es-PY" sz="32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Si algún creyente o alguna creyente tiene viudas, que las mantenga, para no gravar a la iglesia; así habrá lo suficiente para las viudas que en verdad lo son.</a:t>
            </a:r>
            <a:endParaRPr lang="es-PY" sz="32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4326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25A1B4E4-A70B-40FA-DBA8-5DF3D793B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81FD168D-AC20-4C60-3641-AE9A1AA66C5C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32782D18-1E6B-43FA-517E-ACA45988134A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04C42635-3102-B3A2-CDFC-D9E8B939DDA9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33E7086F-193F-D7F0-94A6-A516ADF0BC2F}"/>
              </a:ext>
            </a:extLst>
          </p:cNvPr>
          <p:cNvSpPr txBox="1"/>
          <p:nvPr/>
        </p:nvSpPr>
        <p:spPr>
          <a:xfrm>
            <a:off x="2065838" y="2114604"/>
            <a:ext cx="9833685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>
              <a:buClr>
                <a:schemeClr val="dk1"/>
              </a:buClr>
              <a:buSzPts val="3300"/>
            </a:pPr>
            <a:endParaRPr lang="es-DO" sz="2800" b="0" i="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90550" indent="-5715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s-DO" sz="4000" i="1" dirty="0">
                <a:latin typeface="Lato"/>
                <a:ea typeface="Lato"/>
                <a:cs typeface="Lato"/>
              </a:rPr>
              <a:t>Describa las</a:t>
            </a:r>
            <a:r>
              <a:rPr lang="es-DO" sz="4000" i="1" dirty="0">
                <a:effectLst/>
                <a:latin typeface="Lato"/>
                <a:ea typeface="Lato"/>
                <a:cs typeface="Lato"/>
              </a:rPr>
              <a:t> viudas “genuinas.”</a:t>
            </a:r>
          </a:p>
          <a:p>
            <a:pPr marL="590550" indent="-5715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endParaRPr lang="es-DO" sz="4000" i="1" dirty="0">
              <a:effectLst/>
              <a:latin typeface="Lato"/>
              <a:ea typeface="Lato"/>
              <a:cs typeface="Lato"/>
            </a:endParaRPr>
          </a:p>
          <a:p>
            <a:pPr marL="590550" indent="-5715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endParaRPr lang="es-DO" sz="4000" i="1" dirty="0">
              <a:effectLst/>
              <a:latin typeface="Lato"/>
              <a:ea typeface="Lato"/>
              <a:cs typeface="Lato"/>
            </a:endParaRPr>
          </a:p>
          <a:p>
            <a:pPr marL="590550" indent="-5715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s-DO" sz="4000" i="1" dirty="0">
                <a:effectLst/>
                <a:latin typeface="Lato"/>
                <a:ea typeface="Lato"/>
                <a:cs typeface="Lato"/>
              </a:rPr>
              <a:t>¿Qué clase de vida deben llevar tales viudas?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7B151-959D-4896-1817-B009ED3A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EBD4A48B-3E40-4315-AFE8-E4BCF93BFE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3560" y="1741337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94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12059F82-CEC8-63BD-A3C3-2DF5BABB1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420EBFD7-65E7-A2B7-33D8-99599FC171AF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5:3-16 -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9408AF80-2D19-312D-3A17-0513250512BE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9238BDA2-1A38-2666-5C76-82C64586BF83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7CDE8CC0-98E9-B52D-5D75-B895A9B43A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44113306-5726-4425-793C-155FBC4FCB6C}"/>
              </a:ext>
            </a:extLst>
          </p:cNvPr>
          <p:cNvSpPr txBox="1"/>
          <p:nvPr/>
        </p:nvSpPr>
        <p:spPr>
          <a:xfrm>
            <a:off x="2184516" y="2394871"/>
            <a:ext cx="971500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Ahora… </a:t>
            </a: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endParaRPr lang="es-PY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6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 su grupo sembrador o comunidad cristiana (actual o futuro), ¿cómo van a apoyar a los necesitados, ancianos, viudas?  </a:t>
            </a:r>
          </a:p>
        </p:txBody>
      </p:sp>
    </p:spTree>
    <p:extLst>
      <p:ext uri="{BB962C8B-B14F-4D97-AF65-F5344CB8AC3E}">
        <p14:creationId xmlns:p14="http://schemas.microsoft.com/office/powerpoint/2010/main" val="76230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4078888" y="2741641"/>
            <a:ext cx="6627304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Saludos y bienvenidos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7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" name="Google Shape;113;p3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F6EAD1B7-B13E-6329-BAD5-34B0EF86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>
            <a:extLst>
              <a:ext uri="{FF2B5EF4-FFF2-40B4-BE49-F238E27FC236}">
                <a16:creationId xmlns:a16="http://schemas.microsoft.com/office/drawing/2014/main" id="{73FC46BD-B4AA-08CE-57BC-CF7EFAA0EE31}"/>
              </a:ext>
            </a:extLst>
          </p:cNvPr>
          <p:cNvSpPr txBox="1"/>
          <p:nvPr/>
        </p:nvSpPr>
        <p:spPr>
          <a:xfrm>
            <a:off x="1670362" y="44099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</a:t>
            </a:r>
            <a:r>
              <a:rPr lang="en-US" sz="6000" b="0" i="0" u="none" strike="noStrike" cap="none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de la </a:t>
            </a:r>
            <a:r>
              <a:rPr lang="en-US" sz="600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Lección</a:t>
            </a:r>
            <a:endParaRPr sz="6000" b="0" i="0" u="none" strike="noStrike" cap="none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>
            <a:extLst>
              <a:ext uri="{FF2B5EF4-FFF2-40B4-BE49-F238E27FC236}">
                <a16:creationId xmlns:a16="http://schemas.microsoft.com/office/drawing/2014/main" id="{F4EB8360-064B-C3C9-FED2-E11A6B3FF305}"/>
              </a:ext>
            </a:extLst>
          </p:cNvPr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>
            <a:extLst>
              <a:ext uri="{FF2B5EF4-FFF2-40B4-BE49-F238E27FC236}">
                <a16:creationId xmlns:a16="http://schemas.microsoft.com/office/drawing/2014/main" id="{213F529A-5A46-30C1-2ABE-A7DE0D1ECA0A}"/>
              </a:ext>
            </a:extLst>
          </p:cNvPr>
          <p:cNvGrpSpPr/>
          <p:nvPr/>
        </p:nvGrpSpPr>
        <p:grpSpPr>
          <a:xfrm>
            <a:off x="551075" y="2011050"/>
            <a:ext cx="11197475" cy="3947713"/>
            <a:chOff x="0" y="0"/>
            <a:chExt cx="10450280" cy="3947713"/>
          </a:xfrm>
        </p:grpSpPr>
        <p:sp>
          <p:nvSpPr>
            <p:cNvPr id="129" name="Google Shape;129;p5">
              <a:extLst>
                <a:ext uri="{FF2B5EF4-FFF2-40B4-BE49-F238E27FC236}">
                  <a16:creationId xmlns:a16="http://schemas.microsoft.com/office/drawing/2014/main" id="{16519BC6-6AAD-7018-1500-6DEF85B5154F}"/>
                </a:ext>
              </a:extLst>
            </p:cNvPr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>
              <a:extLst>
                <a:ext uri="{FF2B5EF4-FFF2-40B4-BE49-F238E27FC236}">
                  <a16:creationId xmlns:a16="http://schemas.microsoft.com/office/drawing/2014/main" id="{1BCEAA73-0C23-46E7-0824-F72BF5ADC3EA}"/>
                </a:ext>
              </a:extLst>
            </p:cNvPr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>
              <a:extLst>
                <a:ext uri="{FF2B5EF4-FFF2-40B4-BE49-F238E27FC236}">
                  <a16:creationId xmlns:a16="http://schemas.microsoft.com/office/drawing/2014/main" id="{44763822-3D58-0CB6-2F2F-D868D5B5027C}"/>
                </a:ext>
              </a:extLst>
            </p:cNvPr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>
              <a:extLst>
                <a:ext uri="{FF2B5EF4-FFF2-40B4-BE49-F238E27FC236}">
                  <a16:creationId xmlns:a16="http://schemas.microsoft.com/office/drawing/2014/main" id="{9A9CF8DF-A017-88BE-AB1D-07638882E88B}"/>
                </a:ext>
              </a:extLst>
            </p:cNvPr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Valoremos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respetaremos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ancianos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la Iglesia.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>
              <a:extLst>
                <a:ext uri="{FF2B5EF4-FFF2-40B4-BE49-F238E27FC236}">
                  <a16:creationId xmlns:a16="http://schemas.microsoft.com/office/drawing/2014/main" id="{9194B543-F47E-D50E-33EA-8A6EB99189D0}"/>
                </a:ext>
              </a:extLst>
            </p:cNvPr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>
              <a:extLst>
                <a:ext uri="{FF2B5EF4-FFF2-40B4-BE49-F238E27FC236}">
                  <a16:creationId xmlns:a16="http://schemas.microsoft.com/office/drawing/2014/main" id="{B9D6CDC5-AF6A-3620-AAB3-EAC7EE34611C}"/>
                </a:ext>
              </a:extLst>
            </p:cNvPr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>
              <a:extLst>
                <a:ext uri="{FF2B5EF4-FFF2-40B4-BE49-F238E27FC236}">
                  <a16:creationId xmlns:a16="http://schemas.microsoft.com/office/drawing/2014/main" id="{1ED324E6-042E-FFBB-DF5B-05ECD611B35B}"/>
                </a:ext>
              </a:extLst>
            </p:cNvPr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>
              <a:extLst>
                <a:ext uri="{FF2B5EF4-FFF2-40B4-BE49-F238E27FC236}">
                  <a16:creationId xmlns:a16="http://schemas.microsoft.com/office/drawing/2014/main" id="{5EC60963-63AA-BB7C-13C8-A6A5A9F86AB8}"/>
                </a:ext>
              </a:extLst>
            </p:cNvPr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Comprenderemos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cuidado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bíblico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viudas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neesitados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compartiremos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ideas para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aplicarlo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Grupo Sembrador. 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5">
              <a:extLst>
                <a:ext uri="{FF2B5EF4-FFF2-40B4-BE49-F238E27FC236}">
                  <a16:creationId xmlns:a16="http://schemas.microsoft.com/office/drawing/2014/main" id="{6D6E76D0-C020-4A09-D5EE-1F7D69891717}"/>
                </a:ext>
              </a:extLst>
            </p:cNvPr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5">
              <a:extLst>
                <a:ext uri="{FF2B5EF4-FFF2-40B4-BE49-F238E27FC236}">
                  <a16:creationId xmlns:a16="http://schemas.microsoft.com/office/drawing/2014/main" id="{AB72FF53-A6CF-E415-05A6-C70F522585E3}"/>
                </a:ext>
              </a:extLst>
            </p:cNvPr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5">
              <a:extLst>
                <a:ext uri="{FF2B5EF4-FFF2-40B4-BE49-F238E27FC236}">
                  <a16:creationId xmlns:a16="http://schemas.microsoft.com/office/drawing/2014/main" id="{31219029-9433-37E8-B228-8F1AE9B0E1AB}"/>
                </a:ext>
              </a:extLst>
            </p:cNvPr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5">
              <a:extLst>
                <a:ext uri="{FF2B5EF4-FFF2-40B4-BE49-F238E27FC236}">
                  <a16:creationId xmlns:a16="http://schemas.microsoft.com/office/drawing/2014/main" id="{DD1DEFFC-0A2E-ED4A-FE35-D72B8EE8E96C}"/>
                </a:ext>
              </a:extLst>
            </p:cNvPr>
            <p:cNvSpPr txBox="1"/>
            <p:nvPr/>
          </p:nvSpPr>
          <p:spPr>
            <a:xfrm>
              <a:off x="1302586" y="2819933"/>
              <a:ext cx="9147600" cy="112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Consideramos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liderazgo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la Iglesia, la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integridad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personal,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cuidado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del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siervo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Dios. 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>
            <a:extLst>
              <a:ext uri="{FF2B5EF4-FFF2-40B4-BE49-F238E27FC236}">
                <a16:creationId xmlns:a16="http://schemas.microsoft.com/office/drawing/2014/main" id="{1C41B72E-4781-D758-4865-DCC25EBE7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ED675F1-6426-3DC0-A04E-45C1D4CC610A}"/>
              </a:ext>
            </a:extLst>
          </p:cNvPr>
          <p:cNvSpPr/>
          <p:nvPr/>
        </p:nvSpPr>
        <p:spPr>
          <a:xfrm>
            <a:off x="644168" y="4751250"/>
            <a:ext cx="11547832" cy="146525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1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67A5C209-9D1D-4E5C-B61F-C1FCB1A07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392D97E8-1D67-D56F-3151-48C244ADED8D}"/>
              </a:ext>
            </a:extLst>
          </p:cNvPr>
          <p:cNvSpPr txBox="1"/>
          <p:nvPr/>
        </p:nvSpPr>
        <p:spPr>
          <a:xfrm>
            <a:off x="2374770" y="620058"/>
            <a:ext cx="7797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5:77-22 - </a:t>
            </a:r>
            <a:r>
              <a:rPr lang="en-US" sz="440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endParaRPr sz="44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FFDF0152-86F3-9B9B-13B3-42142440A379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28E380DF-3BE3-0F92-01C8-C5FF153B83A5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59718390-949B-3275-D204-F8BCD74458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BE04A183-45B5-DB42-5C1E-36AD2DB27EB7}"/>
              </a:ext>
            </a:extLst>
          </p:cNvPr>
          <p:cNvSpPr txBox="1"/>
          <p:nvPr/>
        </p:nvSpPr>
        <p:spPr>
          <a:xfrm>
            <a:off x="1911655" y="1812236"/>
            <a:ext cx="9715007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/>
              </a:rPr>
              <a:t>17 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/>
              </a:rPr>
              <a:t>Los ancianos que gobiernan bien deben considerarse dignos de doble honor, mayormente los que se dedican a predicar y enseñar. </a:t>
            </a: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/>
              </a:rPr>
              <a:t>18 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/>
              </a:rPr>
              <a:t>Pues la Escritura dice: «No pondrás bozal al buey que trilla», y: «Digno es el obrero de su salario.» </a:t>
            </a:r>
            <a:r>
              <a:rPr lang="es-PY" sz="3600" b="1" i="0" baseline="30000" dirty="0">
                <a:solidFill>
                  <a:srgbClr val="000000"/>
                </a:solidFill>
                <a:effectLst/>
                <a:latin typeface="Lato"/>
              </a:rPr>
              <a:t>19 </a:t>
            </a:r>
            <a:r>
              <a:rPr lang="es-PY" sz="3600" b="0" i="0" dirty="0">
                <a:solidFill>
                  <a:srgbClr val="000000"/>
                </a:solidFill>
                <a:effectLst/>
                <a:latin typeface="Lato"/>
              </a:rPr>
              <a:t>No admitas ninguna acusación contra un anciano, a menos que haya dos o tres testigos. </a:t>
            </a:r>
          </a:p>
        </p:txBody>
      </p:sp>
    </p:spTree>
    <p:extLst>
      <p:ext uri="{BB962C8B-B14F-4D97-AF65-F5344CB8AC3E}">
        <p14:creationId xmlns:p14="http://schemas.microsoft.com/office/powerpoint/2010/main" val="81443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E8FCE34E-832F-C4E9-4FA4-FECCBEE3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9A1641F8-E585-F063-3F1A-A0C5551C5D8E}"/>
              </a:ext>
            </a:extLst>
          </p:cNvPr>
          <p:cNvSpPr txBox="1"/>
          <p:nvPr/>
        </p:nvSpPr>
        <p:spPr>
          <a:xfrm>
            <a:off x="2374770" y="620058"/>
            <a:ext cx="7797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5:17-22 - </a:t>
            </a:r>
            <a:r>
              <a:rPr lang="en-US" sz="440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endParaRPr sz="44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1BC716C5-D459-508D-8329-1EB6ABA79A43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5338045B-6E33-A319-A0EC-127D916AAA3B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4F0C5CF3-6EFE-A6C8-3163-3F6790D9AB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0D0A3E1E-DC45-59E1-2A8C-2C9D1CB7633F}"/>
              </a:ext>
            </a:extLst>
          </p:cNvPr>
          <p:cNvSpPr txBox="1"/>
          <p:nvPr/>
        </p:nvSpPr>
        <p:spPr>
          <a:xfrm>
            <a:off x="1982809" y="1797580"/>
            <a:ext cx="9916714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38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20 </a:t>
            </a:r>
            <a:r>
              <a:rPr lang="es-PY" sz="3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los que persisten en pecar, repréndelos delante de todos, para que los demás también teman. </a:t>
            </a:r>
            <a:r>
              <a:rPr lang="es-PY" sz="38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21 </a:t>
            </a:r>
            <a:r>
              <a:rPr lang="es-PY" sz="3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 encarezco delante de Dios y del Señor Jesucristo, y de sus ángeles escogidos, que guardes estas cosas sin prejuicios y sin actuar con parcialidad. </a:t>
            </a:r>
            <a:r>
              <a:rPr lang="es-PY" sz="38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22 </a:t>
            </a:r>
            <a:r>
              <a:rPr lang="es-PY" sz="3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impongas a nadie las manos con ligereza, ni participes en pecados ajenos. Consérvate puro.</a:t>
            </a:r>
            <a:endParaRPr lang="es-PY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332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8453B215-C71F-51D2-0899-2570E803C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16DF4335-5421-E091-96A3-30C8AE88FA0D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F683427A-063D-2CFC-69CC-59EB88260378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67F57398-70B0-2912-5330-EF4E7B5B41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BEE4FCD9-D6C5-EAC1-DE43-8183ECA954F9}"/>
              </a:ext>
            </a:extLst>
          </p:cNvPr>
          <p:cNvSpPr txBox="1"/>
          <p:nvPr/>
        </p:nvSpPr>
        <p:spPr>
          <a:xfrm>
            <a:off x="1982809" y="2240983"/>
            <a:ext cx="9916714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Para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aclarar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: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Ancianos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este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contexto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… ¿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quiénes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son? </a:t>
            </a: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Cómo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se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debe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tratarlos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la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iglesia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? </a:t>
            </a:r>
            <a:endParaRPr lang="es-PY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2" name="Google Shape;313;g2f5882f685f_0_775">
            <a:extLst>
              <a:ext uri="{FF2B5EF4-FFF2-40B4-BE49-F238E27FC236}">
                <a16:creationId xmlns:a16="http://schemas.microsoft.com/office/drawing/2014/main" id="{78BB20C7-D6C8-0782-54CC-331F5349D017}"/>
              </a:ext>
            </a:extLst>
          </p:cNvPr>
          <p:cNvSpPr txBox="1"/>
          <p:nvPr/>
        </p:nvSpPr>
        <p:spPr>
          <a:xfrm>
            <a:off x="2374770" y="620058"/>
            <a:ext cx="7797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5:17-22 - </a:t>
            </a:r>
            <a:r>
              <a:rPr lang="en-US" sz="440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endParaRPr sz="44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9BBED-EFEF-1A74-20C9-71F1991B21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07" b="601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3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75EABE3D-F85D-0716-170B-7A07A0050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4E79CE07-9A56-26B1-99B2-B72A3314DEC2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AEECC34C-E95D-2670-3CC1-727CFA3CF4B2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DF544F40-F4AC-F3FE-ACF7-FD96B90A31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BDAABFE4-EE14-6FED-EA9C-8C1D6C30205C}"/>
              </a:ext>
            </a:extLst>
          </p:cNvPr>
          <p:cNvSpPr txBox="1"/>
          <p:nvPr/>
        </p:nvSpPr>
        <p:spPr>
          <a:xfrm>
            <a:off x="1982809" y="2111905"/>
            <a:ext cx="9916714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0550" indent="-571500"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s-PY" sz="38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 alguien acusa a un líder de la iglesia, ¿cómo se debe manejar el asunto?</a:t>
            </a: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Si un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líder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hizo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mal, y no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recibe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humildemente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la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disciplina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¿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qué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se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debe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hacer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?</a:t>
            </a:r>
            <a:endParaRPr lang="es-PY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3" name="Google Shape;313;g2f5882f685f_0_775">
            <a:extLst>
              <a:ext uri="{FF2B5EF4-FFF2-40B4-BE49-F238E27FC236}">
                <a16:creationId xmlns:a16="http://schemas.microsoft.com/office/drawing/2014/main" id="{894768A7-DEF7-B4FC-0FBB-DA06945050F9}"/>
              </a:ext>
            </a:extLst>
          </p:cNvPr>
          <p:cNvSpPr txBox="1"/>
          <p:nvPr/>
        </p:nvSpPr>
        <p:spPr>
          <a:xfrm>
            <a:off x="2374770" y="620058"/>
            <a:ext cx="7797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5:17-22 - </a:t>
            </a:r>
            <a:r>
              <a:rPr lang="en-US" sz="440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endParaRPr sz="44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1494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09FD8DC7-E309-A9FC-E990-9945CC28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8BCADF06-6FA0-84E3-43F2-14E010491CC0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F133AB6F-0253-BF0E-CDCC-F25C56F8F0AE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C495F4BF-818B-F591-23DB-E28487E998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B9EB48C5-8ACF-3273-FB79-5321BBD614DF}"/>
              </a:ext>
            </a:extLst>
          </p:cNvPr>
          <p:cNvSpPr txBox="1"/>
          <p:nvPr/>
        </p:nvSpPr>
        <p:spPr>
          <a:xfrm>
            <a:off x="1688961" y="1797580"/>
            <a:ext cx="9916714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s-PY" sz="38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22 </a:t>
            </a:r>
            <a:r>
              <a:rPr lang="es-PY" sz="3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impongas a nadie las manos con ligereza, ni participes en pecados ajenos. Consérvate puro.</a:t>
            </a: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endParaRPr lang="en-US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Qué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significa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este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verso? </a:t>
            </a:r>
            <a:endParaRPr lang="es-PY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2" name="Google Shape;313;g2f5882f685f_0_775">
            <a:extLst>
              <a:ext uri="{FF2B5EF4-FFF2-40B4-BE49-F238E27FC236}">
                <a16:creationId xmlns:a16="http://schemas.microsoft.com/office/drawing/2014/main" id="{30887BEB-20AA-FAFF-F753-CCABE10D5D4A}"/>
              </a:ext>
            </a:extLst>
          </p:cNvPr>
          <p:cNvSpPr txBox="1"/>
          <p:nvPr/>
        </p:nvSpPr>
        <p:spPr>
          <a:xfrm>
            <a:off x="2374770" y="620058"/>
            <a:ext cx="7797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5:22 </a:t>
            </a:r>
            <a:endParaRPr sz="44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FB6CE-1E4B-2F54-0A37-E35017046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18" b="1220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75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38881977-656C-AEEE-B5BE-A6617C1BF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113A3D96-CDAD-BC4C-426D-42305DC16408}"/>
              </a:ext>
            </a:extLst>
          </p:cNvPr>
          <p:cNvSpPr txBox="1"/>
          <p:nvPr/>
        </p:nvSpPr>
        <p:spPr>
          <a:xfrm>
            <a:off x="2374770" y="620058"/>
            <a:ext cx="7797000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5:23-25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C6528904-0F2E-92E8-6D77-2363900739FC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246D7F44-6106-9042-1749-BE47CD61DC78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8FAFC0AA-16D8-4BD2-EBFB-0E18A637E9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E54D996B-A12A-1FCD-0F31-430299323DBA}"/>
              </a:ext>
            </a:extLst>
          </p:cNvPr>
          <p:cNvSpPr txBox="1"/>
          <p:nvPr/>
        </p:nvSpPr>
        <p:spPr>
          <a:xfrm>
            <a:off x="1982809" y="1836778"/>
            <a:ext cx="9916714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23 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 causa de tu estómago y de tus frecuentes enfermedades ya no bebas agua, sino toma un poco de vino.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24 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Los pecados de algunos hombres se hacen evidentes antes de que ellos sean llevados a juicio, aunque a otros se les descubren después. </a:t>
            </a:r>
            <a:endParaRPr lang="en-US" sz="4000" b="0" i="0" dirty="0">
              <a:solidFill>
                <a:srgbClr val="000000"/>
              </a:solidFill>
              <a:effectLst/>
              <a:latin typeface="Lato"/>
              <a:ea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38852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12A05C00-D834-0E0D-9818-EB17415C1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8504618F-7FFB-74FB-E53C-DEE7C065EDC1}"/>
              </a:ext>
            </a:extLst>
          </p:cNvPr>
          <p:cNvSpPr txBox="1"/>
          <p:nvPr/>
        </p:nvSpPr>
        <p:spPr>
          <a:xfrm>
            <a:off x="2374770" y="620058"/>
            <a:ext cx="7797000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5:23-25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C14178F2-7779-7F97-6BF4-B163303E837D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7D4EA2AE-5105-E0B3-FD4E-60F502BB77F7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B29645E5-3C3A-83D9-6AAF-C6F53C236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E1E388EA-FFDE-5B9A-29BB-70E28DED7394}"/>
              </a:ext>
            </a:extLst>
          </p:cNvPr>
          <p:cNvSpPr txBox="1"/>
          <p:nvPr/>
        </p:nvSpPr>
        <p:spPr>
          <a:xfrm>
            <a:off x="1982809" y="2151747"/>
            <a:ext cx="991671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igual manera, las buenas obras se hacen evidentes; y aun las que son diferentes, tampoco pueden permanecer ocultas.</a:t>
            </a:r>
          </a:p>
        </p:txBody>
      </p:sp>
    </p:spTree>
    <p:extLst>
      <p:ext uri="{BB962C8B-B14F-4D97-AF65-F5344CB8AC3E}">
        <p14:creationId xmlns:p14="http://schemas.microsoft.com/office/powerpoint/2010/main" val="389429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DDD76A6B-6227-65B2-2A49-9B44DA561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807C5377-3990-F0E2-D728-382A16665F2E}"/>
              </a:ext>
            </a:extLst>
          </p:cNvPr>
          <p:cNvSpPr txBox="1"/>
          <p:nvPr/>
        </p:nvSpPr>
        <p:spPr>
          <a:xfrm>
            <a:off x="2374770" y="620058"/>
            <a:ext cx="7797000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5:23-25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145446F5-C4E9-D863-4CF2-5C88D7F6221B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4DD25194-8A4C-53B9-B421-E38EC0AB4842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2665DD21-3898-E890-2986-F5FA43C0C8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283980DB-298D-AD8C-DE0C-3490B62FB21B}"/>
              </a:ext>
            </a:extLst>
          </p:cNvPr>
          <p:cNvSpPr txBox="1"/>
          <p:nvPr/>
        </p:nvSpPr>
        <p:spPr>
          <a:xfrm>
            <a:off x="1688961" y="1797580"/>
            <a:ext cx="4187404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¿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Cuál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es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tu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reacción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a </a:t>
            </a:r>
            <a:r>
              <a:rPr lang="en-US" sz="3800" i="1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este</a:t>
            </a:r>
            <a:r>
              <a:rPr lang="en-US" sz="38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verso? </a:t>
            </a:r>
            <a:endParaRPr lang="es-PY" sz="38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4" name="Google Shape;317;g2f5882f685f_0_775">
            <a:extLst>
              <a:ext uri="{FF2B5EF4-FFF2-40B4-BE49-F238E27FC236}">
                <a16:creationId xmlns:a16="http://schemas.microsoft.com/office/drawing/2014/main" id="{AF728032-1D59-C667-4FE4-3F20526E124A}"/>
              </a:ext>
            </a:extLst>
          </p:cNvPr>
          <p:cNvSpPr txBox="1"/>
          <p:nvPr/>
        </p:nvSpPr>
        <p:spPr>
          <a:xfrm>
            <a:off x="6454587" y="1797580"/>
            <a:ext cx="5151087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s-PY" sz="32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23 </a:t>
            </a:r>
            <a:r>
              <a:rPr lang="es-PY" sz="32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Por causa de tu estómago y de tus frecuentes enfermedades ya no bebas agua, sino toma un poco de vino.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F81D9-318D-E6FC-F7A5-8F928BDF0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010" y="-1"/>
            <a:ext cx="12441010" cy="69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31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804E3740-8066-344B-F138-03AECCB0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F4882425-FB8B-F391-A6AE-D14CE0A11CE7}"/>
              </a:ext>
            </a:extLst>
          </p:cNvPr>
          <p:cNvSpPr txBox="1"/>
          <p:nvPr/>
        </p:nvSpPr>
        <p:spPr>
          <a:xfrm>
            <a:off x="2374770" y="620058"/>
            <a:ext cx="7797000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5:23-25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D44FCA19-355F-6E59-7229-5B4A18113D99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0B91D64D-4D7F-A6B5-7EF8-8DC65ED33340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212E9CB8-2E36-E0B1-1D08-5AA1266839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7;g2f5882f685f_0_775">
            <a:extLst>
              <a:ext uri="{FF2B5EF4-FFF2-40B4-BE49-F238E27FC236}">
                <a16:creationId xmlns:a16="http://schemas.microsoft.com/office/drawing/2014/main" id="{7E638EFA-572C-303B-EB03-F6A0798E36C7}"/>
              </a:ext>
            </a:extLst>
          </p:cNvPr>
          <p:cNvSpPr txBox="1"/>
          <p:nvPr/>
        </p:nvSpPr>
        <p:spPr>
          <a:xfrm>
            <a:off x="1688961" y="1797580"/>
            <a:ext cx="4187404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9055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Wingdings" panose="05000000000000000000" pitchFamily="2" charset="2"/>
              <a:buChar char="Ø"/>
            </a:pP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V.24-25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indican que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todo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hace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público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¿Esto es ley o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evangelio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   ¿Es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advertencia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consuelo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lang="es-PY" sz="32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5" name="Google Shape;317;g2f5882f685f_0_775">
            <a:extLst>
              <a:ext uri="{FF2B5EF4-FFF2-40B4-BE49-F238E27FC236}">
                <a16:creationId xmlns:a16="http://schemas.microsoft.com/office/drawing/2014/main" id="{3F545833-2633-3FCE-56AD-C3D6DB0912EE}"/>
              </a:ext>
            </a:extLst>
          </p:cNvPr>
          <p:cNvSpPr txBox="1"/>
          <p:nvPr/>
        </p:nvSpPr>
        <p:spPr>
          <a:xfrm>
            <a:off x="6454587" y="1726460"/>
            <a:ext cx="5435567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s-PY" sz="24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</a:t>
            </a:r>
            <a:r>
              <a:rPr lang="es-PY" sz="32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4 </a:t>
            </a:r>
            <a:r>
              <a:rPr lang="es-PY" sz="32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Los pecados de algunos hombres se hacen evidentes antes de que ellos sean llevados a juicio, aunque a otros se les descubren después. </a:t>
            </a:r>
            <a:r>
              <a:rPr lang="es-PY" sz="3200" b="1" i="0" baseline="3000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25 </a:t>
            </a:r>
            <a:r>
              <a:rPr lang="es-PY" sz="32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De igual manera, las buenas obras se hacen evidentes; y aun las que son diferentes, tampoco pueden permanecer ocultas.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0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4111340" y="1806843"/>
            <a:ext cx="5017663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Lección</a:t>
            </a:r>
            <a:r>
              <a:rPr lang="en-US" sz="4860" b="0" i="0" u="none" strike="noStrike" cap="none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5</a:t>
            </a:r>
            <a:endParaRPr sz="6000" b="0" i="0" u="none" strike="noStrike" cap="none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1" name="Google Shape;101;p2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2"/>
          <p:cNvSpPr txBox="1"/>
          <p:nvPr/>
        </p:nvSpPr>
        <p:spPr>
          <a:xfrm>
            <a:off x="4127372" y="3349425"/>
            <a:ext cx="7435200" cy="69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88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r>
              <a:rPr lang="en-US" sz="3888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 </a:t>
            </a:r>
            <a:r>
              <a:rPr lang="en-US" sz="3888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endParaRPr sz="3888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" descr="A green circle with a white book and a magnifying gl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7" cy="32184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Google Shape;105;p2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5882f685f_0_139"/>
          <p:cNvSpPr txBox="1"/>
          <p:nvPr/>
        </p:nvSpPr>
        <p:spPr>
          <a:xfrm>
            <a:off x="2803359" y="889280"/>
            <a:ext cx="8097252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Proyecto Final – 3 partes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0" name="Google Shape;210;g2f5882f685f_0_139"/>
          <p:cNvCxnSpPr/>
          <p:nvPr/>
        </p:nvCxnSpPr>
        <p:spPr>
          <a:xfrm>
            <a:off x="4230789" y="192072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g2f5882f685f_0_139"/>
          <p:cNvSpPr txBox="1"/>
          <p:nvPr/>
        </p:nvSpPr>
        <p:spPr>
          <a:xfrm>
            <a:off x="3257130" y="2171724"/>
            <a:ext cx="8217018" cy="412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Y" sz="2600" dirty="0">
                <a:effectLst/>
                <a:latin typeface="Lato"/>
                <a:ea typeface="Lato"/>
                <a:cs typeface="Lato"/>
              </a:rPr>
              <a:t>1.) Desarrollar </a:t>
            </a:r>
            <a:r>
              <a:rPr lang="es-PY" sz="2600" dirty="0">
                <a:latin typeface="Lato"/>
                <a:ea typeface="Lato"/>
                <a:cs typeface="Lato"/>
              </a:rPr>
              <a:t>por escrito,  por audio o video su </a:t>
            </a:r>
            <a:r>
              <a:rPr lang="es-PY" sz="2600" b="1" dirty="0">
                <a:latin typeface="Lato"/>
                <a:ea typeface="Lato"/>
                <a:cs typeface="Lato"/>
              </a:rPr>
              <a:t>testimonio personal</a:t>
            </a:r>
            <a:r>
              <a:rPr lang="es-PY" sz="2600" dirty="0">
                <a:latin typeface="Lato"/>
                <a:ea typeface="Lato"/>
                <a:cs typeface="Lato"/>
              </a:rPr>
              <a:t>.  ¿Cómo le ha salvado Dios?  ¿Cómo ha obrado en su vida?  </a:t>
            </a:r>
            <a:endParaRPr lang="es-PY" sz="2600" dirty="0">
              <a:effectLst/>
              <a:latin typeface="Lato"/>
              <a:ea typeface="Lato"/>
              <a:cs typeface="Lat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Y" sz="2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Y" sz="2600" dirty="0">
                <a:effectLst/>
                <a:latin typeface="Lato"/>
                <a:ea typeface="Lato"/>
                <a:cs typeface="Lato"/>
              </a:rPr>
              <a:t>2.) </a:t>
            </a:r>
            <a:r>
              <a:rPr lang="es-PY" sz="2600" b="1" dirty="0">
                <a:effectLst/>
                <a:latin typeface="Lato"/>
                <a:ea typeface="Lato"/>
                <a:cs typeface="Lato"/>
              </a:rPr>
              <a:t>Escribirle una carta a un “Timoteo” </a:t>
            </a:r>
            <a:r>
              <a:rPr lang="es-PY" sz="2400" dirty="0">
                <a:latin typeface="Lato"/>
                <a:ea typeface="Lato"/>
                <a:cs typeface="Lato"/>
              </a:rPr>
              <a:t>(alguien) en su grupo que muestre potencial como líder. La carta hablará sobre el carácter de un líder espiritual, usando temas y pasajes de 1 y 2 Timoteo. ¿Qué es lo que ve en él o ella? Enfóquese más en lo espiritual y no tanto en los talentos. </a:t>
            </a:r>
          </a:p>
        </p:txBody>
      </p:sp>
      <p:sp>
        <p:nvSpPr>
          <p:cNvPr id="213" name="Google Shape;213;g2f5882f685f_0_139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f5882f685f_0_139" descr="A green bird with leav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5882f685f_0_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281" y="1168550"/>
            <a:ext cx="4051701" cy="405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>
          <a:extLst>
            <a:ext uri="{FF2B5EF4-FFF2-40B4-BE49-F238E27FC236}">
              <a16:creationId xmlns:a16="http://schemas.microsoft.com/office/drawing/2014/main" id="{BBB56D99-D1D9-D8D6-CE1D-3D96F1680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5882f685f_0_139">
            <a:extLst>
              <a:ext uri="{FF2B5EF4-FFF2-40B4-BE49-F238E27FC236}">
                <a16:creationId xmlns:a16="http://schemas.microsoft.com/office/drawing/2014/main" id="{47C17705-A616-DD1F-2BC0-106400691445}"/>
              </a:ext>
            </a:extLst>
          </p:cNvPr>
          <p:cNvSpPr txBox="1"/>
          <p:nvPr/>
        </p:nvSpPr>
        <p:spPr>
          <a:xfrm>
            <a:off x="2803359" y="889280"/>
            <a:ext cx="8097252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Proyecto Final – 3 partes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0" name="Google Shape;210;g2f5882f685f_0_139">
            <a:extLst>
              <a:ext uri="{FF2B5EF4-FFF2-40B4-BE49-F238E27FC236}">
                <a16:creationId xmlns:a16="http://schemas.microsoft.com/office/drawing/2014/main" id="{C18AE05B-C175-4DF6-77BC-377D9FEE1207}"/>
              </a:ext>
            </a:extLst>
          </p:cNvPr>
          <p:cNvCxnSpPr/>
          <p:nvPr/>
        </p:nvCxnSpPr>
        <p:spPr>
          <a:xfrm>
            <a:off x="4230789" y="192072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g2f5882f685f_0_139">
            <a:extLst>
              <a:ext uri="{FF2B5EF4-FFF2-40B4-BE49-F238E27FC236}">
                <a16:creationId xmlns:a16="http://schemas.microsoft.com/office/drawing/2014/main" id="{7D510CC5-19A4-CDD2-5504-93B19BCCF08A}"/>
              </a:ext>
            </a:extLst>
          </p:cNvPr>
          <p:cNvSpPr txBox="1"/>
          <p:nvPr/>
        </p:nvSpPr>
        <p:spPr>
          <a:xfrm>
            <a:off x="3053833" y="2605531"/>
            <a:ext cx="8217018" cy="197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Lato"/>
                <a:ea typeface="Lato"/>
                <a:cs typeface="Lato"/>
              </a:rPr>
              <a:t>3.) </a:t>
            </a:r>
            <a:r>
              <a:rPr lang="en-US" sz="3600" b="1" dirty="0">
                <a:effectLst/>
                <a:latin typeface="Lato"/>
                <a:ea typeface="Lato"/>
                <a:cs typeface="Lato"/>
              </a:rPr>
              <a:t>Responder </a:t>
            </a:r>
            <a:r>
              <a:rPr lang="en-US" sz="3600" b="1" dirty="0" err="1">
                <a:latin typeface="Lato"/>
                <a:ea typeface="Lato"/>
                <a:cs typeface="Lato"/>
              </a:rPr>
              <a:t>algunas</a:t>
            </a:r>
            <a:r>
              <a:rPr lang="en-US" sz="3600" b="1" dirty="0">
                <a:latin typeface="Lato"/>
                <a:ea typeface="Lato"/>
                <a:cs typeface="Lato"/>
              </a:rPr>
              <a:t> </a:t>
            </a:r>
            <a:r>
              <a:rPr lang="en-US" sz="3600" b="1" dirty="0" err="1">
                <a:effectLst/>
                <a:latin typeface="Lato"/>
                <a:ea typeface="Lato"/>
                <a:cs typeface="Lato"/>
              </a:rPr>
              <a:t>preguntas</a:t>
            </a:r>
            <a:r>
              <a:rPr lang="en-US" sz="3600" b="1" dirty="0">
                <a:effectLst/>
                <a:latin typeface="Lato"/>
                <a:ea typeface="Lato"/>
                <a:cs typeface="Lato"/>
              </a:rPr>
              <a:t> </a:t>
            </a:r>
            <a:r>
              <a:rPr lang="en-US" sz="3600" dirty="0" err="1">
                <a:effectLst/>
                <a:latin typeface="Lato"/>
                <a:ea typeface="Lato"/>
                <a:cs typeface="Lato"/>
              </a:rPr>
              <a:t>acerca</a:t>
            </a:r>
            <a:r>
              <a:rPr lang="en-US" sz="3600" dirty="0">
                <a:effectLst/>
                <a:latin typeface="Lato"/>
                <a:ea typeface="Lato"/>
                <a:cs typeface="Lato"/>
              </a:rPr>
              <a:t> de </a:t>
            </a:r>
            <a:r>
              <a:rPr lang="en-US" sz="3600" dirty="0" err="1">
                <a:effectLst/>
                <a:latin typeface="Lato"/>
                <a:ea typeface="Lato"/>
                <a:cs typeface="Lato"/>
              </a:rPr>
              <a:t>temas</a:t>
            </a:r>
            <a:r>
              <a:rPr lang="en-US" sz="3600" dirty="0">
                <a:effectLst/>
                <a:latin typeface="Lato"/>
                <a:ea typeface="Lato"/>
                <a:cs typeface="Lato"/>
              </a:rPr>
              <a:t> clave </a:t>
            </a:r>
            <a:r>
              <a:rPr lang="en-US" sz="3600" dirty="0" err="1">
                <a:effectLst/>
                <a:latin typeface="Lato"/>
                <a:ea typeface="Lato"/>
                <a:cs typeface="Lato"/>
              </a:rPr>
              <a:t>en</a:t>
            </a:r>
            <a:r>
              <a:rPr lang="en-US" sz="3600" dirty="0">
                <a:effectLst/>
                <a:latin typeface="Lato"/>
                <a:ea typeface="Lato"/>
                <a:cs typeface="Lato"/>
              </a:rPr>
              <a:t> las dos cartas a Timoteo.</a:t>
            </a:r>
            <a:endParaRPr lang="en-US" dirty="0"/>
          </a:p>
        </p:txBody>
      </p:sp>
      <p:sp>
        <p:nvSpPr>
          <p:cNvPr id="213" name="Google Shape;213;g2f5882f685f_0_139">
            <a:extLst>
              <a:ext uri="{FF2B5EF4-FFF2-40B4-BE49-F238E27FC236}">
                <a16:creationId xmlns:a16="http://schemas.microsoft.com/office/drawing/2014/main" id="{E2AB0FA2-8739-F8D2-F6B9-08D1297F21EF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f5882f685f_0_139" descr="A green bird with leaves&#10;&#10;Description automatically generated">
            <a:extLst>
              <a:ext uri="{FF2B5EF4-FFF2-40B4-BE49-F238E27FC236}">
                <a16:creationId xmlns:a16="http://schemas.microsoft.com/office/drawing/2014/main" id="{C68AF898-6F2A-B9EE-80DA-D1A165CC6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5882f685f_0_139">
            <a:extLst>
              <a:ext uri="{FF2B5EF4-FFF2-40B4-BE49-F238E27FC236}">
                <a16:creationId xmlns:a16="http://schemas.microsoft.com/office/drawing/2014/main" id="{BEF3453F-8FE0-53B2-C629-4A73E0F318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627628" y="1403149"/>
            <a:ext cx="4051701" cy="405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923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"/>
          <p:cNvSpPr txBox="1"/>
          <p:nvPr/>
        </p:nvSpPr>
        <p:spPr>
          <a:xfrm>
            <a:off x="4127382" y="1806843"/>
            <a:ext cx="7189367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Tarea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3" name="Google Shape;463;p30"/>
          <p:cNvCxnSpPr/>
          <p:nvPr/>
        </p:nvCxnSpPr>
        <p:spPr>
          <a:xfrm>
            <a:off x="4230827" y="3051695"/>
            <a:ext cx="6269662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4" name="Google Shape;464;p30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7" name="Google Shape;467;p3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66;p30">
            <a:extLst>
              <a:ext uri="{FF2B5EF4-FFF2-40B4-BE49-F238E27FC236}">
                <a16:creationId xmlns:a16="http://schemas.microsoft.com/office/drawing/2014/main" id="{025242FB-2182-2D85-636B-7338CD32D37F}"/>
              </a:ext>
            </a:extLst>
          </p:cNvPr>
          <p:cNvSpPr txBox="1"/>
          <p:nvPr/>
        </p:nvSpPr>
        <p:spPr>
          <a:xfrm>
            <a:off x="3767505" y="3161756"/>
            <a:ext cx="7947849" cy="32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video 6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Leer 1 Timoteo 6</a:t>
            </a:r>
          </a:p>
          <a:p>
            <a:pPr marL="457200" indent="-457200">
              <a:spcBef>
                <a:spcPts val="600"/>
              </a:spcBef>
              <a:buSzPts val="3200"/>
              <a:buFontTx/>
              <a:buChar char="-"/>
            </a:pP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Vas a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escribir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una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carta de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ánimo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tu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Timoteo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parte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del Proyecto final.  Solo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escríbele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al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profe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mensaje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avisarle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quien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vas a </a:t>
            </a:r>
            <a:r>
              <a:rPr lang="en-US" sz="32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dirigir</a:t>
            </a:r>
            <a:r>
              <a:rPr lang="en-US" sz="32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 carta.  </a:t>
            </a:r>
            <a:endParaRPr lang="en-US" sz="3200" i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adf2547317_0_0"/>
          <p:cNvSpPr txBox="1"/>
          <p:nvPr/>
        </p:nvSpPr>
        <p:spPr>
          <a:xfrm>
            <a:off x="4127382" y="2873643"/>
            <a:ext cx="7189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Oración o bendición 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5" name="Google Shape;455;g2adf2547317_0_0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adf25473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7" name="Google Shape;457;g2adf2547317_0_0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adf2547317_0_9"/>
          <p:cNvSpPr txBox="1"/>
          <p:nvPr/>
        </p:nvSpPr>
        <p:spPr>
          <a:xfrm>
            <a:off x="4127382" y="2873643"/>
            <a:ext cx="7189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Despedida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g2adf2547317_0_9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g2adf2547317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5" cy="3218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5" name="Google Shape;475;g2adf2547317_0_9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ac1ba269cb_0_46"/>
          <p:cNvSpPr/>
          <p:nvPr/>
        </p:nvSpPr>
        <p:spPr>
          <a:xfrm>
            <a:off x="9145768" y="-1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2ac1ba269cb_0_46"/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g2ac1ba269cb_0_46"/>
          <p:cNvPicPr preferRelativeResize="0"/>
          <p:nvPr/>
        </p:nvPicPr>
        <p:blipFill rotWithShape="1">
          <a:blip r:embed="rId3">
            <a:alphaModFix/>
          </a:blip>
          <a:srcRect l="17158" t="8250" r="29536" b="8239"/>
          <a:stretch/>
        </p:blipFill>
        <p:spPr>
          <a:xfrm>
            <a:off x="6580094" y="810985"/>
            <a:ext cx="5007428" cy="523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ac1ba269cb_0_46" descr="A logo with a cross and a bir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8426" y="548168"/>
            <a:ext cx="2230986" cy="155570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ac1ba269cb_0_46"/>
          <p:cNvSpPr txBox="1"/>
          <p:nvPr/>
        </p:nvSpPr>
        <p:spPr>
          <a:xfrm>
            <a:off x="1706430" y="2862567"/>
            <a:ext cx="52605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ACADEMIA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CRISTO</a:t>
            </a: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g2ac1ba269cb_0_46"/>
          <p:cNvSpPr/>
          <p:nvPr/>
        </p:nvSpPr>
        <p:spPr>
          <a:xfrm>
            <a:off x="1264510" y="2818701"/>
            <a:ext cx="114900" cy="2143200"/>
          </a:xfrm>
          <a:prstGeom prst="rect">
            <a:avLst/>
          </a:prstGeom>
          <a:solidFill>
            <a:srgbClr val="E3BB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2ac1ba269cb_0_46"/>
          <p:cNvSpPr/>
          <p:nvPr/>
        </p:nvSpPr>
        <p:spPr>
          <a:xfrm>
            <a:off x="1379327" y="2818702"/>
            <a:ext cx="424200" cy="21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4059441" y="2724595"/>
            <a:ext cx="71523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60"/>
              <a:buFont typeface="Arial"/>
              <a:buNone/>
            </a:pPr>
            <a:r>
              <a:rPr lang="en-US" sz="4860" b="0" i="0" u="none" strike="noStrike" cap="none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Oración</a:t>
            </a:r>
            <a:endParaRPr sz="6000" b="0" i="0" u="none" strike="noStrike" cap="none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-1" y="0"/>
            <a:ext cx="1643739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45" y="1552538"/>
            <a:ext cx="3125596" cy="3218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1" name="Google Shape;121;p4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>
          <a:extLst>
            <a:ext uri="{FF2B5EF4-FFF2-40B4-BE49-F238E27FC236}">
              <a16:creationId xmlns:a16="http://schemas.microsoft.com/office/drawing/2014/main" id="{7BCFAB33-3A50-DEC7-0408-9E5AE56A2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5882f685f_0_254">
            <a:extLst>
              <a:ext uri="{FF2B5EF4-FFF2-40B4-BE49-F238E27FC236}">
                <a16:creationId xmlns:a16="http://schemas.microsoft.com/office/drawing/2014/main" id="{CAADDB8C-F603-2228-6990-0B7F72D8640F}"/>
              </a:ext>
            </a:extLst>
          </p:cNvPr>
          <p:cNvSpPr/>
          <p:nvPr/>
        </p:nvSpPr>
        <p:spPr>
          <a:xfrm>
            <a:off x="5741672" y="644100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5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g2f5882f685f_0_254">
            <a:extLst>
              <a:ext uri="{FF2B5EF4-FFF2-40B4-BE49-F238E27FC236}">
                <a16:creationId xmlns:a16="http://schemas.microsoft.com/office/drawing/2014/main" id="{59C07D72-2590-E96C-2DD2-1C1989C96C83}"/>
              </a:ext>
            </a:extLst>
          </p:cNvPr>
          <p:cNvSpPr/>
          <p:nvPr/>
        </p:nvSpPr>
        <p:spPr>
          <a:xfrm>
            <a:off x="712574" y="644073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g2f5882f685f_0_254">
            <a:extLst>
              <a:ext uri="{FF2B5EF4-FFF2-40B4-BE49-F238E27FC236}">
                <a16:creationId xmlns:a16="http://schemas.microsoft.com/office/drawing/2014/main" id="{1E131083-7AB0-B055-45EB-7BBC6C0F89B1}"/>
              </a:ext>
            </a:extLst>
          </p:cNvPr>
          <p:cNvSpPr/>
          <p:nvPr/>
        </p:nvSpPr>
        <p:spPr>
          <a:xfrm>
            <a:off x="2167274" y="644100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g2f5882f685f_0_254">
            <a:extLst>
              <a:ext uri="{FF2B5EF4-FFF2-40B4-BE49-F238E27FC236}">
                <a16:creationId xmlns:a16="http://schemas.microsoft.com/office/drawing/2014/main" id="{085BEFCE-1E5D-BE3D-34B6-92AA17116893}"/>
              </a:ext>
            </a:extLst>
          </p:cNvPr>
          <p:cNvSpPr/>
          <p:nvPr/>
        </p:nvSpPr>
        <p:spPr>
          <a:xfrm>
            <a:off x="712574" y="644100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g2f5882f685f_0_254">
            <a:extLst>
              <a:ext uri="{FF2B5EF4-FFF2-40B4-BE49-F238E27FC236}">
                <a16:creationId xmlns:a16="http://schemas.microsoft.com/office/drawing/2014/main" id="{4B8C0C7A-B2E0-9B9E-912D-8239AEC43BF4}"/>
              </a:ext>
            </a:extLst>
          </p:cNvPr>
          <p:cNvSpPr/>
          <p:nvPr/>
        </p:nvSpPr>
        <p:spPr>
          <a:xfrm>
            <a:off x="972253" y="1101395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g2f5882f685f_0_254">
            <a:extLst>
              <a:ext uri="{FF2B5EF4-FFF2-40B4-BE49-F238E27FC236}">
                <a16:creationId xmlns:a16="http://schemas.microsoft.com/office/drawing/2014/main" id="{4C9A9425-806B-DE73-28BA-362D3B39B22C}"/>
              </a:ext>
            </a:extLst>
          </p:cNvPr>
          <p:cNvSpPr/>
          <p:nvPr/>
        </p:nvSpPr>
        <p:spPr>
          <a:xfrm>
            <a:off x="2167275" y="1101375"/>
            <a:ext cx="35745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Viudas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y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g2f5882f685f_0_254">
            <a:extLst>
              <a:ext uri="{FF2B5EF4-FFF2-40B4-BE49-F238E27FC236}">
                <a16:creationId xmlns:a16="http://schemas.microsoft.com/office/drawing/2014/main" id="{DA35E65B-9C8E-44BC-A17E-E0A6F76196BC}"/>
              </a:ext>
            </a:extLst>
          </p:cNvPr>
          <p:cNvSpPr/>
          <p:nvPr/>
        </p:nvSpPr>
        <p:spPr>
          <a:xfrm>
            <a:off x="5741672" y="2092195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6 y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contexto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de 2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g2f5882f685f_0_254">
            <a:extLst>
              <a:ext uri="{FF2B5EF4-FFF2-40B4-BE49-F238E27FC236}">
                <a16:creationId xmlns:a16="http://schemas.microsoft.com/office/drawing/2014/main" id="{FB4ADC52-1A5B-EEBF-0267-90EE948B81C5}"/>
              </a:ext>
            </a:extLst>
          </p:cNvPr>
          <p:cNvSpPr/>
          <p:nvPr/>
        </p:nvSpPr>
        <p:spPr>
          <a:xfrm>
            <a:off x="712574" y="2092169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g2f5882f685f_0_254">
            <a:extLst>
              <a:ext uri="{FF2B5EF4-FFF2-40B4-BE49-F238E27FC236}">
                <a16:creationId xmlns:a16="http://schemas.microsoft.com/office/drawing/2014/main" id="{226DCE24-96F2-9A1B-A5A0-6A4FAF541859}"/>
              </a:ext>
            </a:extLst>
          </p:cNvPr>
          <p:cNvSpPr/>
          <p:nvPr/>
        </p:nvSpPr>
        <p:spPr>
          <a:xfrm>
            <a:off x="2167274" y="2092195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g2f5882f685f_0_254">
            <a:extLst>
              <a:ext uri="{FF2B5EF4-FFF2-40B4-BE49-F238E27FC236}">
                <a16:creationId xmlns:a16="http://schemas.microsoft.com/office/drawing/2014/main" id="{3EF1110D-E505-AAAC-A288-A012C43A3936}"/>
              </a:ext>
            </a:extLst>
          </p:cNvPr>
          <p:cNvSpPr/>
          <p:nvPr/>
        </p:nvSpPr>
        <p:spPr>
          <a:xfrm>
            <a:off x="712574" y="2092195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g2f5882f685f_0_254">
            <a:extLst>
              <a:ext uri="{FF2B5EF4-FFF2-40B4-BE49-F238E27FC236}">
                <a16:creationId xmlns:a16="http://schemas.microsoft.com/office/drawing/2014/main" id="{BDD48B79-EC12-6170-B3BD-3339E7577AC1}"/>
              </a:ext>
            </a:extLst>
          </p:cNvPr>
          <p:cNvSpPr/>
          <p:nvPr/>
        </p:nvSpPr>
        <p:spPr>
          <a:xfrm>
            <a:off x="972253" y="2549490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g2f5882f685f_0_254">
            <a:extLst>
              <a:ext uri="{FF2B5EF4-FFF2-40B4-BE49-F238E27FC236}">
                <a16:creationId xmlns:a16="http://schemas.microsoft.com/office/drawing/2014/main" id="{A2B8DC81-35F8-2017-D68F-783F0B63D3B3}"/>
              </a:ext>
            </a:extLst>
          </p:cNvPr>
          <p:cNvSpPr/>
          <p:nvPr/>
        </p:nvSpPr>
        <p:spPr>
          <a:xfrm>
            <a:off x="2167275" y="2397074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1"/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Contentamiento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y la Buena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batalla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g2f5882f685f_0_254">
            <a:extLst>
              <a:ext uri="{FF2B5EF4-FFF2-40B4-BE49-F238E27FC236}">
                <a16:creationId xmlns:a16="http://schemas.microsoft.com/office/drawing/2014/main" id="{E7862350-49E0-C2DA-A562-5D9EC1931A6F}"/>
              </a:ext>
            </a:extLst>
          </p:cNvPr>
          <p:cNvSpPr/>
          <p:nvPr/>
        </p:nvSpPr>
        <p:spPr>
          <a:xfrm>
            <a:off x="5741672" y="3540290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1-2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g2f5882f685f_0_254">
            <a:extLst>
              <a:ext uri="{FF2B5EF4-FFF2-40B4-BE49-F238E27FC236}">
                <a16:creationId xmlns:a16="http://schemas.microsoft.com/office/drawing/2014/main" id="{80A46411-8C5F-23FA-D99A-EC3B7F683015}"/>
              </a:ext>
            </a:extLst>
          </p:cNvPr>
          <p:cNvSpPr/>
          <p:nvPr/>
        </p:nvSpPr>
        <p:spPr>
          <a:xfrm>
            <a:off x="712574" y="3540264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g2f5882f685f_0_254">
            <a:extLst>
              <a:ext uri="{FF2B5EF4-FFF2-40B4-BE49-F238E27FC236}">
                <a16:creationId xmlns:a16="http://schemas.microsoft.com/office/drawing/2014/main" id="{C6619A3C-3E1F-E613-67A0-426F68432C61}"/>
              </a:ext>
            </a:extLst>
          </p:cNvPr>
          <p:cNvSpPr/>
          <p:nvPr/>
        </p:nvSpPr>
        <p:spPr>
          <a:xfrm>
            <a:off x="2167274" y="3540290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g2f5882f685f_0_254">
            <a:extLst>
              <a:ext uri="{FF2B5EF4-FFF2-40B4-BE49-F238E27FC236}">
                <a16:creationId xmlns:a16="http://schemas.microsoft.com/office/drawing/2014/main" id="{937BECD2-0981-CF87-EC58-D4573C58404C}"/>
              </a:ext>
            </a:extLst>
          </p:cNvPr>
          <p:cNvSpPr/>
          <p:nvPr/>
        </p:nvSpPr>
        <p:spPr>
          <a:xfrm>
            <a:off x="712574" y="3540290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g2f5882f685f_0_254">
            <a:extLst>
              <a:ext uri="{FF2B5EF4-FFF2-40B4-BE49-F238E27FC236}">
                <a16:creationId xmlns:a16="http://schemas.microsoft.com/office/drawing/2014/main" id="{C4D2F610-3131-AB2B-463A-E4410174368A}"/>
              </a:ext>
            </a:extLst>
          </p:cNvPr>
          <p:cNvSpPr/>
          <p:nvPr/>
        </p:nvSpPr>
        <p:spPr>
          <a:xfrm>
            <a:off x="972253" y="3997585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g2f5882f685f_0_254">
            <a:extLst>
              <a:ext uri="{FF2B5EF4-FFF2-40B4-BE49-F238E27FC236}">
                <a16:creationId xmlns:a16="http://schemas.microsoft.com/office/drawing/2014/main" id="{05A6F8FA-9A1A-734B-4CD3-678BAFBFD6DC}"/>
              </a:ext>
            </a:extLst>
          </p:cNvPr>
          <p:cNvSpPr/>
          <p:nvPr/>
        </p:nvSpPr>
        <p:spPr>
          <a:xfrm>
            <a:off x="2167275" y="3845172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Ministerio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Cristocéntrico</a:t>
            </a:r>
            <a:endParaRPr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g2f5882f685f_0_254">
            <a:extLst>
              <a:ext uri="{FF2B5EF4-FFF2-40B4-BE49-F238E27FC236}">
                <a16:creationId xmlns:a16="http://schemas.microsoft.com/office/drawing/2014/main" id="{BE536649-62D3-2940-E24B-CD6E64022522}"/>
              </a:ext>
            </a:extLst>
          </p:cNvPr>
          <p:cNvSpPr/>
          <p:nvPr/>
        </p:nvSpPr>
        <p:spPr>
          <a:xfrm>
            <a:off x="5741672" y="4988422"/>
            <a:ext cx="59760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r>
              <a:rPr lang="en-US" sz="25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Timoteo</a:t>
            </a:r>
            <a:r>
              <a:rPr lang="en-US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3-4 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g2f5882f685f_0_254">
            <a:extLst>
              <a:ext uri="{FF2B5EF4-FFF2-40B4-BE49-F238E27FC236}">
                <a16:creationId xmlns:a16="http://schemas.microsoft.com/office/drawing/2014/main" id="{8A3E7422-53EA-E798-6810-11EBB8BF0A34}"/>
              </a:ext>
            </a:extLst>
          </p:cNvPr>
          <p:cNvSpPr/>
          <p:nvPr/>
        </p:nvSpPr>
        <p:spPr>
          <a:xfrm>
            <a:off x="712574" y="4988395"/>
            <a:ext cx="5029200" cy="1425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g2f5882f685f_0_254">
            <a:extLst>
              <a:ext uri="{FF2B5EF4-FFF2-40B4-BE49-F238E27FC236}">
                <a16:creationId xmlns:a16="http://schemas.microsoft.com/office/drawing/2014/main" id="{863B52F7-E6E8-2F92-4D96-E8EFFC8202E8}"/>
              </a:ext>
            </a:extLst>
          </p:cNvPr>
          <p:cNvSpPr/>
          <p:nvPr/>
        </p:nvSpPr>
        <p:spPr>
          <a:xfrm>
            <a:off x="2167274" y="4988422"/>
            <a:ext cx="1425000" cy="1425000"/>
          </a:xfrm>
          <a:prstGeom prst="rtTriangle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g2f5882f685f_0_254">
            <a:extLst>
              <a:ext uri="{FF2B5EF4-FFF2-40B4-BE49-F238E27FC236}">
                <a16:creationId xmlns:a16="http://schemas.microsoft.com/office/drawing/2014/main" id="{C4AAFFE5-C13C-8CF6-5A32-602BA458B772}"/>
              </a:ext>
            </a:extLst>
          </p:cNvPr>
          <p:cNvSpPr/>
          <p:nvPr/>
        </p:nvSpPr>
        <p:spPr>
          <a:xfrm>
            <a:off x="712574" y="4988422"/>
            <a:ext cx="1452900" cy="1425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2f5882f685f_0_254">
            <a:extLst>
              <a:ext uri="{FF2B5EF4-FFF2-40B4-BE49-F238E27FC236}">
                <a16:creationId xmlns:a16="http://schemas.microsoft.com/office/drawing/2014/main" id="{31FBBBDB-CC2F-0C0E-796C-1EB903EEF172}"/>
              </a:ext>
            </a:extLst>
          </p:cNvPr>
          <p:cNvSpPr/>
          <p:nvPr/>
        </p:nvSpPr>
        <p:spPr>
          <a:xfrm>
            <a:off x="972253" y="5445717"/>
            <a:ext cx="8997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sz="6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g2f5882f685f_0_254">
            <a:extLst>
              <a:ext uri="{FF2B5EF4-FFF2-40B4-BE49-F238E27FC236}">
                <a16:creationId xmlns:a16="http://schemas.microsoft.com/office/drawing/2014/main" id="{59CBEB21-4691-167A-0DE1-A8D8599E795E}"/>
              </a:ext>
            </a:extLst>
          </p:cNvPr>
          <p:cNvSpPr/>
          <p:nvPr/>
        </p:nvSpPr>
        <p:spPr>
          <a:xfrm>
            <a:off x="2167275" y="5293300"/>
            <a:ext cx="35745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Firme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en-US" sz="25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las </a:t>
            </a:r>
            <a:r>
              <a:rPr lang="en-US" sz="25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Escrituras</a:t>
            </a:r>
            <a:endParaRPr lang="en-US" sz="25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lang="en-US" sz="2400" b="1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ministerio</a:t>
            </a: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es personal</a:t>
            </a:r>
            <a:endParaRPr sz="24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8513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1670362" y="440995"/>
            <a:ext cx="89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Objetivos</a:t>
            </a:r>
            <a:r>
              <a:rPr lang="en-US" sz="6000" b="0" i="0" u="none" strike="noStrike" cap="none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de la </a:t>
            </a:r>
            <a:r>
              <a:rPr lang="en-US" sz="6000" b="0" i="0" u="none" strike="noStrike" cap="none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Lección</a:t>
            </a:r>
            <a:endParaRPr sz="6000" b="0" i="0" u="none" strike="noStrike" cap="none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7" name="Google Shape;127;p5"/>
          <p:cNvCxnSpPr/>
          <p:nvPr/>
        </p:nvCxnSpPr>
        <p:spPr>
          <a:xfrm>
            <a:off x="2373086" y="1597768"/>
            <a:ext cx="719545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8" name="Google Shape;128;p5"/>
          <p:cNvGrpSpPr/>
          <p:nvPr/>
        </p:nvGrpSpPr>
        <p:grpSpPr>
          <a:xfrm>
            <a:off x="497262" y="1845383"/>
            <a:ext cx="11197475" cy="3947713"/>
            <a:chOff x="0" y="0"/>
            <a:chExt cx="10450280" cy="3947713"/>
          </a:xfrm>
        </p:grpSpPr>
        <p:sp>
          <p:nvSpPr>
            <p:cNvPr id="129" name="Google Shape;129;p5"/>
            <p:cNvSpPr/>
            <p:nvPr/>
          </p:nvSpPr>
          <p:spPr>
            <a:xfrm>
              <a:off x="0" y="481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341153" y="254232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302586" y="0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Valoremos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respetaremos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ancianos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la Iglesia.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1410207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41153" y="1663958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1302586" y="1410207"/>
              <a:ext cx="9147694" cy="1127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Comprenderemos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cuidado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bíblico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viudas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neesitados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compartiremos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ideas para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aplicarlo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Grupo Sembrador. 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2819933"/>
              <a:ext cx="10450280" cy="1127780"/>
            </a:xfrm>
            <a:prstGeom prst="roundRect">
              <a:avLst>
                <a:gd name="adj" fmla="val 1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41153" y="3073684"/>
              <a:ext cx="620279" cy="6202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302586" y="2819933"/>
              <a:ext cx="9147694" cy="1127780"/>
            </a:xfrm>
            <a:prstGeom prst="rect">
              <a:avLst/>
            </a:prstGeom>
            <a:solidFill>
              <a:srgbClr val="009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1302586" y="2819933"/>
              <a:ext cx="9147600" cy="112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350" tIns="119350" rIns="119350" bIns="1193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Consideramos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liderazgo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en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la Iglesia, la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integridad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personal y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el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cuidado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del </a:t>
              </a:r>
              <a:r>
                <a:rPr lang="en-US" sz="2500" dirty="0" err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siervo</a:t>
              </a:r>
              <a:r>
                <a:rPr lang="en-US" sz="2500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Dios. </a:t>
              </a:r>
              <a:r>
                <a:rPr lang="en-US" sz="2500" b="0" i="0" u="none" strike="noStrike" cap="none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25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41" name="Google Shape;141;p5" descr="A green bird with leav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0489" y="289924"/>
            <a:ext cx="1399035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D1B4F35-B378-56A2-9D36-DCD28C9F442C}"/>
              </a:ext>
            </a:extLst>
          </p:cNvPr>
          <p:cNvSpPr/>
          <p:nvPr/>
        </p:nvSpPr>
        <p:spPr>
          <a:xfrm>
            <a:off x="351692" y="1845383"/>
            <a:ext cx="11547832" cy="146525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EA82C1B0-4710-1453-9EFD-170479BF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50EABC5C-233F-0739-FC32-27051A8DF4A3}"/>
              </a:ext>
            </a:extLst>
          </p:cNvPr>
          <p:cNvSpPr txBox="1"/>
          <p:nvPr/>
        </p:nvSpPr>
        <p:spPr>
          <a:xfrm>
            <a:off x="2251674" y="455046"/>
            <a:ext cx="7797000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Revisar</a:t>
            </a: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 la </a:t>
            </a:r>
            <a:r>
              <a:rPr lang="en-US" sz="4860" dirty="0" err="1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tarea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D5714A68-847F-CEB9-65A6-79E72ECA7E72}"/>
              </a:ext>
            </a:extLst>
          </p:cNvPr>
          <p:cNvCxnSpPr/>
          <p:nvPr/>
        </p:nvCxnSpPr>
        <p:spPr>
          <a:xfrm>
            <a:off x="2251674" y="1460358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D42339EA-2800-9550-5308-5134C79EA545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21F3EEBC-3EF7-85D5-BFEE-F7BDD8595ADA}"/>
              </a:ext>
            </a:extLst>
          </p:cNvPr>
          <p:cNvSpPr txBox="1"/>
          <p:nvPr/>
        </p:nvSpPr>
        <p:spPr>
          <a:xfrm>
            <a:off x="2029664" y="2253188"/>
            <a:ext cx="917034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dirty="0">
                <a:latin typeface="Lato"/>
                <a:ea typeface="Lato"/>
                <a:cs typeface="Lato"/>
                <a:sym typeface="Lato"/>
              </a:rPr>
              <a:t>Busquen dos versos en otros libros de la Biblia (fuera de Timoteo) que hablan de nuestro trato de los mayores de edad en la Iglesia. </a:t>
            </a:r>
            <a:endParaRPr lang="es-PY" sz="4000" dirty="0">
              <a:latin typeface="Lato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9D42C-C382-6BA0-887C-98952569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65" b="906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C7C041C8-D86A-0F46-C5F4-8584F6F5DB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318" y="0"/>
            <a:ext cx="1399034" cy="117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58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AEF3697F-27CB-2528-9C9C-55E0C1DB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34169755-C761-271C-7355-768D3E428BB7}"/>
              </a:ext>
            </a:extLst>
          </p:cNvPr>
          <p:cNvSpPr txBox="1"/>
          <p:nvPr/>
        </p:nvSpPr>
        <p:spPr>
          <a:xfrm>
            <a:off x="2251674" y="454991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5:1-2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392A1338-B8E6-0A19-7FD5-A7B014E717A0}"/>
              </a:ext>
            </a:extLst>
          </p:cNvPr>
          <p:cNvCxnSpPr/>
          <p:nvPr/>
        </p:nvCxnSpPr>
        <p:spPr>
          <a:xfrm>
            <a:off x="2251674" y="1460358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FB2E8953-E102-9283-8A57-571AA8A9CB40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EB9F635D-83C5-A336-17F6-03C333890B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405E7E7C-07A4-9D00-A219-A2C2B42CE938}"/>
              </a:ext>
            </a:extLst>
          </p:cNvPr>
          <p:cNvSpPr txBox="1"/>
          <p:nvPr/>
        </p:nvSpPr>
        <p:spPr>
          <a:xfrm>
            <a:off x="2053859" y="1887428"/>
            <a:ext cx="934306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No reprendas al anciano, sino exhórtalo como a un padre; a los más jóvenes, como a hermanos; </a:t>
            </a:r>
            <a:r>
              <a:rPr lang="es-PY" sz="4000" b="1" i="0" baseline="30000" dirty="0">
                <a:solidFill>
                  <a:srgbClr val="000000"/>
                </a:solidFill>
                <a:effectLst/>
                <a:latin typeface="Lato"/>
              </a:rPr>
              <a:t>2 </a:t>
            </a:r>
            <a:r>
              <a:rPr lang="es-PY" sz="4000" b="0" i="0" dirty="0">
                <a:solidFill>
                  <a:srgbClr val="000000"/>
                </a:solidFill>
                <a:effectLst/>
                <a:latin typeface="Lato"/>
              </a:rPr>
              <a:t>a las ancianas, como a madres; a las jovencitas, con toda pureza, como a hermanas.</a:t>
            </a:r>
            <a:endParaRPr lang="es-PY" sz="4000" i="1" dirty="0">
              <a:solidFill>
                <a:schemeClr val="dk1"/>
              </a:solidFill>
              <a:latin typeface="Lato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8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>
          <a:extLst>
            <a:ext uri="{FF2B5EF4-FFF2-40B4-BE49-F238E27FC236}">
              <a16:creationId xmlns:a16="http://schemas.microsoft.com/office/drawing/2014/main" id="{327CAF95-C804-216D-6752-EB41A5DF7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5882f685f_0_775">
            <a:extLst>
              <a:ext uri="{FF2B5EF4-FFF2-40B4-BE49-F238E27FC236}">
                <a16:creationId xmlns:a16="http://schemas.microsoft.com/office/drawing/2014/main" id="{6B15ADC3-3CA5-AC85-C4BD-4A14E846417E}"/>
              </a:ext>
            </a:extLst>
          </p:cNvPr>
          <p:cNvSpPr txBox="1"/>
          <p:nvPr/>
        </p:nvSpPr>
        <p:spPr>
          <a:xfrm>
            <a:off x="2374770" y="620058"/>
            <a:ext cx="7797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60" dirty="0">
                <a:solidFill>
                  <a:srgbClr val="009444"/>
                </a:solidFill>
                <a:latin typeface="Lato"/>
                <a:ea typeface="Lato"/>
                <a:cs typeface="Lato"/>
                <a:sym typeface="Lato"/>
              </a:rPr>
              <a:t>1 Timoteo 5:1-2</a:t>
            </a:r>
            <a:endParaRPr sz="6000" dirty="0">
              <a:solidFill>
                <a:srgbClr val="009444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5882f685f_0_775">
            <a:extLst>
              <a:ext uri="{FF2B5EF4-FFF2-40B4-BE49-F238E27FC236}">
                <a16:creationId xmlns:a16="http://schemas.microsoft.com/office/drawing/2014/main" id="{EAF16C1F-0BDB-0B40-114F-716585FF7130}"/>
              </a:ext>
            </a:extLst>
          </p:cNvPr>
          <p:cNvCxnSpPr/>
          <p:nvPr/>
        </p:nvCxnSpPr>
        <p:spPr>
          <a:xfrm>
            <a:off x="2478227" y="1600847"/>
            <a:ext cx="6269700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5882f685f_0_775">
            <a:extLst>
              <a:ext uri="{FF2B5EF4-FFF2-40B4-BE49-F238E27FC236}">
                <a16:creationId xmlns:a16="http://schemas.microsoft.com/office/drawing/2014/main" id="{409EEE0C-4705-90DC-CB93-C82B5A0FF736}"/>
              </a:ext>
            </a:extLst>
          </p:cNvPr>
          <p:cNvSpPr/>
          <p:nvPr/>
        </p:nvSpPr>
        <p:spPr>
          <a:xfrm>
            <a:off x="-1" y="0"/>
            <a:ext cx="1643700" cy="6858000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2f5882f685f_0_775" descr="A green bird with leaves&#10;&#10;Description automatically generated">
            <a:extLst>
              <a:ext uri="{FF2B5EF4-FFF2-40B4-BE49-F238E27FC236}">
                <a16:creationId xmlns:a16="http://schemas.microsoft.com/office/drawing/2014/main" id="{763C4705-C310-8CCF-3CAB-B1F5D5BBB8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489" y="289924"/>
            <a:ext cx="1399034" cy="117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7;g2f5882f685f_0_775">
            <a:extLst>
              <a:ext uri="{FF2B5EF4-FFF2-40B4-BE49-F238E27FC236}">
                <a16:creationId xmlns:a16="http://schemas.microsoft.com/office/drawing/2014/main" id="{5B5D94CD-6DD5-FF6D-8F4F-53F0B0BB482E}"/>
              </a:ext>
            </a:extLst>
          </p:cNvPr>
          <p:cNvSpPr txBox="1"/>
          <p:nvPr/>
        </p:nvSpPr>
        <p:spPr>
          <a:xfrm>
            <a:off x="1945274" y="2721154"/>
            <a:ext cx="97338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</a:pPr>
            <a:r>
              <a:rPr lang="en-US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lang="en-US" sz="40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líder</a:t>
            </a:r>
            <a:r>
              <a:rPr lang="en-US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0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</a:t>
            </a:r>
            <a:r>
              <a:rPr lang="en-US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40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tratar</a:t>
            </a:r>
            <a:r>
              <a:rPr lang="en-US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4000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ancianos</a:t>
            </a:r>
            <a:r>
              <a:rPr lang="en-US" sz="4000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con….</a:t>
            </a:r>
          </a:p>
        </p:txBody>
      </p:sp>
    </p:spTree>
    <p:extLst>
      <p:ext uri="{BB962C8B-B14F-4D97-AF65-F5344CB8AC3E}">
        <p14:creationId xmlns:p14="http://schemas.microsoft.com/office/powerpoint/2010/main" val="3735232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1aa794-ada9-4a3e-9c2a-189f245fcbb8" xsi:nil="true"/>
    <lcf76f155ced4ddcb4097134ff3c332f xmlns="38896d1c-d48b-47b1-97a9-761dcde349b0">
      <Terms xmlns="http://schemas.microsoft.com/office/infopath/2007/PartnerControls"/>
    </lcf76f155ced4ddcb4097134ff3c332f>
    <Doc_x002e__x0023_ xmlns="38896d1c-d48b-47b1-97a9-761dcde349b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A98D1A91E88F4EA07A1308032786DE" ma:contentTypeVersion="16" ma:contentTypeDescription="Create a new document." ma:contentTypeScope="" ma:versionID="259078aa2b36d650f52ed406327e51aa">
  <xsd:schema xmlns:xsd="http://www.w3.org/2001/XMLSchema" xmlns:xs="http://www.w3.org/2001/XMLSchema" xmlns:p="http://schemas.microsoft.com/office/2006/metadata/properties" xmlns:ns2="38896d1c-d48b-47b1-97a9-761dcde349b0" xmlns:ns3="5cd1452d-5967-4622-9749-a306807ee3c9" xmlns:ns4="9d1aa794-ada9-4a3e-9c2a-189f245fcbb8" targetNamespace="http://schemas.microsoft.com/office/2006/metadata/properties" ma:root="true" ma:fieldsID="04894a175f2f4d40fc41aa97290131e9" ns2:_="" ns3:_="" ns4:_="">
    <xsd:import namespace="38896d1c-d48b-47b1-97a9-761dcde349b0"/>
    <xsd:import namespace="5cd1452d-5967-4622-9749-a306807ee3c9"/>
    <xsd:import namespace="9d1aa794-ada9-4a3e-9c2a-189f245fc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Doc_x002e__x0023_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d1c-d48b-47b1-97a9-761dcde34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oc_x002e__x0023_" ma:index="14" nillable="true" ma:displayName="Doc Number" ma:decimals="3" ma:format="Dropdown" ma:indexed="true" ma:internalName="Doc_x002e__x0023_" ma:percentage="FALSE">
      <xsd:simpleType>
        <xsd:restriction base="dms:Number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50e1b83-9df9-4a26-aedb-ff3d8b0dd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1452d-5967-4622-9749-a306807ee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a794-ada9-4a3e-9c2a-189f245fcbb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45bd596-0f8a-4080-98bd-aff5be4fd504}" ma:internalName="TaxCatchAll" ma:showField="CatchAllData" ma:web="5cd1452d-5967-4622-9749-a306807ee3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1D5F2C-D676-40E3-BCEB-62F377DE7C4F}">
  <ds:schemaRefs>
    <ds:schemaRef ds:uri="http://schemas.microsoft.com/office/2006/metadata/properties"/>
    <ds:schemaRef ds:uri="http://schemas.microsoft.com/office/infopath/2007/PartnerControls"/>
    <ds:schemaRef ds:uri="d9dd568f-92e7-4aa1-8e50-87aa9ffea924"/>
    <ds:schemaRef ds:uri="9d1aa794-ada9-4a3e-9c2a-189f245fcbb8"/>
    <ds:schemaRef ds:uri="38896d1c-d48b-47b1-97a9-761dcde349b0"/>
  </ds:schemaRefs>
</ds:datastoreItem>
</file>

<file path=customXml/itemProps2.xml><?xml version="1.0" encoding="utf-8"?>
<ds:datastoreItem xmlns:ds="http://schemas.openxmlformats.org/officeDocument/2006/customXml" ds:itemID="{34DC9328-19CC-4612-AD44-C40CD4E099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896d1c-d48b-47b1-97a9-761dcde349b0"/>
    <ds:schemaRef ds:uri="5cd1452d-5967-4622-9749-a306807ee3c9"/>
    <ds:schemaRef ds:uri="9d1aa794-ada9-4a3e-9c2a-189f245fc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9A4CBF-2F2A-4A06-BB7B-A69F01B29A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14869</TotalTime>
  <Words>3831</Words>
  <Application>Microsoft Macintosh PowerPoint</Application>
  <PresentationFormat>Widescreen</PresentationFormat>
  <Paragraphs>228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Wingdings</vt:lpstr>
      <vt:lpstr>Lato</vt:lpstr>
      <vt:lpstr>Courier New</vt:lpstr>
      <vt:lpstr>Arial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Michele Pfeifer</dc:creator>
  <cp:lastModifiedBy>Jonathan W. Gross</cp:lastModifiedBy>
  <cp:revision>113</cp:revision>
  <dcterms:created xsi:type="dcterms:W3CDTF">2023-11-29T19:33:05Z</dcterms:created>
  <dcterms:modified xsi:type="dcterms:W3CDTF">2026-04-30T14:39:55Z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0x0101000CA98D1A91E88F4EA07A1308032786DE</vt:lpwstr>
  </property>
  <property fmtid="{D5CDD505-2E9C-101B-9397-08002B2CF9AE}" pid="3" name="MediaServiceImageTags">
    <vt:lpwstr/>
  </property>
</Properties>
</file>