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4"/>
  </p:notesMasterIdLst>
  <p:sldIdLst>
    <p:sldId id="294" r:id="rId5"/>
    <p:sldId id="259" r:id="rId6"/>
    <p:sldId id="258" r:id="rId7"/>
    <p:sldId id="260" r:id="rId8"/>
    <p:sldId id="265" r:id="rId9"/>
    <p:sldId id="295" r:id="rId10"/>
    <p:sldId id="261" r:id="rId11"/>
    <p:sldId id="407" r:id="rId12"/>
    <p:sldId id="438" r:id="rId13"/>
    <p:sldId id="447" r:id="rId14"/>
    <p:sldId id="317" r:id="rId15"/>
    <p:sldId id="430" r:id="rId16"/>
    <p:sldId id="409" r:id="rId17"/>
    <p:sldId id="410" r:id="rId18"/>
    <p:sldId id="411" r:id="rId19"/>
    <p:sldId id="445" r:id="rId20"/>
    <p:sldId id="431" r:id="rId21"/>
    <p:sldId id="412" r:id="rId22"/>
    <p:sldId id="413" r:id="rId23"/>
    <p:sldId id="414" r:id="rId24"/>
    <p:sldId id="432" r:id="rId25"/>
    <p:sldId id="415" r:id="rId26"/>
    <p:sldId id="416" r:id="rId27"/>
    <p:sldId id="417" r:id="rId28"/>
    <p:sldId id="418" r:id="rId29"/>
    <p:sldId id="419" r:id="rId30"/>
    <p:sldId id="440" r:id="rId31"/>
    <p:sldId id="433" r:id="rId32"/>
    <p:sldId id="420" r:id="rId33"/>
    <p:sldId id="421" r:id="rId34"/>
    <p:sldId id="422" r:id="rId35"/>
    <p:sldId id="435" r:id="rId36"/>
    <p:sldId id="437" r:id="rId37"/>
    <p:sldId id="423" r:id="rId38"/>
    <p:sldId id="424" r:id="rId39"/>
    <p:sldId id="425" r:id="rId40"/>
    <p:sldId id="436" r:id="rId41"/>
    <p:sldId id="426" r:id="rId42"/>
    <p:sldId id="427" r:id="rId43"/>
    <p:sldId id="428" r:id="rId44"/>
    <p:sldId id="441" r:id="rId45"/>
    <p:sldId id="442" r:id="rId46"/>
    <p:sldId id="443" r:id="rId47"/>
    <p:sldId id="266" r:id="rId48"/>
    <p:sldId id="338" r:id="rId49"/>
    <p:sldId id="291" r:id="rId50"/>
    <p:sldId id="290" r:id="rId51"/>
    <p:sldId id="292" r:id="rId52"/>
    <p:sldId id="293" r:id="rId53"/>
  </p:sldIdLst>
  <p:sldSz cx="12192000" cy="6858000"/>
  <p:notesSz cx="6858000" cy="9144000"/>
  <p:embeddedFontLst>
    <p:embeddedFont>
      <p:font typeface="Lato" panose="020F0502020204030203" pitchFamily="34" charset="77"/>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gbwmeaeIy0VqOo5hRMJOKNlA0L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9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C8CC7-D514-4666-B919-758CBE2E66F8}" v="5" dt="2026-03-22T03:23:02.1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64932" autoAdjust="0"/>
  </p:normalViewPr>
  <p:slideViewPr>
    <p:cSldViewPr snapToGrid="0">
      <p:cViewPr varScale="1">
        <p:scale>
          <a:sx n="80" d="100"/>
          <a:sy n="80" d="100"/>
        </p:scale>
        <p:origin x="7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66" Type="http://schemas.microsoft.com/office/2015/10/relationships/revisionInfo" Target="revisionInfo.xml"/><Relationship Id="rId5" Type="http://schemas.openxmlformats.org/officeDocument/2006/relationships/slide" Target="slides/slide1.xml"/><Relationship Id="rId61" Type="http://customschemas.google.com/relationships/presentationmetadata" Target="meta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youtu.be/XR3EKZxommw?si=omijOMerKbR-ZqQp"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lnSpc>
                <a:spcPct val="107916"/>
              </a:lnSpc>
              <a:spcBef>
                <a:spcPts val="1200"/>
              </a:spcBef>
              <a:spcAft>
                <a:spcPts val="0"/>
              </a:spcAft>
              <a:buNone/>
            </a:pPr>
            <a:endParaRPr dirty="0">
              <a:solidFill>
                <a:schemeClr val="dk1"/>
              </a:solidFill>
              <a:latin typeface="Calibri"/>
              <a:ea typeface="Calibri"/>
              <a:cs typeface="Calibri"/>
              <a:sym typeface="Calibri"/>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4366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6A1AE231-213C-17E2-4494-FB9BDD456234}"/>
            </a:ext>
          </a:extLst>
        </p:cNvPr>
        <p:cNvGrpSpPr/>
        <p:nvPr/>
      </p:nvGrpSpPr>
      <p:grpSpPr>
        <a:xfrm>
          <a:off x="0" y="0"/>
          <a:ext cx="0" cy="0"/>
          <a:chOff x="0" y="0"/>
          <a:chExt cx="0" cy="0"/>
        </a:xfrm>
      </p:grpSpPr>
      <p:sp>
        <p:nvSpPr>
          <p:cNvPr id="123" name="Google Shape;123;p5:notes">
            <a:extLst>
              <a:ext uri="{FF2B5EF4-FFF2-40B4-BE49-F238E27FC236}">
                <a16:creationId xmlns:a16="http://schemas.microsoft.com/office/drawing/2014/main" id="{0902F135-27E5-B96B-BC80-C8B40421014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s-ES" sz="1800" b="1" dirty="0">
                <a:effectLst/>
                <a:latin typeface="Calibri" panose="020F0502020204030204" pitchFamily="34" charset="0"/>
                <a:ea typeface="Calibri" panose="020F0502020204030204" pitchFamily="34" charset="0"/>
              </a:rPr>
              <a:t>OBJETIVO #2: Identificar las 3 características de 2 Timoteo en los primeros dos capítulos. </a:t>
            </a:r>
            <a:endParaRPr lang="en-US" sz="180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24" name="Google Shape;124;p5:notes">
            <a:extLst>
              <a:ext uri="{FF2B5EF4-FFF2-40B4-BE49-F238E27FC236}">
                <a16:creationId xmlns:a16="http://schemas.microsoft.com/office/drawing/2014/main" id="{4F364784-F4AA-77F5-6CEC-6E5A0AC000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5732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5A881EB3-FA88-192D-6220-8E7F433D7C87}"/>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142CF940-7755-D7FF-2357-A2C5995906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n-US" dirty="0"/>
              <a:t>2 Timoteo 1:1-2</a:t>
            </a:r>
            <a:br>
              <a:rPr lang="en-US" dirty="0"/>
            </a:br>
            <a:r>
              <a:rPr lang="es-419" sz="1100" b="0" i="0"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Yo, Pablo, apóstol de Jesucristo por la voluntad de Dios y según la promesa de la vida que es en Cristo Jesús, a Timoteo, amado hijo: Que tengas gracia, misericordia y paz, de Dios el Padre y de Jesucristo nuestro Señor.</a:t>
            </a:r>
            <a:endParaRPr lang="es-419" sz="1100" i="1" noProof="0"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E1EAD773-D42F-4213-040E-C84CDCB902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093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F192CDB7-4DC4-54F7-914A-708B290DF0ED}"/>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5AA510AD-0BC3-490C-D8CA-56EA2BD4C00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800" dirty="0">
                <a:effectLst/>
                <a:latin typeface="Calibri" panose="020F0502020204030204" pitchFamily="34" charset="0"/>
                <a:ea typeface="Calibri" panose="020F0502020204030204" pitchFamily="34" charset="0"/>
              </a:rPr>
              <a:t>Noten bien: Cuantas veces se menciona Jesús. Es una carta </a:t>
            </a:r>
            <a:r>
              <a:rPr lang="es-ES" sz="1800" dirty="0" err="1">
                <a:effectLst/>
                <a:latin typeface="Calibri" panose="020F0502020204030204" pitchFamily="34" charset="0"/>
                <a:ea typeface="Calibri" panose="020F0502020204030204" pitchFamily="34" charset="0"/>
              </a:rPr>
              <a:t>Cristocéntrica</a:t>
            </a:r>
            <a:r>
              <a:rPr lang="es-ES" sz="1800" dirty="0">
                <a:effectLst/>
                <a:latin typeface="Calibri" panose="020F0502020204030204" pitchFamily="34" charset="0"/>
                <a:ea typeface="Calibri" panose="020F0502020204030204" pitchFamily="34" charset="0"/>
              </a:rPr>
              <a:t>. </a:t>
            </a:r>
          </a:p>
          <a:p>
            <a:pPr marL="0" marR="0" lvl="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De igual manera, queremos que en nuestro ministerio siempre se centre en Cristo.</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DF4034A5-3AE3-C04F-F020-20ED8FF27C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0962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EA60D3D-1233-0A25-2444-A6A60AB92AA4}"/>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C76A4784-656B-6E4A-7064-E8B3E6F54B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n-US" dirty="0"/>
              <a:t>2 Timoteo 1:3-7</a:t>
            </a:r>
            <a:br>
              <a:rPr lang="en-US" dirty="0"/>
            </a:b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3 </a:t>
            </a:r>
            <a:r>
              <a:rPr lang="es-419" sz="1100" noProof="0" dirty="0">
                <a:effectLst/>
                <a:latin typeface="Lato" panose="020F0502020204030203" pitchFamily="34" charset="0"/>
                <a:ea typeface="Lato" panose="020F0502020204030203" pitchFamily="34" charset="0"/>
                <a:cs typeface="Lato" panose="020F0502020204030203" pitchFamily="34" charset="0"/>
              </a:rPr>
              <a:t>Doy gracias a Dios, a quien, como mis antepasados, sirvo con limpia conciencia, de que siempre, día y noche, me acuerdo de ti en mis oraciones.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4 </a:t>
            </a:r>
            <a:r>
              <a:rPr lang="es-419" sz="1100" noProof="0" dirty="0">
                <a:effectLst/>
                <a:latin typeface="Lato" panose="020F0502020204030203" pitchFamily="34" charset="0"/>
                <a:ea typeface="Lato" panose="020F0502020204030203" pitchFamily="34" charset="0"/>
                <a:cs typeface="Lato" panose="020F0502020204030203" pitchFamily="34" charset="0"/>
              </a:rPr>
              <a:t>Al acordarme de tus lágrimas siento deseos de verte, para llenarme de gozo;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32BF3D1F-9685-D50B-C0BA-E7705A3258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9197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7C40292D-BFC6-4CA4-488E-324A8B3A5F57}"/>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EC8A8BA9-99D5-CD59-7760-4802800013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5 </a:t>
            </a:r>
            <a:r>
              <a:rPr lang="es-419" sz="1100" noProof="0" dirty="0">
                <a:effectLst/>
                <a:latin typeface="Lato" panose="020F0502020204030203" pitchFamily="34" charset="0"/>
                <a:ea typeface="Lato" panose="020F0502020204030203" pitchFamily="34" charset="0"/>
                <a:cs typeface="Lato" panose="020F0502020204030203" pitchFamily="34" charset="0"/>
              </a:rPr>
              <a:t>pues me viene a la memoria la fe sincera que hay en ti, la cual habitó primero en tu abuela Loida, y en tu madre Eunice, y estoy seguro que habita en ti también.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6 </a:t>
            </a:r>
            <a:r>
              <a:rPr lang="es-419" sz="1100" noProof="0" dirty="0">
                <a:effectLst/>
                <a:latin typeface="Lato" panose="020F0502020204030203" pitchFamily="34" charset="0"/>
                <a:ea typeface="Lato" panose="020F0502020204030203" pitchFamily="34" charset="0"/>
                <a:cs typeface="Lato" panose="020F0502020204030203" pitchFamily="34" charset="0"/>
              </a:rPr>
              <a:t>Por eso te aconsejo que avives el fuego del don de Dios, que por la imposición de mis manos está en ti.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F3F7A113-46BC-A5FE-A238-C075E655E9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977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8843EF33-1DC2-71D7-FA25-6792E401F4C8}"/>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FA4DE78E-0F11-8DA5-F302-2D4F7DD432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419" sz="1100" baseline="30000" noProof="0" dirty="0">
                <a:effectLst/>
                <a:latin typeface="Lato" panose="020F0502020204030203" pitchFamily="34" charset="0"/>
                <a:ea typeface="Lato" panose="020F0502020204030203" pitchFamily="34" charset="0"/>
                <a:cs typeface="Lato" panose="020F0502020204030203" pitchFamily="34" charset="0"/>
              </a:rPr>
              <a:t>7 </a:t>
            </a:r>
            <a:r>
              <a:rPr lang="es-419" sz="1100" noProof="0" dirty="0">
                <a:effectLst/>
                <a:latin typeface="Lato" panose="020F0502020204030203" pitchFamily="34" charset="0"/>
                <a:ea typeface="Lato" panose="020F0502020204030203" pitchFamily="34" charset="0"/>
                <a:cs typeface="Lato" panose="020F0502020204030203" pitchFamily="34" charset="0"/>
              </a:rPr>
              <a:t>Porque no nos ha dado Dios un espíritu de cobardía, sino de poder, de amor y de dominio propio.</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077E09EC-FE4D-1F16-A608-D093E384A1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9005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599BE1A0-5F7A-285E-5BA0-875EF3AE58C4}"/>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85831639-5134-C7A1-D12E-80DA2FCE51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v.3-4 Oro por ti siempre.  </a:t>
            </a:r>
            <a:endParaRPr lang="en-US" sz="1100" b="1"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El líder ora por sus “</a:t>
            </a:r>
            <a:r>
              <a:rPr lang="es-ES" sz="1100" dirty="0" err="1">
                <a:effectLst/>
                <a:latin typeface="Calibri" panose="020F0502020204030204" pitchFamily="34" charset="0"/>
                <a:ea typeface="Calibri" panose="020F0502020204030204" pitchFamily="34" charset="0"/>
              </a:rPr>
              <a:t>Timoteos</a:t>
            </a:r>
            <a:r>
              <a:rPr lang="es-ES" sz="1100" dirty="0">
                <a:effectLst/>
                <a:latin typeface="Calibri" panose="020F0502020204030204" pitchFamily="34" charset="0"/>
                <a:ea typeface="Calibri" panose="020F0502020204030204" pitchFamily="34" charset="0"/>
              </a:rPr>
              <a:t>” – Se nota el afecto personal por su amado hijo (v.1). Se acuerda de él.  Es emocional. Le da gozo la idea de verlo.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Los consejeros de Academia Cristo – oramos por ustedes.  Tú, ora por tu Timoteo. Hazle saber a tu Timoteo que oras por él o ella. Si no tienes a quien discipular, pídele a Dios que te bendiga con la oportunidad de hacerlo. Esta carta nos recuerda el lado relacional del ministerio. </a:t>
            </a:r>
          </a:p>
          <a:p>
            <a:pPr marL="457200" marR="0" lvl="1"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b="1" dirty="0">
                <a:effectLst/>
                <a:latin typeface="Calibri" panose="020F0502020204030204" pitchFamily="34" charset="0"/>
                <a:ea typeface="Calibri" panose="020F0502020204030204" pitchFamily="34" charset="0"/>
              </a:rPr>
              <a:t>v.5-6 Fe sincera en la 3ra generación.  </a:t>
            </a:r>
            <a:r>
              <a:rPr lang="es-ES" sz="1100" dirty="0">
                <a:effectLst/>
                <a:latin typeface="Calibri" panose="020F0502020204030204" pitchFamily="34" charset="0"/>
                <a:ea typeface="Calibri" panose="020F0502020204030204" pitchFamily="34" charset="0"/>
              </a:rPr>
              <a:t>Damas - ¿han considerado que podrían estar criando a “Timoteo”?</a:t>
            </a: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b="1" dirty="0">
                <a:effectLst/>
                <a:latin typeface="Calibri" panose="020F0502020204030204" pitchFamily="34" charset="0"/>
                <a:ea typeface="Calibri" panose="020F0502020204030204" pitchFamily="34" charset="0"/>
              </a:rPr>
              <a:t>v.7 – vale la pena memorizarlo.  </a:t>
            </a:r>
            <a:endParaRPr lang="en-US" sz="1100" b="1"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3287DE43-A893-8DC2-4BD2-93EA55568D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9576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FF1DB377-D695-DCB4-CCC9-8D0F2838EFD0}"/>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0A9C71E7-F57E-E1FD-DD56-94F51D40A1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100" b="1" dirty="0">
                <a:effectLst/>
                <a:latin typeface="Calibri" panose="020F0502020204030204" pitchFamily="34" charset="0"/>
                <a:ea typeface="Calibri" panose="020F0502020204030204" pitchFamily="34" charset="0"/>
              </a:rPr>
              <a:t>v.7 – vale la pena memorizarlo. </a:t>
            </a:r>
            <a:r>
              <a:rPr lang="en-US" dirty="0" err="1"/>
              <a:t>Leamoslo</a:t>
            </a:r>
            <a:r>
              <a:rPr lang="en-US" dirty="0"/>
              <a:t> </a:t>
            </a:r>
            <a:r>
              <a:rPr lang="en-US" dirty="0" err="1"/>
              <a:t>tres</a:t>
            </a:r>
            <a:r>
              <a:rPr lang="en-US" dirty="0"/>
              <a:t> </a:t>
            </a:r>
            <a:r>
              <a:rPr lang="en-US" dirty="0" err="1"/>
              <a:t>veces</a:t>
            </a:r>
            <a:r>
              <a:rPr lang="en-US" dirty="0"/>
              <a:t>. </a:t>
            </a: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endParaRPr lang="en-US" dirty="0"/>
          </a:p>
          <a:p>
            <a:pPr marL="0" lvl="0" indent="0" algn="l" rtl="0">
              <a:spcBef>
                <a:spcPts val="1000"/>
              </a:spcBef>
              <a:spcAft>
                <a:spcPts val="0"/>
              </a:spcAft>
              <a:buNone/>
            </a:pPr>
            <a:r>
              <a:rPr lang="es-419" sz="1800" i="1" baseline="30000" dirty="0">
                <a:effectLst/>
                <a:latin typeface="Calibri" panose="020F0502020204030204" pitchFamily="34" charset="0"/>
                <a:ea typeface="Calibri" panose="020F0502020204030204" pitchFamily="34" charset="0"/>
              </a:rPr>
              <a:t>7 </a:t>
            </a:r>
            <a:r>
              <a:rPr lang="es-419" sz="1800" i="1" dirty="0">
                <a:effectLst/>
                <a:latin typeface="Calibri" panose="020F0502020204030204" pitchFamily="34" charset="0"/>
                <a:ea typeface="Calibri" panose="020F0502020204030204" pitchFamily="34" charset="0"/>
              </a:rPr>
              <a:t>Porque no nos ha dado Dios un espíritu de cobardía, sino de poder, de amor y de dominio propio.</a:t>
            </a:r>
            <a:r>
              <a:rPr lang="en-US" dirty="0">
                <a:effectLst/>
              </a:rPr>
              <a:t> </a:t>
            </a:r>
            <a:endParaRPr lang="en-US" dirty="0"/>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00123494-1CA2-97EE-6098-11CECE8452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2115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2526D3FC-A4E1-EFD2-41F3-C635A71C4F62}"/>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7DC5739B-595E-CBD5-238B-1B7CBE4870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2 Timoteo 1:8-14</a:t>
            </a: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8 </a:t>
            </a:r>
            <a:r>
              <a:rPr lang="es-419" sz="1100" noProof="0" dirty="0">
                <a:effectLst/>
                <a:latin typeface="Lato" panose="020F0502020204030203" pitchFamily="34" charset="0"/>
                <a:ea typeface="Lato" panose="020F0502020204030203" pitchFamily="34" charset="0"/>
                <a:cs typeface="Lato" panose="020F0502020204030203" pitchFamily="34" charset="0"/>
              </a:rPr>
              <a:t>Por tanto, no te avergüences de dar testimonio de nuestro Señor, ni tampoco de mí, preso suyo. Al contrario, participa de las aflicciones por el evangelio según el poder de Dios,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9 </a:t>
            </a:r>
            <a:r>
              <a:rPr lang="es-419" sz="1100" noProof="0" dirty="0">
                <a:effectLst/>
                <a:latin typeface="Lato" panose="020F0502020204030203" pitchFamily="34" charset="0"/>
                <a:ea typeface="Lato" panose="020F0502020204030203" pitchFamily="34" charset="0"/>
                <a:cs typeface="Lato" panose="020F0502020204030203" pitchFamily="34" charset="0"/>
              </a:rPr>
              <a:t>quien nos salvó y nos llamó con llamamiento santo, no conforme a nuestras obras, sino según el propósito suyo y la gracia que nos fue dada en Cristo Jesús antes de los tiempos de los siglos,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0B4685D1-6BEA-6E08-B447-DAD156F068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3011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EA60C723-D0F8-105A-E8CF-BD8BACE15D07}"/>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C69DE8EE-ACFD-3494-7A5F-368569C3EA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10 </a:t>
            </a:r>
            <a:r>
              <a:rPr lang="es-419" sz="1100" noProof="0" dirty="0">
                <a:effectLst/>
                <a:latin typeface="Lato" panose="020F0502020204030203" pitchFamily="34" charset="0"/>
                <a:ea typeface="Lato" panose="020F0502020204030203" pitchFamily="34" charset="0"/>
                <a:cs typeface="Lato" panose="020F0502020204030203" pitchFamily="34" charset="0"/>
              </a:rPr>
              <a:t>pero que ahora ha sido manifestada por la aparición de nuestro Salvador Jesucristo, quien quitó la muerte y sacó a la luz la vida y la inmortalidad por medio del evangelio,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11 </a:t>
            </a:r>
            <a:r>
              <a:rPr lang="es-419" sz="1100" noProof="0" dirty="0">
                <a:effectLst/>
                <a:latin typeface="Lato" panose="020F0502020204030203" pitchFamily="34" charset="0"/>
                <a:ea typeface="Lato" panose="020F0502020204030203" pitchFamily="34" charset="0"/>
                <a:cs typeface="Lato" panose="020F0502020204030203" pitchFamily="34" charset="0"/>
              </a:rPr>
              <a:t>del cual yo fui constituido predicador, apóstol y maestro de los no judíos.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12 </a:t>
            </a:r>
            <a:r>
              <a:rPr lang="es-419" sz="1100" noProof="0" dirty="0">
                <a:effectLst/>
                <a:latin typeface="Lato" panose="020F0502020204030203" pitchFamily="34" charset="0"/>
                <a:ea typeface="Lato" panose="020F0502020204030203" pitchFamily="34" charset="0"/>
                <a:cs typeface="Lato" panose="020F0502020204030203" pitchFamily="34" charset="0"/>
              </a:rPr>
              <a:t>Por eso mismo padezco esto.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2266AA80-A881-91B5-8055-FCC8459C26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0684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defTabSz="914400" rtl="0" eaLnBrk="1" fontAlgn="auto" latinLnBrk="0" hangingPunct="1">
              <a:lnSpc>
                <a:spcPct val="107916"/>
              </a:lnSpc>
              <a:spcBef>
                <a:spcPts val="1200"/>
              </a:spcBef>
              <a:spcAft>
                <a:spcPts val="0"/>
              </a:spcAft>
              <a:buClr>
                <a:schemeClr val="dk1"/>
              </a:buClr>
              <a:buSzPts val="1100"/>
              <a:buFont typeface="Arial"/>
              <a:buNone/>
              <a:tabLst/>
              <a:defRPr/>
            </a:pPr>
            <a:r>
              <a:rPr lang="es-ES" sz="1800" b="1" dirty="0">
                <a:effectLst/>
                <a:latin typeface="Calibri" panose="020F0502020204030204" pitchFamily="34" charset="0"/>
                <a:ea typeface="Calibri" panose="020F0502020204030204" pitchFamily="34" charset="0"/>
              </a:rPr>
              <a:t>1. Bienvenida y saludos</a:t>
            </a:r>
            <a:endParaRPr lang="en-US" sz="1800" b="1" dirty="0">
              <a:effectLst/>
              <a:latin typeface="Calibri" panose="020F0502020204030204" pitchFamily="34" charset="0"/>
              <a:ea typeface="Calibri" panose="020F0502020204030204" pitchFamily="34" charset="0"/>
            </a:endParaRPr>
          </a:p>
          <a:p>
            <a:pPr marL="0" marR="171450" lvl="0" indent="0" algn="l" rtl="0">
              <a:lnSpc>
                <a:spcPct val="107916"/>
              </a:lnSpc>
              <a:spcBef>
                <a:spcPts val="120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08" name="Google Shape;1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336CC256-231C-738E-F07D-A0CD1A260741}"/>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5F176EDC-6AA7-9050-0B9B-C11ED62FC6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419" sz="1100" noProof="0" dirty="0">
                <a:effectLst/>
                <a:latin typeface="Lato" panose="020F0502020204030203" pitchFamily="34" charset="0"/>
                <a:ea typeface="Lato" panose="020F0502020204030203" pitchFamily="34" charset="0"/>
                <a:cs typeface="Lato" panose="020F0502020204030203" pitchFamily="34" charset="0"/>
              </a:rPr>
              <a:t>Pero no me avergüenzo, porque yo sé a quién he creído, y estoy seguro de que él es poderoso para guardar mi depósito para aquel día.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13 </a:t>
            </a:r>
            <a:r>
              <a:rPr lang="es-419" sz="1100" noProof="0" dirty="0">
                <a:effectLst/>
                <a:latin typeface="Lato" panose="020F0502020204030203" pitchFamily="34" charset="0"/>
                <a:ea typeface="Lato" panose="020F0502020204030203" pitchFamily="34" charset="0"/>
                <a:cs typeface="Lato" panose="020F0502020204030203" pitchFamily="34" charset="0"/>
              </a:rPr>
              <a:t>Retén la forma de las sanas palabras que oíste de mí, en la fe y en el amor que es en Cristo Jesús.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14 </a:t>
            </a:r>
            <a:r>
              <a:rPr lang="es-419" sz="1100" noProof="0" dirty="0">
                <a:effectLst/>
                <a:latin typeface="Lato" panose="020F0502020204030203" pitchFamily="34" charset="0"/>
                <a:ea typeface="Lato" panose="020F0502020204030203" pitchFamily="34" charset="0"/>
                <a:cs typeface="Lato" panose="020F0502020204030203" pitchFamily="34" charset="0"/>
              </a:rPr>
              <a:t>Guarda el buen depósito por el Espíritu Santo que habita en nosotros.</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F935CF1B-F269-9416-AF10-FCAC75F358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743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3EF43809-902F-F1D5-F388-FB3E178EAE29}"/>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644D6A22-2B0A-9A7C-D27F-D575020F6C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La tentación es evitar dar testimonio para así evitar…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Sufrimiento.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Vergüenza</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Ser preso</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Aflicciones</a:t>
            </a:r>
          </a:p>
          <a:p>
            <a:pPr marL="457200" marR="0" lvl="1" indent="0">
              <a:buFontTx/>
              <a:buNone/>
            </a:pPr>
            <a:endParaRPr lang="en-US" sz="1100" dirty="0">
              <a:effectLst/>
              <a:latin typeface="Calibri" panose="020F0502020204030204" pitchFamily="34" charset="0"/>
              <a:ea typeface="Calibri" panose="020F0502020204030204" pitchFamily="34" charset="0"/>
            </a:endParaRPr>
          </a:p>
          <a:p>
            <a:pPr marL="457200" marR="0" lvl="1"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b="1" dirty="0">
                <a:effectLst/>
                <a:latin typeface="Calibri" panose="020F0502020204030204" pitchFamily="34" charset="0"/>
                <a:ea typeface="Calibri" panose="020F0502020204030204" pitchFamily="34" charset="0"/>
              </a:rPr>
              <a:t>¿Qué es esto del buen depósito que Dios guarda para Pablo y que Pablo manda a Timoteo guardar por el Espíritu?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Las palabras que Timoteo ha oído de Pablo. Ellas eran el “buen depósito” que Pablo le había confiado a Timoteo, o más bien, lo que Dios por medio de Pablo le había confiado a él. Esto no es otra cosa más que el evangelio, la palabra de Dios. Esto es lo que debe retenerse y guardarse cuidadosamente.</a:t>
            </a:r>
            <a:endParaRPr lang="en-US" sz="11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endParaRPr dirty="0"/>
          </a:p>
        </p:txBody>
      </p:sp>
      <p:sp>
        <p:nvSpPr>
          <p:cNvPr id="311" name="Google Shape;311;g2f5882f685f_0_775:notes">
            <a:extLst>
              <a:ext uri="{FF2B5EF4-FFF2-40B4-BE49-F238E27FC236}">
                <a16:creationId xmlns:a16="http://schemas.microsoft.com/office/drawing/2014/main" id="{F9B6C0B0-5BE3-769E-4E06-D1BD8304DB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2407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1A69198C-51BB-C89F-74D0-164A5DCEF781}"/>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AC82CCA5-7AA4-DB03-778F-925AC877CB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n-US" dirty="0"/>
              <a:t>2 Timoteo 1:15-18</a:t>
            </a:r>
            <a:br>
              <a:rPr lang="en-US" dirty="0"/>
            </a:b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15 </a:t>
            </a:r>
            <a:r>
              <a:rPr lang="es-419" sz="1100" noProof="0" dirty="0">
                <a:effectLst/>
                <a:latin typeface="Lato" panose="020F0502020204030203" pitchFamily="34" charset="0"/>
                <a:ea typeface="Lato" panose="020F0502020204030203" pitchFamily="34" charset="0"/>
                <a:cs typeface="Lato" panose="020F0502020204030203" pitchFamily="34" charset="0"/>
              </a:rPr>
              <a:t>Ya sabes que me abandonaron todos los que están en Asia, dos de los cuales son Figelo y Hermógenes.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16 </a:t>
            </a:r>
            <a:r>
              <a:rPr lang="es-419" sz="1100" noProof="0" dirty="0">
                <a:effectLst/>
                <a:latin typeface="Lato" panose="020F0502020204030203" pitchFamily="34" charset="0"/>
                <a:ea typeface="Lato" panose="020F0502020204030203" pitchFamily="34" charset="0"/>
                <a:cs typeface="Lato" panose="020F0502020204030203" pitchFamily="34" charset="0"/>
              </a:rPr>
              <a:t>Que el Señor tenga misericordia de la casa de Onesíforo, porque muchas veces me reanimó, y no se avergonzó de mis cadenas,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FCD7E868-65F5-3FE8-AFC0-82A290CEC6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893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C004881B-1FD0-828A-AAB7-D5D5E2B5E454}"/>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41713BDF-7386-3400-2B4D-EE32DE999E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17 </a:t>
            </a:r>
            <a:r>
              <a:rPr lang="es-419" sz="1100" noProof="0" dirty="0">
                <a:effectLst/>
                <a:latin typeface="Lato" panose="020F0502020204030203" pitchFamily="34" charset="0"/>
                <a:ea typeface="Lato" panose="020F0502020204030203" pitchFamily="34" charset="0"/>
                <a:cs typeface="Lato" panose="020F0502020204030203" pitchFamily="34" charset="0"/>
              </a:rPr>
              <a:t>sino que cuando estuvo en Roma, me buscó afanosamente y me halló.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18 </a:t>
            </a:r>
            <a:r>
              <a:rPr lang="es-419" sz="1100" noProof="0" dirty="0">
                <a:effectLst/>
                <a:latin typeface="Lato" panose="020F0502020204030203" pitchFamily="34" charset="0"/>
                <a:ea typeface="Lato" panose="020F0502020204030203" pitchFamily="34" charset="0"/>
                <a:cs typeface="Lato" panose="020F0502020204030203" pitchFamily="34" charset="0"/>
              </a:rPr>
              <a:t>Que en aquel día el Señor le conceda hallar misericordia cerca del Señor. Tú mejor que nadie sabes cuánto nos ayudó en Éfeso.</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9B9022FC-0EC9-A28E-0ED0-264A8453D3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5764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3A046F95-FEDC-2945-CCAD-75C10FB45434}"/>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E4FC8DF1-8D47-27A2-387D-2F674F053B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¿Por qué creen que Pablo menciona a las personas por nombre?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1) El ministerio es relacional.  Te afecta en lo personal cuando te decepcionan o te dan la espalda otros.  Sientes. Uno necesita apoyo.  </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s-E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2) Son personas verdaderas.  Estas cartas son auténticas.</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3) Para nosotros nos sirve de advertencia: No todos resultan ser tus aliados en el ministerio </a:t>
            </a:r>
            <a:r>
              <a:rPr lang="es-ES" sz="1100" dirty="0" err="1">
                <a:effectLst/>
                <a:latin typeface="Calibri" panose="020F0502020204030204" pitchFamily="34" charset="0"/>
                <a:ea typeface="Calibri" panose="020F0502020204030204" pitchFamily="34" charset="0"/>
              </a:rPr>
              <a:t>Cristocéntrico</a:t>
            </a:r>
            <a:r>
              <a:rPr lang="es-ES" sz="1100" dirty="0">
                <a:effectLst/>
                <a:latin typeface="Calibri" panose="020F0502020204030204" pitchFamily="34" charset="0"/>
                <a:ea typeface="Calibri" panose="020F0502020204030204" pitchFamily="34" charset="0"/>
              </a:rPr>
              <a:t>.  Va a haber quienes te abandonan y quienes te animan y apoyan.  Es importante saber que va a haber los dos.</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BF217A77-4429-E905-3E55-844CD1959A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53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E18BD16B-D2BF-1D9E-151B-12E0C2D68F9A}"/>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C9D224EA-58FD-F807-8722-0A52819D88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n-US" dirty="0"/>
              <a:t>2 Timoteo 2:1-7</a:t>
            </a:r>
            <a:br>
              <a:rPr lang="en-US" dirty="0"/>
            </a:br>
            <a:r>
              <a:rPr lang="es-419" sz="1100" noProof="0" dirty="0">
                <a:effectLst/>
                <a:latin typeface="Lato" panose="020F0502020204030203" pitchFamily="34" charset="0"/>
                <a:ea typeface="Lato" panose="020F0502020204030203" pitchFamily="34" charset="0"/>
                <a:cs typeface="Lato" panose="020F0502020204030203" pitchFamily="34" charset="0"/>
              </a:rPr>
              <a:t>Tú, hijo mío, esfuérzate en la gracia que tenemos en Cristo Jesús.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2 </a:t>
            </a:r>
            <a:r>
              <a:rPr lang="es-419" sz="1100" noProof="0" dirty="0">
                <a:effectLst/>
                <a:latin typeface="Lato" panose="020F0502020204030203" pitchFamily="34" charset="0"/>
                <a:ea typeface="Lato" panose="020F0502020204030203" pitchFamily="34" charset="0"/>
                <a:cs typeface="Lato" panose="020F0502020204030203" pitchFamily="34" charset="0"/>
              </a:rPr>
              <a:t>Lo que has oído de mí ante muchos testigos, encárgaselo a hombres fieles que sean idóneos para enseñar también a otros.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3 </a:t>
            </a:r>
            <a:r>
              <a:rPr lang="es-419" sz="1100" noProof="0" dirty="0">
                <a:effectLst/>
                <a:latin typeface="Lato" panose="020F0502020204030203" pitchFamily="34" charset="0"/>
                <a:ea typeface="Lato" panose="020F0502020204030203" pitchFamily="34" charset="0"/>
                <a:cs typeface="Lato" panose="020F0502020204030203" pitchFamily="34" charset="0"/>
              </a:rPr>
              <a:t>Tú, por tu parte, sufre penalidades como buen soldado de Jesucristo.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DFDCAF76-11FE-78A3-1079-55B02F36D8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6841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F3657DFA-385D-371A-D65A-BDDF96319EA8}"/>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D25EF431-53D8-787E-A83E-E0FF9C648C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4 </a:t>
            </a:r>
            <a:r>
              <a:rPr lang="es-419" sz="1100" noProof="0" dirty="0">
                <a:effectLst/>
                <a:latin typeface="Lato" panose="020F0502020204030203" pitchFamily="34" charset="0"/>
                <a:ea typeface="Lato" panose="020F0502020204030203" pitchFamily="34" charset="0"/>
                <a:cs typeface="Lato" panose="020F0502020204030203" pitchFamily="34" charset="0"/>
              </a:rPr>
              <a:t>Ninguno que milita se enreda en los negocios de la vida, a fin de agradar a aquel que lo tomó por soldado.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5 </a:t>
            </a:r>
            <a:r>
              <a:rPr lang="es-419" sz="1100" noProof="0" dirty="0">
                <a:effectLst/>
                <a:latin typeface="Lato" panose="020F0502020204030203" pitchFamily="34" charset="0"/>
                <a:ea typeface="Lato" panose="020F0502020204030203" pitchFamily="34" charset="0"/>
                <a:cs typeface="Lato" panose="020F0502020204030203" pitchFamily="34" charset="0"/>
              </a:rPr>
              <a:t>Y tampoco el que lucha como atleta es coronado, si no lucha legítimamente.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6 </a:t>
            </a:r>
            <a:r>
              <a:rPr lang="es-419" sz="1100" noProof="0" dirty="0">
                <a:effectLst/>
                <a:latin typeface="Lato" panose="020F0502020204030203" pitchFamily="34" charset="0"/>
                <a:ea typeface="Lato" panose="020F0502020204030203" pitchFamily="34" charset="0"/>
                <a:cs typeface="Lato" panose="020F0502020204030203" pitchFamily="34" charset="0"/>
              </a:rPr>
              <a:t>El labrador, para participar de los frutos, debe trabajar primero.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7 </a:t>
            </a:r>
            <a:r>
              <a:rPr lang="es-419" sz="1100" noProof="0" dirty="0">
                <a:effectLst/>
                <a:latin typeface="Lato" panose="020F0502020204030203" pitchFamily="34" charset="0"/>
                <a:ea typeface="Lato" panose="020F0502020204030203" pitchFamily="34" charset="0"/>
                <a:cs typeface="Lato" panose="020F0502020204030203" pitchFamily="34" charset="0"/>
              </a:rPr>
              <a:t>Considera lo que digo, y el Señor te dé entendimiento en todo.</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6BA00713-DA0C-6C51-3986-1F19CFC6BD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3390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buFontTx/>
              <a:buNone/>
            </a:pPr>
            <a:r>
              <a:rPr lang="es-ES" sz="1100" dirty="0">
                <a:effectLst/>
                <a:latin typeface="Calibri" panose="020F0502020204030204" pitchFamily="34" charset="0"/>
                <a:ea typeface="Calibri" panose="020F0502020204030204" pitchFamily="34" charset="0"/>
              </a:rPr>
              <a:t>2:2 - Lo que </a:t>
            </a:r>
            <a:r>
              <a:rPr lang="es-ES" sz="1100" u="sng" dirty="0">
                <a:effectLst/>
                <a:latin typeface="Calibri" panose="020F0502020204030204" pitchFamily="34" charset="0"/>
                <a:ea typeface="Calibri" panose="020F0502020204030204" pitchFamily="34" charset="0"/>
              </a:rPr>
              <a:t>&lt;tú&gt; </a:t>
            </a:r>
            <a:r>
              <a:rPr lang="es-ES" sz="1100" dirty="0">
                <a:effectLst/>
                <a:latin typeface="Calibri" panose="020F0502020204030204" pitchFamily="34" charset="0"/>
                <a:ea typeface="Calibri" panose="020F0502020204030204" pitchFamily="34" charset="0"/>
              </a:rPr>
              <a:t>has oído de </a:t>
            </a:r>
            <a:r>
              <a:rPr lang="es-ES" sz="1100" u="sng" dirty="0">
                <a:effectLst/>
                <a:latin typeface="Calibri" panose="020F0502020204030204" pitchFamily="34" charset="0"/>
                <a:ea typeface="Calibri" panose="020F0502020204030204" pitchFamily="34" charset="0"/>
              </a:rPr>
              <a:t>mí</a:t>
            </a:r>
            <a:r>
              <a:rPr lang="es-ES" sz="1100" dirty="0">
                <a:effectLst/>
                <a:latin typeface="Calibri" panose="020F0502020204030204" pitchFamily="34" charset="0"/>
                <a:ea typeface="Calibri" panose="020F0502020204030204" pitchFamily="34" charset="0"/>
              </a:rPr>
              <a:t> ante muchos testigos, encárgaselo </a:t>
            </a:r>
            <a:r>
              <a:rPr lang="es-ES" sz="1100" u="sng" dirty="0">
                <a:effectLst/>
                <a:latin typeface="Calibri" panose="020F0502020204030204" pitchFamily="34" charset="0"/>
                <a:ea typeface="Calibri" panose="020F0502020204030204" pitchFamily="34" charset="0"/>
              </a:rPr>
              <a:t>a hombres fieles</a:t>
            </a:r>
            <a:r>
              <a:rPr lang="es-ES" sz="1100" dirty="0">
                <a:effectLst/>
                <a:latin typeface="Calibri" panose="020F0502020204030204" pitchFamily="34" charset="0"/>
                <a:ea typeface="Calibri" panose="020F0502020204030204" pitchFamily="34" charset="0"/>
              </a:rPr>
              <a:t> que sean idóneos para enseñar también a </a:t>
            </a:r>
            <a:r>
              <a:rPr lang="es-ES" sz="1100" u="sng" dirty="0">
                <a:effectLst/>
                <a:latin typeface="Calibri" panose="020F0502020204030204" pitchFamily="34" charset="0"/>
                <a:ea typeface="Calibri" panose="020F0502020204030204" pitchFamily="34" charset="0"/>
              </a:rPr>
              <a:t>otros</a:t>
            </a:r>
            <a:r>
              <a:rPr lang="es-ES" sz="11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Miren la cadena de discípulos aquí.  Pablo a Timoteo a hombres fieles a otros…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Piensa en nosotros ahora mismo.  En cierta forma sigue hasta el día de hoy.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¿De quién oíste el evangelio? ¿Quién preparó a tu profesor?  Lo que tú, sembrador, has oído de Academia Cristo y de otros, encárgueselo a personas fieles, idóneas para enseñar a otros.  </a:t>
            </a:r>
            <a:endParaRPr lang="en-US" sz="1100" dirty="0">
              <a:effectLst/>
              <a:latin typeface="Calibri" panose="020F0502020204030204" pitchFamily="34" charset="0"/>
              <a:ea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PY" dirty="0"/>
          </a:p>
        </p:txBody>
      </p:sp>
    </p:spTree>
    <p:extLst>
      <p:ext uri="{BB962C8B-B14F-4D97-AF65-F5344CB8AC3E}">
        <p14:creationId xmlns:p14="http://schemas.microsoft.com/office/powerpoint/2010/main" val="414563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934EB57D-3E65-F8D0-567D-433B29CFE478}"/>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D400CA03-7116-CF4C-AB3E-712113D358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¿A qué va Pablo con las 3 comparativas? V.3-4 “sufre…como soldado”; V.5 “como atleta”; V.6 “El labrador…”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Que Timoteo y nosotros estemos dispuestos a sufrir, a “sudar”, a luchar, a trabajarle.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No va a ser fácil.  Pero vale la pena.  </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FontTx/>
              <a:buNone/>
            </a:pPr>
            <a:endParaRPr lang="es-419" noProof="0" dirty="0"/>
          </a:p>
        </p:txBody>
      </p:sp>
      <p:sp>
        <p:nvSpPr>
          <p:cNvPr id="311" name="Google Shape;311;g2f5882f685f_0_775:notes">
            <a:extLst>
              <a:ext uri="{FF2B5EF4-FFF2-40B4-BE49-F238E27FC236}">
                <a16:creationId xmlns:a16="http://schemas.microsoft.com/office/drawing/2014/main" id="{3746B14F-898F-0A46-6315-EBF2573CD0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8694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0711578E-62DF-AD7F-8046-1FF3C9A2BD87}"/>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45464BA1-456E-597E-F6CB-CCA2D995004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n-US" dirty="0"/>
              <a:t>2 Timoteo 2:8-13</a:t>
            </a:r>
            <a:br>
              <a:rPr lang="en-US" dirty="0"/>
            </a:b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8 </a:t>
            </a:r>
            <a:r>
              <a:rPr lang="es-419" sz="1100" noProof="0" dirty="0">
                <a:effectLst/>
                <a:latin typeface="Lato" panose="020F0502020204030203" pitchFamily="34" charset="0"/>
                <a:ea typeface="Lato" panose="020F0502020204030203" pitchFamily="34" charset="0"/>
                <a:cs typeface="Lato" panose="020F0502020204030203" pitchFamily="34" charset="0"/>
              </a:rPr>
              <a:t>Acuérdate de Jesucristo, del linaje de David, que resucitó de los muertos conforme a mi evangelio,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9 </a:t>
            </a:r>
            <a:r>
              <a:rPr lang="es-419" sz="1100" noProof="0" dirty="0">
                <a:effectLst/>
                <a:latin typeface="Lato" panose="020F0502020204030203" pitchFamily="34" charset="0"/>
                <a:ea typeface="Lato" panose="020F0502020204030203" pitchFamily="34" charset="0"/>
                <a:cs typeface="Lato" panose="020F0502020204030203" pitchFamily="34" charset="0"/>
              </a:rPr>
              <a:t>en el cual sufro penalidades, y hasta encarcelamientos, como si fuera yo un malhechor; pero la palabra de Dios no está presa.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01ED01C8-9918-5A8D-2915-E33BF31E3E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9941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800" b="1" dirty="0">
                <a:effectLst/>
                <a:latin typeface="Calibri" panose="020F0502020204030204" pitchFamily="34" charset="0"/>
                <a:ea typeface="Calibri" panose="020F0502020204030204" pitchFamily="34" charset="0"/>
              </a:rPr>
              <a:t>2. Introducción breve a la lección</a:t>
            </a:r>
            <a:endParaRPr lang="en-US" sz="1800" b="1"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9BD5D34B-9A7E-6CCF-EF22-EFAF3C0DE547}"/>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B7FE4ED2-BE38-0A8B-D0CE-BF224FBB4D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10 </a:t>
            </a:r>
            <a:r>
              <a:rPr lang="es-419" sz="1100" noProof="0" dirty="0">
                <a:effectLst/>
                <a:latin typeface="Lato" panose="020F0502020204030203" pitchFamily="34" charset="0"/>
                <a:ea typeface="Lato" panose="020F0502020204030203" pitchFamily="34" charset="0"/>
                <a:cs typeface="Lato" panose="020F0502020204030203" pitchFamily="34" charset="0"/>
              </a:rPr>
              <a:t>Por eso todo lo soporto por causa de los escogidos, para que ellos también obtengan la salvación que es en Cristo Jesús con gloria eterna.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11 </a:t>
            </a:r>
            <a:r>
              <a:rPr lang="es-419" sz="1100" noProof="0" dirty="0">
                <a:effectLst/>
                <a:latin typeface="Lato" panose="020F0502020204030203" pitchFamily="34" charset="0"/>
                <a:ea typeface="Lato" panose="020F0502020204030203" pitchFamily="34" charset="0"/>
                <a:cs typeface="Lato" panose="020F0502020204030203" pitchFamily="34" charset="0"/>
              </a:rPr>
              <a:t>Esta palabra es fiel: Si morimos con él, también viviremos con él;</a:t>
            </a:r>
            <a:endParaRPr dirty="0"/>
          </a:p>
        </p:txBody>
      </p:sp>
      <p:sp>
        <p:nvSpPr>
          <p:cNvPr id="311" name="Google Shape;311;g2f5882f685f_0_775:notes">
            <a:extLst>
              <a:ext uri="{FF2B5EF4-FFF2-40B4-BE49-F238E27FC236}">
                <a16:creationId xmlns:a16="http://schemas.microsoft.com/office/drawing/2014/main" id="{DAF2F6D2-77E2-98F9-C707-F90BF8D06F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238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B6FAD7CF-E8BD-5934-1ABC-5EBDADC751E9}"/>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36D07F85-E320-46A8-7390-047F86FFB3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12 </a:t>
            </a:r>
            <a:r>
              <a:rPr lang="es-419" sz="1100" noProof="0" dirty="0">
                <a:effectLst/>
                <a:latin typeface="Lato" panose="020F0502020204030203" pitchFamily="34" charset="0"/>
                <a:ea typeface="Lato" panose="020F0502020204030203" pitchFamily="34" charset="0"/>
                <a:cs typeface="Lato" panose="020F0502020204030203" pitchFamily="34" charset="0"/>
              </a:rPr>
              <a:t>Si sufrimos, también reinaremos con él;</a:t>
            </a:r>
            <a:br>
              <a:rPr lang="es-419" sz="1100" noProof="0" dirty="0">
                <a:effectLst/>
                <a:latin typeface="Lato" panose="020F0502020204030203" pitchFamily="34" charset="0"/>
                <a:ea typeface="Lato" panose="020F0502020204030203" pitchFamily="34" charset="0"/>
                <a:cs typeface="Lato" panose="020F0502020204030203" pitchFamily="34" charset="0"/>
              </a:rPr>
            </a:br>
            <a:r>
              <a:rPr lang="es-419" sz="1100" noProof="0" dirty="0">
                <a:effectLst/>
                <a:latin typeface="Lato" panose="020F0502020204030203" pitchFamily="34" charset="0"/>
                <a:ea typeface="Lato" panose="020F0502020204030203" pitchFamily="34" charset="0"/>
                <a:cs typeface="Lato" panose="020F0502020204030203" pitchFamily="34" charset="0"/>
              </a:rPr>
              <a:t>Si lo negamos, también él nos negará.</a:t>
            </a:r>
            <a:br>
              <a:rPr lang="es-419" sz="1100" noProof="0" dirty="0">
                <a:effectLst/>
                <a:latin typeface="Lato" panose="020F0502020204030203" pitchFamily="34" charset="0"/>
                <a:ea typeface="Lato" panose="020F0502020204030203" pitchFamily="34" charset="0"/>
                <a:cs typeface="Lato" panose="020F0502020204030203" pitchFamily="34" charset="0"/>
              </a:rPr>
            </a:b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13 </a:t>
            </a:r>
            <a:r>
              <a:rPr lang="es-419" sz="1100" noProof="0" dirty="0">
                <a:effectLst/>
                <a:latin typeface="Lato" panose="020F0502020204030203" pitchFamily="34" charset="0"/>
                <a:ea typeface="Lato" panose="020F0502020204030203" pitchFamily="34" charset="0"/>
                <a:cs typeface="Lato" panose="020F0502020204030203" pitchFamily="34" charset="0"/>
              </a:rPr>
              <a:t>Si somos infieles, él permanece fiel;</a:t>
            </a:r>
            <a:br>
              <a:rPr lang="es-419" sz="1100" noProof="0" dirty="0">
                <a:effectLst/>
                <a:latin typeface="Lato" panose="020F0502020204030203" pitchFamily="34" charset="0"/>
                <a:ea typeface="Lato" panose="020F0502020204030203" pitchFamily="34" charset="0"/>
                <a:cs typeface="Lato" panose="020F0502020204030203" pitchFamily="34" charset="0"/>
              </a:rPr>
            </a:br>
            <a:r>
              <a:rPr lang="es-419" sz="1100" noProof="0" dirty="0">
                <a:effectLst/>
                <a:latin typeface="Lato" panose="020F0502020204030203" pitchFamily="34" charset="0"/>
                <a:ea typeface="Lato" panose="020F0502020204030203" pitchFamily="34" charset="0"/>
                <a:cs typeface="Lato" panose="020F0502020204030203" pitchFamily="34" charset="0"/>
              </a:rPr>
              <a:t>Él no puede negarse a sí mismo.</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6D9248BA-AAA7-7BF3-075A-412F22DD53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677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B5690157-8E44-AAAB-A42E-965D0904F44C}"/>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946D22E4-17E7-80EE-C343-E353A53BD7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¿Qué está sufriendo Pablo?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Pablo sufre penalidades, o sea, es prisionero.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Algunos amigos o colaboradores lo han abandonado.</a:t>
            </a: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b="1" dirty="0">
                <a:effectLst/>
                <a:latin typeface="Calibri" panose="020F0502020204030204" pitchFamily="34" charset="0"/>
                <a:ea typeface="Calibri" panose="020F0502020204030204" pitchFamily="34" charset="0"/>
              </a:rPr>
              <a:t>¿Cómo lo soporta todo Pablo?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Pablo sabe que…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está sufriendo por Cristo.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 Palabra no se puede encerrar.</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Sufre por el bien de los creyentes y futuros creyentes.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Morir y sufrir en Cristo no es en vano porque Él es fiel, y viviremos y reinaremos con él. </a:t>
            </a:r>
            <a:endParaRPr lang="en-US" sz="1100" dirty="0">
              <a:effectLst/>
              <a:latin typeface="Calibri" panose="020F0502020204030204" pitchFamily="34" charset="0"/>
              <a:ea typeface="Calibri" panose="020F0502020204030204" pitchFamily="34" charset="0"/>
            </a:endParaRPr>
          </a:p>
          <a:p>
            <a:pPr marL="171450" lvl="0" indent="-171450" algn="l" rtl="0">
              <a:spcBef>
                <a:spcPts val="1000"/>
              </a:spcBef>
              <a:spcAft>
                <a:spcPts val="0"/>
              </a:spcAft>
              <a:buFontTx/>
              <a:buChar char="-"/>
            </a:pPr>
            <a:endParaRPr lang="en-US" dirty="0"/>
          </a:p>
        </p:txBody>
      </p:sp>
      <p:sp>
        <p:nvSpPr>
          <p:cNvPr id="311" name="Google Shape;311;g2f5882f685f_0_775:notes">
            <a:extLst>
              <a:ext uri="{FF2B5EF4-FFF2-40B4-BE49-F238E27FC236}">
                <a16:creationId xmlns:a16="http://schemas.microsoft.com/office/drawing/2014/main" id="{8D38BA9C-052C-17D0-2A7A-F428568FD7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4120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501B1B10-4917-0332-27B0-3428226F9B22}"/>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6A5F3E52-46F0-872D-7095-3764E14ED3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7. Mientras leemos 2 Timoteo 2:14-19 note ¿Qué advertencias le da Pablo a Timoteo? </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66AE1C13-B48E-376F-4B64-555D9F68DF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5053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C1114CD5-0021-DE14-62FF-2FB7D54D3647}"/>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2E9CE33E-68B7-EE1C-56E3-439390429F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2 Timoteo 2:14-19 </a:t>
            </a: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14 </a:t>
            </a:r>
            <a:r>
              <a:rPr lang="es-419" sz="1100" noProof="0" dirty="0">
                <a:effectLst/>
                <a:latin typeface="Lato" panose="020F0502020204030203" pitchFamily="34" charset="0"/>
                <a:ea typeface="Lato" panose="020F0502020204030203" pitchFamily="34" charset="0"/>
                <a:cs typeface="Lato" panose="020F0502020204030203" pitchFamily="34" charset="0"/>
              </a:rPr>
              <a:t>Recuérdales esto, y exhórtalos ante el Señor a no contender acerca de palabras, que para nada aprovecha y que sólo lleva a la perdición de los que escuchan.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15 </a:t>
            </a:r>
            <a:r>
              <a:rPr lang="es-419" sz="1100" noProof="0" dirty="0">
                <a:effectLst/>
                <a:latin typeface="Lato" panose="020F0502020204030203" pitchFamily="34" charset="0"/>
                <a:ea typeface="Lato" panose="020F0502020204030203" pitchFamily="34" charset="0"/>
                <a:cs typeface="Lato" panose="020F0502020204030203" pitchFamily="34" charset="0"/>
              </a:rPr>
              <a:t>Procura con diligencia presentarte ante Dios aprobado, como obrero que no tiene de qué avergonzarse y que usa bien la palabra de verdad.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53366B03-1344-2B17-5122-7142E71B80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995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40054875-9F1A-CAF1-7845-F9394828FD2C}"/>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1BC9A2BF-B0FD-D23C-D726-A4E594FBB7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16 </a:t>
            </a:r>
            <a:r>
              <a:rPr lang="es-419" sz="1100" noProof="0" dirty="0">
                <a:effectLst/>
                <a:latin typeface="Lato" panose="020F0502020204030203" pitchFamily="34" charset="0"/>
                <a:ea typeface="Lato" panose="020F0502020204030203" pitchFamily="34" charset="0"/>
                <a:cs typeface="Lato" panose="020F0502020204030203" pitchFamily="34" charset="0"/>
              </a:rPr>
              <a:t>Pero evita las palabrerías vanas y profanas, porque más y más conducen a la impiedad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17 </a:t>
            </a:r>
            <a:r>
              <a:rPr lang="es-419" sz="1100" noProof="0" dirty="0">
                <a:effectLst/>
                <a:latin typeface="Lato" panose="020F0502020204030203" pitchFamily="34" charset="0"/>
                <a:ea typeface="Lato" panose="020F0502020204030203" pitchFamily="34" charset="0"/>
                <a:cs typeface="Lato" panose="020F0502020204030203" pitchFamily="34" charset="0"/>
              </a:rPr>
              <a:t>y su palabra carcome como gangrena; entre esa gente están Himeneo y Fileto,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18 </a:t>
            </a:r>
            <a:r>
              <a:rPr lang="es-419" sz="1100" noProof="0" dirty="0">
                <a:effectLst/>
                <a:latin typeface="Lato" panose="020F0502020204030203" pitchFamily="34" charset="0"/>
                <a:ea typeface="Lato" panose="020F0502020204030203" pitchFamily="34" charset="0"/>
                <a:cs typeface="Lato" panose="020F0502020204030203" pitchFamily="34" charset="0"/>
              </a:rPr>
              <a:t>que se desviaron de la verdad al decir que la resurrección ya se efectuó, con lo que trastornan la fe de algunos.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82394B30-F435-75D6-339F-956ADF20DA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6508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041C9463-89B2-D21A-76D2-B060ED3BD365}"/>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2B8CA7B9-CAE5-0901-011D-26B729483D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19 </a:t>
            </a:r>
            <a:r>
              <a:rPr lang="es-419" sz="1100" noProof="0" dirty="0">
                <a:effectLst/>
                <a:latin typeface="Lato" panose="020F0502020204030203" pitchFamily="34" charset="0"/>
                <a:ea typeface="Lato" panose="020F0502020204030203" pitchFamily="34" charset="0"/>
                <a:cs typeface="Lato" panose="020F0502020204030203" pitchFamily="34" charset="0"/>
              </a:rPr>
              <a:t>Pero el fundamento de Dios está firme, y tiene este sello: «El Señor conoce a los que son suyos»; y: «Que se aparte de la iniquidad todo aquel que invoca el nombre de Cristo.»</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2B89AFBF-4A88-EE7B-13DA-7F0E7A2743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213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BFBA8DE-28EA-0D16-AAAE-F7E41D44327F}"/>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5CD6DCA3-8269-3198-3568-949E53A8DF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¿Qué advertencias le da Pablo a Timoteo?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Timoteo debe enseñarles a no perderse en argumentos inútiles.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Timoteo tendrá que presentarse ante Dios. Así que debe usar la Palabra para bien y apartarse del mal.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Sembrador, no te pierdas en argumentos inútiles.  Tendrás que presentarte ante Dios. Así que usa la Palabra para bien y apartarte del mal. </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s-ES" sz="1100" dirty="0">
              <a:effectLst/>
              <a:latin typeface="Calibri" panose="020F0502020204030204" pitchFamily="34" charset="0"/>
              <a:ea typeface="Calibri" panose="020F0502020204030204" pitchFamily="34" charset="0"/>
            </a:endParaRPr>
          </a:p>
          <a:p>
            <a:pPr marL="0" marR="0" lvl="0" indent="0">
              <a:buFontTx/>
              <a:buNone/>
            </a:pPr>
            <a:r>
              <a:rPr lang="es-ES" sz="1100" b="1" dirty="0">
                <a:effectLst/>
                <a:latin typeface="Calibri" panose="020F0502020204030204" pitchFamily="34" charset="0"/>
                <a:ea typeface="Calibri" panose="020F0502020204030204" pitchFamily="34" charset="0"/>
              </a:rPr>
              <a:t>En tus enseñanzas, ¿hablas así a tu grupo?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dirty="0">
              <a:effectLst/>
              <a:latin typeface="Calibri" panose="020F0502020204030204" pitchFamily="34" charset="0"/>
              <a:ea typeface="Calibri" panose="020F0502020204030204" pitchFamily="34" charset="0"/>
            </a:endParaRPr>
          </a:p>
          <a:p>
            <a:pPr lvl="1"/>
            <a:endParaRPr lang="es-419" sz="1100" b="0" i="0" u="none" strike="noStrike" cap="none" dirty="0">
              <a:solidFill>
                <a:srgbClr val="000000"/>
              </a:solidFill>
              <a:effectLst/>
              <a:latin typeface="Arial"/>
              <a:ea typeface="Arial"/>
              <a:cs typeface="Arial"/>
              <a:sym typeface="Arial"/>
            </a:endParaRPr>
          </a:p>
        </p:txBody>
      </p:sp>
      <p:sp>
        <p:nvSpPr>
          <p:cNvPr id="311" name="Google Shape;311;g2f5882f685f_0_775:notes">
            <a:extLst>
              <a:ext uri="{FF2B5EF4-FFF2-40B4-BE49-F238E27FC236}">
                <a16:creationId xmlns:a16="http://schemas.microsoft.com/office/drawing/2014/main" id="{6755E876-41FE-6EAD-DE07-C74F1F9177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7207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1E3AB6CC-27DC-9529-6357-0BD8CC2EC9C9}"/>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B26467B5-8CA0-D5EA-4C9D-22C2FDA6EB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buNone/>
            </a:pPr>
            <a:r>
              <a:rPr lang="es-ES" sz="1800" dirty="0">
                <a:effectLst/>
                <a:latin typeface="Calibri" panose="020F0502020204030204" pitchFamily="34" charset="0"/>
                <a:ea typeface="Calibri" panose="020F0502020204030204" pitchFamily="34" charset="0"/>
              </a:rPr>
              <a:t>2 Timoteo 2:20-16</a:t>
            </a:r>
            <a:endParaRPr lang="en-US" sz="1800" b="0" baseline="0" dirty="0">
              <a:effectLst/>
              <a:latin typeface="Calibri" panose="020F0502020204030204" pitchFamily="34" charset="0"/>
              <a:ea typeface="Calibri" panose="020F0502020204030204" pitchFamily="34" charset="0"/>
              <a:cs typeface="Arial"/>
            </a:endParaRPr>
          </a:p>
          <a:p>
            <a:pPr marL="0" marR="0">
              <a:buNone/>
            </a:pP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20 </a:t>
            </a:r>
            <a:r>
              <a:rPr lang="es-419" sz="1100" noProof="0" dirty="0">
                <a:effectLst/>
                <a:latin typeface="Lato" panose="020F0502020204030203" pitchFamily="34" charset="0"/>
                <a:ea typeface="Lato" panose="020F0502020204030203" pitchFamily="34" charset="0"/>
                <a:cs typeface="Lato" panose="020F0502020204030203" pitchFamily="34" charset="0"/>
              </a:rPr>
              <a:t>En una casa grande hay no sólo utensilios de oro y de plata, sino también de madera y de barro; y unos son para usos honrosos, y otros para usos viles.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21 </a:t>
            </a:r>
            <a:r>
              <a:rPr lang="es-419" sz="1100" noProof="0" dirty="0">
                <a:effectLst/>
                <a:latin typeface="Lato" panose="020F0502020204030203" pitchFamily="34" charset="0"/>
                <a:ea typeface="Lato" panose="020F0502020204030203" pitchFamily="34" charset="0"/>
                <a:cs typeface="Lato" panose="020F0502020204030203" pitchFamily="34" charset="0"/>
              </a:rPr>
              <a:t>Así que, quien se limpia de estas cosas será un instrumento para honra, santificado, útil al Señor, y dispuesto para toda buena obra. </a:t>
            </a:r>
          </a:p>
          <a:p>
            <a:pPr marL="0" marR="0">
              <a:buNone/>
            </a:pPr>
            <a:endParaRPr lang="es-419" sz="1100" noProof="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buFont typeface="Arial" panose="020B0604020202020204" pitchFamily="34" charset="0"/>
              <a:buChar char="●"/>
              <a:tabLst>
                <a:tab pos="457200" algn="l"/>
              </a:tabLst>
            </a:pPr>
            <a:r>
              <a:rPr lang="es-PY" sz="1800" dirty="0">
                <a:effectLst/>
                <a:latin typeface="Calibri" panose="020F0502020204030204" pitchFamily="34" charset="0"/>
                <a:ea typeface="Calibri" panose="020F0502020204030204" pitchFamily="34" charset="0"/>
                <a:cs typeface="Times New Roman" panose="02020603050405020304" pitchFamily="18" charset="0"/>
              </a:rPr>
              <a:t>DE LA BIBLIA POPULAR: Al comparar la iglesia con “una casa grande”, Pablo describe a la iglesia tal como la encontramos en este mundo. En ella hay utensilios de oro y de plata, pero también hay utensilios de madera y de barro. </a:t>
            </a:r>
            <a:r>
              <a:rPr lang="es-PY" sz="1800" b="1" u="sng" dirty="0">
                <a:effectLst/>
                <a:latin typeface="Calibri" panose="020F0502020204030204" pitchFamily="34" charset="0"/>
                <a:ea typeface="Calibri" panose="020F0502020204030204" pitchFamily="34" charset="0"/>
                <a:cs typeface="Times New Roman" panose="02020603050405020304" pitchFamily="18" charset="0"/>
              </a:rPr>
              <a:t>En la iglesia visible hay profesores y miembros que son utensilios “para usos honrosos”, otros son “para usos comunes” </a:t>
            </a:r>
            <a:r>
              <a:rPr lang="es-PY" sz="1800" dirty="0">
                <a:effectLst/>
                <a:latin typeface="Calibri" panose="020F0502020204030204" pitchFamily="34" charset="0"/>
                <a:ea typeface="Calibri" panose="020F0502020204030204" pitchFamily="34" charset="0"/>
                <a:cs typeface="Times New Roman" panose="02020603050405020304" pitchFamily="18" charset="0"/>
              </a:rPr>
              <a:t>(“más bajos”, como lo dice la Nueva Versión Internacional). Es claro que Himeneo y Fileto pertenecían a estos últimos.</a:t>
            </a:r>
          </a:p>
          <a:p>
            <a:pPr marL="342900" marR="0" lvl="0" indent="-342900">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s-PY" sz="1800" dirty="0">
                <a:effectLst/>
                <a:latin typeface="Calibri" panose="020F0502020204030204" pitchFamily="34" charset="0"/>
                <a:ea typeface="Calibri" panose="020F0502020204030204" pitchFamily="34" charset="0"/>
                <a:cs typeface="Times New Roman" panose="02020603050405020304" pitchFamily="18" charset="0"/>
              </a:rPr>
              <a:t>¿Qué es lo que debe hacer el que “invoca el nombre de Cristo” y que es un utensilio de oro y plata? Debe limpiarse de lo que es vil (“más bajos”, NVI). La limpieza tiene el propósito de quitar de uno mismo la suciedad que se le quiere adherir. Los falsos maestros deben ser puestos al descubierto, repudiados y excluidos. Así uno prueba ser un “instrumento para honra, santificado”, es decir, consagrado al Señor, que rinde un servicio útil a su Maestro y está “dispuesto para toda buena obra”. Pablo continúa describiendo algunas de estas “buenas obras” que son evidentes en los artículos que son para uso honroso.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endParaRPr lang="es-419" sz="1100" noProof="0" dirty="0">
              <a:effectLst/>
              <a:latin typeface="Lato" panose="020F0502020204030203" pitchFamily="34" charset="0"/>
              <a:ea typeface="Lato" panose="020F0502020204030203" pitchFamily="34" charset="0"/>
              <a:cs typeface="Lato" panose="020F0502020204030203" pitchFamily="34" charset="0"/>
            </a:endParaRPr>
          </a:p>
          <a:p>
            <a:pPr algn="l"/>
            <a:endParaRPr dirty="0"/>
          </a:p>
        </p:txBody>
      </p:sp>
      <p:sp>
        <p:nvSpPr>
          <p:cNvPr id="311" name="Google Shape;311;g2f5882f685f_0_775:notes">
            <a:extLst>
              <a:ext uri="{FF2B5EF4-FFF2-40B4-BE49-F238E27FC236}">
                <a16:creationId xmlns:a16="http://schemas.microsoft.com/office/drawing/2014/main" id="{FB836864-20D7-B3D9-A9DA-D075B80C3C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62011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136EDC6-9689-CB50-5F71-94FE59550EE5}"/>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86321AB1-D338-B2DA-D666-4598FF26E0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2 Timoteo 2:20-26</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419" sz="1800" b="1" baseline="30000" noProof="0" dirty="0">
                <a:effectLst/>
                <a:latin typeface="Lato" panose="020F0502020204030203" pitchFamily="34" charset="0"/>
                <a:ea typeface="Lato" panose="020F0502020204030203" pitchFamily="34" charset="0"/>
                <a:cs typeface="Lato" panose="020F0502020204030203" pitchFamily="34" charset="0"/>
              </a:rPr>
              <a:t>22 </a:t>
            </a:r>
            <a:r>
              <a:rPr lang="es-419" sz="1800" noProof="0" dirty="0">
                <a:effectLst/>
                <a:latin typeface="Lato" panose="020F0502020204030203" pitchFamily="34" charset="0"/>
                <a:ea typeface="Lato" panose="020F0502020204030203" pitchFamily="34" charset="0"/>
                <a:cs typeface="Lato" panose="020F0502020204030203" pitchFamily="34" charset="0"/>
              </a:rPr>
              <a:t>Huye también de las pasiones juveniles, y sigue la justicia, la fe, el amor y la paz, junto con aquellos que con un corazón limpio invocan al Señor. </a:t>
            </a:r>
            <a:r>
              <a:rPr lang="es-419" sz="1800" b="1" baseline="30000" noProof="0" dirty="0">
                <a:effectLst/>
                <a:latin typeface="Lato" panose="020F0502020204030203" pitchFamily="34" charset="0"/>
                <a:ea typeface="Lato" panose="020F0502020204030203" pitchFamily="34" charset="0"/>
                <a:cs typeface="Lato" panose="020F0502020204030203" pitchFamily="34" charset="0"/>
              </a:rPr>
              <a:t>23 </a:t>
            </a:r>
            <a:r>
              <a:rPr lang="es-419" sz="1800" noProof="0" dirty="0">
                <a:effectLst/>
                <a:latin typeface="Lato" panose="020F0502020204030203" pitchFamily="34" charset="0"/>
                <a:ea typeface="Lato" panose="020F0502020204030203" pitchFamily="34" charset="0"/>
                <a:cs typeface="Lato" panose="020F0502020204030203" pitchFamily="34" charset="0"/>
              </a:rPr>
              <a:t>Pero desecha las cuestiones necias e insensatas; tú sabes que generan contiendas. </a:t>
            </a:r>
          </a:p>
          <a:p>
            <a:pPr algn="l"/>
            <a:endParaRPr lang="es-PY" sz="1800" b="0" i="0" u="none" strike="noStrike" baseline="0" dirty="0">
              <a:latin typeface="TimesNewRomanPSMT"/>
            </a:endParaRPr>
          </a:p>
          <a:p>
            <a:pPr algn="l"/>
            <a:r>
              <a:rPr lang="es-PY" sz="1800" b="0" i="0" u="none" strike="noStrike" baseline="0" dirty="0">
                <a:latin typeface="TimesNewRomanPSMT"/>
              </a:rPr>
              <a:t>“pasiones juveniles: Esto incluye más que los deseos sexuales, también incluye el deseo de riquezas, de honor, de poder, de buena posición, de placeres, cualquiera que sea la forma que estos tomen.</a:t>
            </a:r>
            <a:endParaRPr dirty="0"/>
          </a:p>
        </p:txBody>
      </p:sp>
      <p:sp>
        <p:nvSpPr>
          <p:cNvPr id="311" name="Google Shape;311;g2f5882f685f_0_775:notes">
            <a:extLst>
              <a:ext uri="{FF2B5EF4-FFF2-40B4-BE49-F238E27FC236}">
                <a16:creationId xmlns:a16="http://schemas.microsoft.com/office/drawing/2014/main" id="{157DB3B8-7588-5CF6-0A2D-2C7807A8E8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2385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1000"/>
              </a:spcAft>
              <a:buClr>
                <a:schemeClr val="dk1"/>
              </a:buClr>
              <a:buSzPts val="1100"/>
              <a:buFont typeface="Arial"/>
              <a:buNone/>
              <a:tabLst/>
              <a:defRPr/>
            </a:pPr>
            <a:r>
              <a:rPr lang="es-ES" sz="1800" b="1" dirty="0">
                <a:effectLst/>
                <a:latin typeface="Calibri" panose="020F0502020204030204" pitchFamily="34" charset="0"/>
                <a:ea typeface="Calibri" panose="020F0502020204030204" pitchFamily="34" charset="0"/>
              </a:rPr>
              <a:t>3. Oración</a:t>
            </a:r>
            <a:endParaRPr lang="en-US" sz="1800" b="1" dirty="0">
              <a:effectLst/>
              <a:latin typeface="Calibri" panose="020F0502020204030204" pitchFamily="34" charset="0"/>
              <a:ea typeface="Calibri" panose="020F0502020204030204" pitchFamily="34" charset="0"/>
            </a:endParaRPr>
          </a:p>
          <a:p>
            <a:pPr marL="228600" marR="171450" lvl="0" indent="0" algn="l" rtl="0">
              <a:spcBef>
                <a:spcPts val="0"/>
              </a:spcBef>
              <a:spcAft>
                <a:spcPts val="1000"/>
              </a:spcAft>
              <a:buClr>
                <a:schemeClr val="dk1"/>
              </a:buClr>
              <a:buSzPts val="1100"/>
              <a:buFont typeface="Arial"/>
              <a:buNone/>
            </a:pPr>
            <a:endParaRPr dirty="0"/>
          </a:p>
        </p:txBody>
      </p:sp>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DAC36F3F-6B9C-40B6-D889-4749623A6FAF}"/>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2FFC8A68-BEF7-3EBC-76FB-7290C908EA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419" sz="1100" b="1" baseline="30000" noProof="0" dirty="0">
                <a:latin typeface="Lato" panose="020F0502020204030203" pitchFamily="34" charset="0"/>
                <a:ea typeface="Lato" panose="020F0502020204030203" pitchFamily="34" charset="0"/>
                <a:cs typeface="Lato" panose="020F0502020204030203" pitchFamily="34" charset="0"/>
              </a:rPr>
              <a:t>24 </a:t>
            </a:r>
            <a:r>
              <a:rPr lang="es-419" sz="1100" noProof="0" dirty="0">
                <a:latin typeface="Lato" panose="020F0502020204030203" pitchFamily="34" charset="0"/>
                <a:ea typeface="Lato" panose="020F0502020204030203" pitchFamily="34" charset="0"/>
                <a:cs typeface="Lato" panose="020F0502020204030203" pitchFamily="34" charset="0"/>
              </a:rPr>
              <a:t>Y el siervo del Señor no debe ser contencioso, sino amable para con todos, apto para </a:t>
            </a:r>
            <a:r>
              <a:rPr lang="es-419" sz="1100" noProof="0" dirty="0">
                <a:effectLst/>
                <a:latin typeface="Lato" panose="020F0502020204030203" pitchFamily="34" charset="0"/>
                <a:ea typeface="Lato" panose="020F0502020204030203" pitchFamily="34" charset="0"/>
                <a:cs typeface="Lato" panose="020F0502020204030203" pitchFamily="34" charset="0"/>
              </a:rPr>
              <a:t>enseñar, sufrido;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25 </a:t>
            </a:r>
            <a:r>
              <a:rPr lang="es-419" sz="1100" noProof="0" dirty="0">
                <a:effectLst/>
                <a:latin typeface="Lato" panose="020F0502020204030203" pitchFamily="34" charset="0"/>
                <a:ea typeface="Lato" panose="020F0502020204030203" pitchFamily="34" charset="0"/>
                <a:cs typeface="Lato" panose="020F0502020204030203" pitchFamily="34" charset="0"/>
              </a:rPr>
              <a:t>que corrija con mansedumbre a los que se oponen, por si acaso Dios les concede arrepentirse para que conozcan la verdad </a:t>
            </a:r>
            <a:r>
              <a:rPr lang="es-419" sz="1100" b="1" baseline="30000" noProof="0" dirty="0">
                <a:effectLst/>
                <a:latin typeface="Lato" panose="020F0502020204030203" pitchFamily="34" charset="0"/>
                <a:ea typeface="Lato" panose="020F0502020204030203" pitchFamily="34" charset="0"/>
                <a:cs typeface="Lato" panose="020F0502020204030203" pitchFamily="34" charset="0"/>
              </a:rPr>
              <a:t>26 </a:t>
            </a:r>
            <a:r>
              <a:rPr lang="es-419" sz="1100" noProof="0" dirty="0">
                <a:effectLst/>
                <a:latin typeface="Lato" panose="020F0502020204030203" pitchFamily="34" charset="0"/>
                <a:ea typeface="Lato" panose="020F0502020204030203" pitchFamily="34" charset="0"/>
                <a:cs typeface="Lato" panose="020F0502020204030203" pitchFamily="34" charset="0"/>
              </a:rPr>
              <a:t>y escapen del lazo del diablo, en el cual se hallan cautivos y sujetos a su voluntad.</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C7DC58AF-D1BD-40A3-79D5-BCEC8230C0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2662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29EE77BA-1AC7-CC74-1E0C-59AADB41E722}"/>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5C1589F1-EFCC-66C0-16FC-2AB68EBAED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buFont typeface="Symbol" pitchFamily="2" charset="2"/>
              <a:buChar char=""/>
            </a:pPr>
            <a:r>
              <a:rPr lang="es-419" sz="1800" dirty="0">
                <a:effectLst/>
                <a:latin typeface="Calibri" panose="020F0502020204030204" pitchFamily="34" charset="0"/>
                <a:ea typeface="Calibri" panose="020F0502020204030204" pitchFamily="34" charset="0"/>
              </a:rPr>
              <a:t>En la iglesia visible hay profesores y miembros que son utensilios “para usos honrosos”, otros son “para usos comunes”. Es claro que Himeneo y Fileto pertenecían a estos últimos.  (Biblia Popular)</a:t>
            </a:r>
          </a:p>
          <a:p>
            <a:pPr marL="342900" marR="0" lvl="0" indent="-342900">
              <a:buFont typeface="Symbol" pitchFamily="2" charset="2"/>
              <a:buChar char=""/>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Arraigado en Cristo.  Sigue plantado firmemente con tus raíces en la Palabra.  Y tú, sembrador de la Palabra, serás para uso honroso.  </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endParaRPr lang="es-419" sz="1100" b="0" i="0" u="none" strike="noStrike" cap="none" dirty="0">
              <a:solidFill>
                <a:srgbClr val="000000"/>
              </a:solidFill>
              <a:effectLst/>
              <a:latin typeface="Arial"/>
              <a:ea typeface="Arial"/>
              <a:cs typeface="Arial"/>
              <a:sym typeface="Arial"/>
            </a:endParaRPr>
          </a:p>
        </p:txBody>
      </p:sp>
      <p:sp>
        <p:nvSpPr>
          <p:cNvPr id="311" name="Google Shape;311;g2f5882f685f_0_775:notes">
            <a:extLst>
              <a:ext uri="{FF2B5EF4-FFF2-40B4-BE49-F238E27FC236}">
                <a16:creationId xmlns:a16="http://schemas.microsoft.com/office/drawing/2014/main" id="{87AC4C67-CFBB-5303-EEAE-999D2BAF03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5006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2EC0C9C0-3104-CFBC-1C84-96A596603BC3}"/>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60DFC991-E59E-31B0-1F25-F200BB6245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buNone/>
            </a:pPr>
            <a:r>
              <a:rPr lang="es-ES" sz="1800" b="1" dirty="0">
                <a:effectLst/>
                <a:latin typeface="Calibri" panose="020F0502020204030204" pitchFamily="34" charset="0"/>
                <a:ea typeface="Calibri" panose="020F0502020204030204" pitchFamily="34" charset="0"/>
              </a:rPr>
              <a:t>9. Recuerden estas 3 características en la carta</a:t>
            </a:r>
          </a:p>
          <a:p>
            <a:pPr marL="0" marR="0">
              <a:buNone/>
            </a:pPr>
            <a:endParaRPr lang="es-ES" sz="1800" dirty="0">
              <a:effectLst/>
              <a:latin typeface="Calibri" panose="020F0502020204030204" pitchFamily="34" charset="0"/>
              <a:ea typeface="Calibri" panose="020F0502020204030204" pitchFamily="34" charset="0"/>
            </a:endParaRPr>
          </a:p>
          <a:p>
            <a:pPr marL="0" marR="0">
              <a:buNone/>
            </a:pPr>
            <a:r>
              <a:rPr lang="es-ES" sz="1800" i="1" dirty="0">
                <a:solidFill>
                  <a:srgbClr val="00B050"/>
                </a:solidFill>
                <a:effectLst/>
                <a:latin typeface="Calibri" panose="020F0502020204030204" pitchFamily="34" charset="0"/>
                <a:ea typeface="Calibri" panose="020F0502020204030204" pitchFamily="34" charset="0"/>
              </a:rPr>
              <a:t>Permite que los estudiantes contestan.</a:t>
            </a:r>
            <a:r>
              <a:rPr lang="en-US" sz="3200" dirty="0">
                <a:effectLst/>
              </a:rPr>
              <a:t> </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DE13AFE2-9B52-0C1D-BB1A-FA13E1AAA6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0679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65A0FBEA-3D56-4AD3-0913-184449D2DDD8}"/>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EC84AA32-CE16-87DA-FCB9-7B9EACDFC4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9. Recuerden estas 3 características en la carta </a:t>
            </a:r>
            <a:r>
              <a:rPr lang="es-ES" sz="1800" i="1" dirty="0">
                <a:solidFill>
                  <a:srgbClr val="00B050"/>
                </a:solidFill>
                <a:effectLst/>
                <a:latin typeface="Calibri" panose="020F0502020204030204" pitchFamily="34" charset="0"/>
                <a:ea typeface="Calibri" panose="020F0502020204030204" pitchFamily="34" charset="0"/>
              </a:rPr>
              <a:t>Permite que los estudiantes contestan.</a:t>
            </a:r>
          </a:p>
          <a:p>
            <a:pPr marL="285750" marR="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La carta es </a:t>
            </a:r>
            <a:r>
              <a:rPr lang="es-ES" sz="1800" dirty="0" err="1">
                <a:effectLst/>
                <a:latin typeface="Calibri" panose="020F0502020204030204" pitchFamily="34" charset="0"/>
                <a:ea typeface="Calibri" panose="020F0502020204030204" pitchFamily="34" charset="0"/>
              </a:rPr>
              <a:t>Cristocéntrica</a:t>
            </a:r>
            <a:r>
              <a:rPr lang="es-ES" sz="1800" dirty="0">
                <a:effectLst/>
                <a:latin typeface="Calibri" panose="020F0502020204030204" pitchFamily="34" charset="0"/>
                <a:ea typeface="Calibri" panose="020F0502020204030204" pitchFamily="34" charset="0"/>
              </a:rPr>
              <a:t>, porque el ministerio es </a:t>
            </a:r>
            <a:r>
              <a:rPr lang="es-ES" sz="1800" dirty="0" err="1">
                <a:effectLst/>
                <a:latin typeface="Calibri" panose="020F0502020204030204" pitchFamily="34" charset="0"/>
                <a:ea typeface="Calibri" panose="020F0502020204030204" pitchFamily="34" charset="0"/>
              </a:rPr>
              <a:t>Cristocéntrico</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La carta es relacional, porque el ministerio es relacional y personal.</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La carta nos llama a sufrir con gracia en el ministerio.</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E9C95EFD-4DA8-F623-F406-4C6998A7F9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6948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f5882f685f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4450" marR="0" indent="-342900">
              <a:buAutoNum type="arabicPeriod"/>
            </a:pPr>
            <a:r>
              <a:rPr lang="es-ES" sz="1800" dirty="0">
                <a:effectLst/>
                <a:latin typeface="Calibri" panose="020F0502020204030204" pitchFamily="34" charset="0"/>
                <a:ea typeface="Calibri" panose="020F0502020204030204" pitchFamily="34" charset="0"/>
              </a:rPr>
              <a:t>Revisar el proyecto final:</a:t>
            </a:r>
          </a:p>
          <a:p>
            <a:pPr marL="44450" marR="0" indent="-342900">
              <a:buAutoNum type="arabicPeriod"/>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Desarrollar por escrito, por audio o video su testimonio personal.  ¿Cómo le ha salvado Dios?  ¿Cómo ha obrado en su vida?  </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Escribir una carta a un “Timoteo” (alguien) en su grupo que muestre potencial como líder. La carta hablará sobre el carácter de un líder espiritual, usando temas y pasajes de 1 y 2 Timoteo. ¿Qué es lo que ve en él o ella? Enfóquese más en lo espiritual y no tanto en los talentos</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207" name="Google Shape;207;g2f5882f685f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351DEDE9-14AB-F9BA-7165-46DDCD6F9702}"/>
            </a:ext>
          </a:extLst>
        </p:cNvPr>
        <p:cNvGrpSpPr/>
        <p:nvPr/>
      </p:nvGrpSpPr>
      <p:grpSpPr>
        <a:xfrm>
          <a:off x="0" y="0"/>
          <a:ext cx="0" cy="0"/>
          <a:chOff x="0" y="0"/>
          <a:chExt cx="0" cy="0"/>
        </a:xfrm>
      </p:grpSpPr>
      <p:sp>
        <p:nvSpPr>
          <p:cNvPr id="206" name="Google Shape;206;g2f5882f685f_0_139:notes">
            <a:extLst>
              <a:ext uri="{FF2B5EF4-FFF2-40B4-BE49-F238E27FC236}">
                <a16:creationId xmlns:a16="http://schemas.microsoft.com/office/drawing/2014/main" id="{40768AD8-FA7A-920C-468D-45644B2EAC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100" dirty="0">
                <a:effectLst/>
                <a:latin typeface="Calibri" panose="020F0502020204030204" pitchFamily="34" charset="0"/>
                <a:ea typeface="Calibri" panose="020F0502020204030204" pitchFamily="34" charset="0"/>
              </a:rPr>
              <a:t>Responder algunas preguntas acerca de temas clave en las dos cartas a Timoteo.</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207" name="Google Shape;207;g2f5882f685f_0_139:notes">
            <a:extLst>
              <a:ext uri="{FF2B5EF4-FFF2-40B4-BE49-F238E27FC236}">
                <a16:creationId xmlns:a16="http://schemas.microsoft.com/office/drawing/2014/main" id="{8BE9AF32-27D8-5089-B62F-C4075CEFDE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0166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buNone/>
            </a:pPr>
            <a:r>
              <a:rPr lang="es-ES" sz="1800" dirty="0">
                <a:effectLst/>
                <a:latin typeface="Calibri" panose="020F0502020204030204" pitchFamily="34" charset="0"/>
                <a:ea typeface="Calibri" panose="020F0502020204030204" pitchFamily="34" charset="0"/>
              </a:rPr>
              <a:t>2. Tarea</a:t>
            </a:r>
          </a:p>
          <a:p>
            <a:pPr marL="0" marR="0">
              <a:buNone/>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Ver video 8 - </a:t>
            </a:r>
            <a:r>
              <a:rPr lang="es-ES" sz="1800" u="sng" dirty="0">
                <a:solidFill>
                  <a:srgbClr val="0000FF"/>
                </a:solidFill>
                <a:effectLst/>
                <a:latin typeface="Calibri" panose="020F0502020204030204" pitchFamily="34" charset="0"/>
                <a:ea typeface="Arial" panose="020B0604020202020204" pitchFamily="34" charset="0"/>
                <a:cs typeface="Calibri" panose="020F0502020204030204" pitchFamily="34" charset="0"/>
                <a:hlinkClick r:id="rId3"/>
              </a:rPr>
              <a:t>https://youtu.be/XR3EKZxommw?si=omijOMerKbR-ZqQp</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Leer 2 Timoteo 3-4</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Si has sido llamado/a como sembrador, revisa tu llamamiento.  ¿Qué es lo que se te encarga?</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¿Ya escribiste la carta a tu “Timoteo/</a:t>
            </a:r>
            <a:r>
              <a:rPr lang="es-ES" sz="1800" dirty="0" err="1">
                <a:effectLst/>
                <a:latin typeface="Calibri" panose="020F0502020204030204" pitchFamily="34" charset="0"/>
                <a:ea typeface="Calibri" panose="020F0502020204030204" pitchFamily="34" charset="0"/>
              </a:rPr>
              <a:t>Timotea</a:t>
            </a:r>
            <a:r>
              <a:rPr lang="es-ES" sz="1800"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sz="1104" dirty="0">
              <a:solidFill>
                <a:schemeClr val="dk1"/>
              </a:solidFill>
              <a:latin typeface="Calibri"/>
              <a:ea typeface="Calibri"/>
              <a:cs typeface="Calibri"/>
              <a:sym typeface="Calibri"/>
            </a:endParaRPr>
          </a:p>
        </p:txBody>
      </p:sp>
      <p:sp>
        <p:nvSpPr>
          <p:cNvPr id="460" name="Google Shape;46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adf254731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spcBef>
                <a:spcPts val="0"/>
              </a:spcBef>
              <a:spcAft>
                <a:spcPts val="0"/>
              </a:spcAft>
              <a:buClr>
                <a:schemeClr val="dk1"/>
              </a:buClr>
              <a:buSzPts val="1100"/>
              <a:buFont typeface="Arial"/>
              <a:buNone/>
            </a:pPr>
            <a:r>
              <a:rPr lang="en-US" b="1" dirty="0" err="1">
                <a:solidFill>
                  <a:schemeClr val="dk1"/>
                </a:solidFill>
                <a:latin typeface="Calibri"/>
                <a:ea typeface="Calibri"/>
                <a:cs typeface="Calibri"/>
                <a:sym typeface="Calibri"/>
              </a:rPr>
              <a:t>Conclusión</a:t>
            </a:r>
            <a:r>
              <a:rPr lang="en-US" dirty="0">
                <a:solidFill>
                  <a:schemeClr val="dk1"/>
                </a:solidFill>
                <a:latin typeface="Calibri"/>
                <a:ea typeface="Calibri"/>
                <a:cs typeface="Calibri"/>
                <a:sym typeface="Calibri"/>
              </a:rPr>
              <a:t>: (5 </a:t>
            </a:r>
            <a:r>
              <a:rPr lang="en-US" dirty="0" err="1">
                <a:solidFill>
                  <a:schemeClr val="dk1"/>
                </a:solidFill>
                <a:latin typeface="Calibri"/>
                <a:ea typeface="Calibri"/>
                <a:cs typeface="Calibri"/>
                <a:sym typeface="Calibri"/>
              </a:rPr>
              <a:t>minutos</a:t>
            </a:r>
            <a:r>
              <a:rPr lang="en-US"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914400" marR="171450" lvl="0" indent="-298450" algn="l" rtl="0">
              <a:spcBef>
                <a:spcPts val="1000"/>
              </a:spcBef>
              <a:spcAft>
                <a:spcPts val="0"/>
              </a:spcAft>
              <a:buClr>
                <a:schemeClr val="dk1"/>
              </a:buClr>
              <a:buSzPts val="1100"/>
              <a:buFont typeface="Calibri"/>
              <a:buAutoNum type="arabicPeriod"/>
            </a:pPr>
            <a:r>
              <a:rPr lang="en-US" sz="1104" dirty="0">
                <a:solidFill>
                  <a:schemeClr val="dk1"/>
                </a:solidFill>
                <a:latin typeface="Calibri"/>
                <a:ea typeface="Calibri"/>
                <a:cs typeface="Calibri"/>
                <a:sym typeface="Calibri"/>
              </a:rPr>
              <a:t>Una </a:t>
            </a:r>
            <a:r>
              <a:rPr lang="en-US" sz="1104" dirty="0" err="1">
                <a:solidFill>
                  <a:schemeClr val="dk1"/>
                </a:solidFill>
                <a:latin typeface="Calibri"/>
                <a:ea typeface="Calibri"/>
                <a:cs typeface="Calibri"/>
                <a:sym typeface="Calibri"/>
              </a:rPr>
              <a:t>oración</a:t>
            </a:r>
            <a:r>
              <a:rPr lang="en-US" sz="1104" dirty="0">
                <a:solidFill>
                  <a:schemeClr val="dk1"/>
                </a:solidFill>
                <a:latin typeface="Calibri"/>
                <a:ea typeface="Calibri"/>
                <a:cs typeface="Calibri"/>
                <a:sym typeface="Calibri"/>
              </a:rPr>
              <a:t> o </a:t>
            </a:r>
            <a:r>
              <a:rPr lang="en-US" sz="1104" dirty="0" err="1">
                <a:solidFill>
                  <a:schemeClr val="dk1"/>
                </a:solidFill>
                <a:latin typeface="Calibri"/>
                <a:ea typeface="Calibri"/>
                <a:cs typeface="Calibri"/>
                <a:sym typeface="Calibri"/>
              </a:rPr>
              <a:t>una</a:t>
            </a:r>
            <a:r>
              <a:rPr lang="en-US" sz="1104" dirty="0">
                <a:solidFill>
                  <a:schemeClr val="dk1"/>
                </a:solidFill>
                <a:latin typeface="Calibri"/>
                <a:ea typeface="Calibri"/>
                <a:cs typeface="Calibri"/>
                <a:sym typeface="Calibri"/>
              </a:rPr>
              <a:t> </a:t>
            </a:r>
            <a:r>
              <a:rPr lang="en-US" sz="1104" dirty="0" err="1">
                <a:solidFill>
                  <a:schemeClr val="dk1"/>
                </a:solidFill>
                <a:latin typeface="Calibri"/>
                <a:ea typeface="Calibri"/>
                <a:cs typeface="Calibri"/>
                <a:sym typeface="Calibri"/>
              </a:rPr>
              <a:t>bendición</a:t>
            </a:r>
            <a:r>
              <a:rPr lang="en-US" sz="1104"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452" name="Google Shape;452;g2adf2547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adf254731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1000"/>
              </a:spcAft>
              <a:buSzPts val="1100"/>
              <a:buNone/>
            </a:pPr>
            <a:endParaRPr sz="1104" dirty="0">
              <a:solidFill>
                <a:schemeClr val="dk1"/>
              </a:solidFill>
              <a:latin typeface="Calibri"/>
              <a:ea typeface="Calibri"/>
              <a:cs typeface="Calibri"/>
              <a:sym typeface="Calibri"/>
            </a:endParaRPr>
          </a:p>
        </p:txBody>
      </p:sp>
      <p:sp>
        <p:nvSpPr>
          <p:cNvPr id="470" name="Google Shape;470;g2adf254731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ac1ba269cb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1000"/>
              </a:spcAft>
              <a:buSzPts val="1100"/>
              <a:buNone/>
            </a:pPr>
            <a:endParaRPr b="1" u="sng" dirty="0">
              <a:solidFill>
                <a:schemeClr val="dk1"/>
              </a:solidFill>
              <a:latin typeface="Calibri"/>
              <a:ea typeface="Calibri"/>
              <a:cs typeface="Calibri"/>
              <a:sym typeface="Calibri"/>
            </a:endParaRPr>
          </a:p>
        </p:txBody>
      </p:sp>
      <p:sp>
        <p:nvSpPr>
          <p:cNvPr id="478" name="Google Shape;478;g2ac1ba269c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f5882f685f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1. Objetivos del </a:t>
            </a:r>
            <a:r>
              <a:rPr lang="es-ES" sz="1800" b="1" u="sng" dirty="0">
                <a:effectLst/>
                <a:latin typeface="Calibri" panose="020F0502020204030204" pitchFamily="34" charset="0"/>
                <a:ea typeface="Calibri" panose="020F0502020204030204" pitchFamily="34" charset="0"/>
              </a:rPr>
              <a:t>Curso:</a:t>
            </a:r>
          </a:p>
          <a:p>
            <a:pPr marL="0" marR="0" indent="0">
              <a:buFontTx/>
              <a:buNone/>
            </a:pP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Leeremos las dos cartas a Timoteo buscando aplicaciones para el sembrador y su grupo.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Compartiremos un testimonio y una exhortación </a:t>
            </a:r>
            <a:r>
              <a:rPr lang="es-ES" sz="1800" dirty="0" err="1">
                <a:effectLst/>
                <a:latin typeface="Calibri" panose="020F0502020204030204" pitchFamily="34" charset="0"/>
                <a:ea typeface="Calibri" panose="020F0502020204030204" pitchFamily="34" charset="0"/>
              </a:rPr>
              <a:t>Cristocéntrica</a:t>
            </a:r>
            <a:r>
              <a:rPr lang="es-ES" sz="1800" dirty="0">
                <a:effectLst/>
                <a:latin typeface="Calibri" panose="020F0502020204030204" pitchFamily="34" charset="0"/>
                <a:ea typeface="Calibri" panose="020F0502020204030204" pitchFamily="34" charset="0"/>
              </a:rPr>
              <a:t>, capaces de animar y fortalecer a un “Timoteo” y su grupo sembrador.</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Identificaremos las características esenciales sobre la vida personal y ministerial de los que sirven en la obra del Evangelio.</a:t>
            </a:r>
            <a:endParaRPr lang="en-US" sz="1800" dirty="0">
              <a:effectLst/>
              <a:latin typeface="Calibri" panose="020F0502020204030204" pitchFamily="34" charset="0"/>
              <a:ea typeface="Calibri" panose="020F0502020204030204" pitchFamily="34" charset="0"/>
            </a:endParaRPr>
          </a:p>
          <a:p>
            <a:pPr marL="228600" marR="171450" lvl="0" indent="0" algn="l" rtl="0">
              <a:lnSpc>
                <a:spcPct val="100000"/>
              </a:lnSpc>
              <a:spcBef>
                <a:spcPts val="100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88" name="Google Shape;188;g2f5882f685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a:extLst>
            <a:ext uri="{FF2B5EF4-FFF2-40B4-BE49-F238E27FC236}">
              <a16:creationId xmlns:a16="http://schemas.microsoft.com/office/drawing/2014/main" id="{C3423D67-9211-C94F-5F49-8F783EF22BAA}"/>
            </a:ext>
          </a:extLst>
        </p:cNvPr>
        <p:cNvGrpSpPr/>
        <p:nvPr/>
      </p:nvGrpSpPr>
      <p:grpSpPr>
        <a:xfrm>
          <a:off x="0" y="0"/>
          <a:ext cx="0" cy="0"/>
          <a:chOff x="0" y="0"/>
          <a:chExt cx="0" cy="0"/>
        </a:xfrm>
      </p:grpSpPr>
      <p:sp>
        <p:nvSpPr>
          <p:cNvPr id="228" name="Google Shape;228;g2f5882f685f_0_254:notes">
            <a:extLst>
              <a:ext uri="{FF2B5EF4-FFF2-40B4-BE49-F238E27FC236}">
                <a16:creationId xmlns:a16="http://schemas.microsoft.com/office/drawing/2014/main" id="{0F75D6BC-11D2-0073-BD38-6C5E48472F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f5882f685f_0_254:notes">
            <a:extLst>
              <a:ext uri="{FF2B5EF4-FFF2-40B4-BE49-F238E27FC236}">
                <a16:creationId xmlns:a16="http://schemas.microsoft.com/office/drawing/2014/main" id="{1E3122C3-0877-5110-5ECB-39DC24E3DC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171450">
              <a:buNone/>
              <a:tabLst>
                <a:tab pos="971550" algn="l"/>
              </a:tabLst>
            </a:pPr>
            <a:r>
              <a:rPr lang="es-ES" sz="1800" b="1" dirty="0">
                <a:effectLst/>
                <a:latin typeface="Calibri" panose="020F0502020204030204" pitchFamily="34" charset="0"/>
                <a:ea typeface="Arial" panose="020B0604020202020204" pitchFamily="34" charset="0"/>
                <a:cs typeface="Calibri" panose="020F0502020204030204" pitchFamily="34" charset="0"/>
              </a:rPr>
              <a:t>2. </a:t>
            </a:r>
            <a:r>
              <a:rPr lang="es-ES" sz="1800" b="1" dirty="0">
                <a:effectLst/>
                <a:latin typeface="Calibri" panose="020F0502020204030204" pitchFamily="34" charset="0"/>
                <a:ea typeface="Calibri" panose="020F0502020204030204" pitchFamily="34" charset="0"/>
              </a:rPr>
              <a:t>Esquema del curso</a:t>
            </a:r>
            <a:endParaRPr lang="en-US" sz="1800" b="1"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Solo nos queda una lección</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1810465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spcBef>
                <a:spcPts val="0"/>
              </a:spcBef>
              <a:spcAft>
                <a:spcPts val="0"/>
              </a:spcAft>
              <a:buClr>
                <a:schemeClr val="dk1"/>
              </a:buClr>
              <a:buSzPts val="1100"/>
              <a:buFont typeface="Arial"/>
              <a:buNone/>
            </a:pPr>
            <a:r>
              <a:rPr lang="es-ES" sz="1800" b="1" dirty="0">
                <a:effectLst/>
                <a:latin typeface="Calibri" panose="020F0502020204030204" pitchFamily="34" charset="0"/>
                <a:ea typeface="Calibri" panose="020F0502020204030204" pitchFamily="34" charset="0"/>
              </a:rPr>
              <a:t>OBJETIVO #1: Conocer el propósito y el carácter de la Segunda carta a Timoteo. </a:t>
            </a:r>
            <a:endParaRPr b="1" dirty="0">
              <a:solidFill>
                <a:schemeClr val="dk1"/>
              </a:solidFill>
              <a:latin typeface="Calibri"/>
              <a:ea typeface="Calibri"/>
              <a:cs typeface="Calibri"/>
              <a:sym typeface="Calibri"/>
            </a:endParaRPr>
          </a:p>
        </p:txBody>
      </p:sp>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9A5FB84-CF66-4CF8-508B-860864670FEC}"/>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82505042-7465-A572-04A4-469CDA70DA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buNone/>
            </a:pPr>
            <a:r>
              <a:rPr lang="es-ES" sz="1800" b="1" dirty="0">
                <a:effectLst/>
                <a:latin typeface="Calibri" panose="020F0502020204030204" pitchFamily="34" charset="0"/>
                <a:ea typeface="Calibri" panose="020F0502020204030204" pitchFamily="34" charset="0"/>
              </a:rPr>
              <a:t>1. ¿Por qué escribió Pablo esta carta? ¿Qué diferencias podemos encontrar entre la primera carta a Timoteo y la segunda? </a:t>
            </a:r>
            <a:r>
              <a:rPr lang="es-ES" sz="1800" i="1" dirty="0">
                <a:solidFill>
                  <a:srgbClr val="00B050"/>
                </a:solidFill>
                <a:effectLst/>
                <a:latin typeface="Calibri" panose="020F0502020204030204" pitchFamily="34" charset="0"/>
                <a:ea typeface="Calibri" panose="020F0502020204030204" pitchFamily="34" charset="0"/>
              </a:rPr>
              <a:t>Permite que los estudiantes contestan.</a:t>
            </a:r>
          </a:p>
          <a:p>
            <a:pPr marL="0" marR="0">
              <a:buNone/>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Pablo está preso, encadenado en Roma.</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Es una carta de despedida, más personal.  Menos instrucciones. </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Pablo tiene necesidades, ha sido abandonado y se siente solo.  </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Pero Pablo se preocupa por Timoteo y por las iglesias. </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33DA22C4-5C57-6652-101E-B282CB8B0E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6509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745B4BF0-6FCB-68A3-32A0-BB520518792A}"/>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1D65CD1C-4283-5053-B461-D01F496D1B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buNone/>
            </a:pPr>
            <a:r>
              <a:rPr lang="es-ES" sz="1800" b="1" dirty="0">
                <a:effectLst/>
                <a:latin typeface="Calibri" panose="020F0502020204030204" pitchFamily="34" charset="0"/>
                <a:ea typeface="Calibri" panose="020F0502020204030204" pitchFamily="34" charset="0"/>
              </a:rPr>
              <a:t>2. Hay 3 características en la carta</a:t>
            </a:r>
          </a:p>
          <a:p>
            <a:pPr marL="0" marR="0">
              <a:buNone/>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err="1">
                <a:effectLst/>
                <a:latin typeface="Calibri" panose="020F0502020204030204" pitchFamily="34" charset="0"/>
                <a:ea typeface="Calibri" panose="020F0502020204030204" pitchFamily="34" charset="0"/>
              </a:rPr>
              <a:t>Cristocéntrica</a:t>
            </a:r>
            <a:r>
              <a:rPr lang="es-ES" sz="1800" dirty="0">
                <a:effectLst/>
                <a:latin typeface="Calibri" panose="020F0502020204030204" pitchFamily="34" charset="0"/>
                <a:ea typeface="Calibri" panose="020F0502020204030204" pitchFamily="34" charset="0"/>
              </a:rPr>
              <a:t> – Cristo están en el centro de todo.  Pablo habla de Jesús más de 30 veces en sus dos cartas a Timoteo, más de una docena en esta carta breve.</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Relacional – Pablo habla francamente de la importancia de la compañía de otros… y del dolor de los que lo han abandonado. </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Sufrir con gracia – Pablo sufre, pero no se queja.   No minimiza lo difícil que es, pero confía en Dios y busca fuerza en las promesas de Dios, y en el apoyo de los hermanos. </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EEAF9075-F853-2D1E-B306-90DA73CD64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2365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9145768" y="-1"/>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sp>
        <p:nvSpPr>
          <p:cNvPr id="85" name="Google Shape;85;p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pic>
        <p:nvPicPr>
          <p:cNvPr id="87" name="Google Shape;87;p1" descr="A logo with a cross and a bird&#10;&#10;Description automatically generated"/>
          <p:cNvPicPr preferRelativeResize="0"/>
          <p:nvPr/>
        </p:nvPicPr>
        <p:blipFill rotWithShape="1">
          <a:blip r:embed="rId3">
            <a:alphaModFix/>
          </a:blip>
          <a:srcRect/>
          <a:stretch/>
        </p:blipFill>
        <p:spPr>
          <a:xfrm>
            <a:off x="1978426" y="548168"/>
            <a:ext cx="2230986" cy="1555706"/>
          </a:xfrm>
          <a:prstGeom prst="rect">
            <a:avLst/>
          </a:prstGeom>
          <a:noFill/>
          <a:ln>
            <a:noFill/>
          </a:ln>
        </p:spPr>
      </p:pic>
      <p:sp>
        <p:nvSpPr>
          <p:cNvPr id="88" name="Google Shape;88;p1"/>
          <p:cNvSpPr txBox="1"/>
          <p:nvPr/>
        </p:nvSpPr>
        <p:spPr>
          <a:xfrm>
            <a:off x="1706430" y="2862567"/>
            <a:ext cx="4500273"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s-419" sz="5400" b="0" i="0" u="none" strike="noStrike" cap="none" noProof="0" dirty="0">
                <a:solidFill>
                  <a:schemeClr val="dk1"/>
                </a:solidFill>
                <a:latin typeface="Lato"/>
                <a:ea typeface="Lato"/>
                <a:cs typeface="Lato"/>
                <a:sym typeface="Lato"/>
              </a:rPr>
              <a:t>Fortaleciendo a Timoteo</a:t>
            </a:r>
            <a:endParaRPr lang="es-419" sz="700" b="0" i="0" u="none" strike="noStrike" cap="none" noProof="0" dirty="0">
              <a:solidFill>
                <a:srgbClr val="000000"/>
              </a:solidFill>
              <a:latin typeface="Lato"/>
              <a:ea typeface="Lato"/>
              <a:cs typeface="Lato"/>
              <a:sym typeface="Lato"/>
            </a:endParaRPr>
          </a:p>
        </p:txBody>
      </p:sp>
      <p:sp>
        <p:nvSpPr>
          <p:cNvPr id="89" name="Google Shape;89;p1"/>
          <p:cNvSpPr/>
          <p:nvPr/>
        </p:nvSpPr>
        <p:spPr>
          <a:xfrm>
            <a:off x="1264510" y="2818701"/>
            <a:ext cx="114817" cy="2143283"/>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sp>
        <p:nvSpPr>
          <p:cNvPr id="90" name="Google Shape;90;p1"/>
          <p:cNvSpPr/>
          <p:nvPr/>
        </p:nvSpPr>
        <p:spPr>
          <a:xfrm>
            <a:off x="1379327" y="2818702"/>
            <a:ext cx="424306" cy="21432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pic>
        <p:nvPicPr>
          <p:cNvPr id="2" name="Picture 2" descr="At Lystra, they met a young Christian called Timothy. His mother was a Jewish believer, but his father was a Greek. The local Christians thought very highly of him and Paul invited Timothy to join them on their journey. – Slide 7">
            <a:extLst>
              <a:ext uri="{FF2B5EF4-FFF2-40B4-BE49-F238E27FC236}">
                <a16:creationId xmlns:a16="http://schemas.microsoft.com/office/drawing/2014/main" id="{1E2162B5-A7F0-D8DB-66BD-C3C5B4F5D7C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69395" y="948267"/>
            <a:ext cx="5758024" cy="43185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244D759-C4C0-194C-97F3-3DF64B194357}"/>
              </a:ext>
            </a:extLst>
          </p:cNvPr>
          <p:cNvPicPr>
            <a:picLocks noChangeAspect="1"/>
          </p:cNvPicPr>
          <p:nvPr/>
        </p:nvPicPr>
        <p:blipFill>
          <a:blip r:embed="rId5"/>
          <a:stretch>
            <a:fillRect/>
          </a:stretch>
        </p:blipFill>
        <p:spPr>
          <a:xfrm>
            <a:off x="6269393" y="948267"/>
            <a:ext cx="5758025" cy="4318519"/>
          </a:xfrm>
          <a:prstGeom prst="rect">
            <a:avLst/>
          </a:prstGeom>
        </p:spPr>
      </p:pic>
    </p:spTree>
    <p:extLst>
      <p:ext uri="{BB962C8B-B14F-4D97-AF65-F5344CB8AC3E}">
        <p14:creationId xmlns:p14="http://schemas.microsoft.com/office/powerpoint/2010/main" val="3030450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EEA2B57D-30F1-AD1F-C7FC-F3C371EEB86A}"/>
            </a:ext>
          </a:extLst>
        </p:cNvPr>
        <p:cNvGrpSpPr/>
        <p:nvPr/>
      </p:nvGrpSpPr>
      <p:grpSpPr>
        <a:xfrm>
          <a:off x="0" y="0"/>
          <a:ext cx="0" cy="0"/>
          <a:chOff x="0" y="0"/>
          <a:chExt cx="0" cy="0"/>
        </a:xfrm>
      </p:grpSpPr>
      <p:sp>
        <p:nvSpPr>
          <p:cNvPr id="126" name="Google Shape;126;p5">
            <a:extLst>
              <a:ext uri="{FF2B5EF4-FFF2-40B4-BE49-F238E27FC236}">
                <a16:creationId xmlns:a16="http://schemas.microsoft.com/office/drawing/2014/main" id="{6621A061-6CD7-E67F-5077-BE198FC71218}"/>
              </a:ext>
            </a:extLst>
          </p:cNvPr>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s-419" sz="6000" b="0" i="0" u="none" strike="noStrike" cap="none" noProof="0" dirty="0">
                <a:solidFill>
                  <a:srgbClr val="009444"/>
                </a:solidFill>
                <a:latin typeface="Lato"/>
                <a:ea typeface="Lato"/>
                <a:cs typeface="Lato"/>
                <a:sym typeface="Lato"/>
              </a:rPr>
              <a:t>Objetivos de la Lección</a:t>
            </a:r>
          </a:p>
        </p:txBody>
      </p:sp>
      <p:cxnSp>
        <p:nvCxnSpPr>
          <p:cNvPr id="127" name="Google Shape;127;p5">
            <a:extLst>
              <a:ext uri="{FF2B5EF4-FFF2-40B4-BE49-F238E27FC236}">
                <a16:creationId xmlns:a16="http://schemas.microsoft.com/office/drawing/2014/main" id="{C2C3357A-B5D6-A6CA-864E-9C27466E4BAF}"/>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a:extLst>
              <a:ext uri="{FF2B5EF4-FFF2-40B4-BE49-F238E27FC236}">
                <a16:creationId xmlns:a16="http://schemas.microsoft.com/office/drawing/2014/main" id="{1A37E44D-FB39-4B94-D81F-4B6A9DD730EB}"/>
              </a:ext>
            </a:extLst>
          </p:cNvPr>
          <p:cNvGrpSpPr/>
          <p:nvPr/>
        </p:nvGrpSpPr>
        <p:grpSpPr>
          <a:xfrm>
            <a:off x="551075" y="2011050"/>
            <a:ext cx="11197475" cy="2537987"/>
            <a:chOff x="0" y="0"/>
            <a:chExt cx="10450280" cy="2537987"/>
          </a:xfrm>
        </p:grpSpPr>
        <p:sp>
          <p:nvSpPr>
            <p:cNvPr id="129" name="Google Shape;129;p5">
              <a:extLst>
                <a:ext uri="{FF2B5EF4-FFF2-40B4-BE49-F238E27FC236}">
                  <a16:creationId xmlns:a16="http://schemas.microsoft.com/office/drawing/2014/main" id="{C7652469-A9BC-0A44-AC01-405803707669}"/>
                </a:ext>
              </a:extLst>
            </p:cNvPr>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419" sz="1400" b="0" i="0" u="none" strike="noStrike" cap="none" noProof="0" dirty="0">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F9FF7712-BDD2-D1D6-AE8A-64A339801F62}"/>
                </a:ext>
              </a:extLst>
            </p:cNvPr>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419" sz="1400" b="0" i="0" u="none" strike="noStrike" cap="none" noProof="0" dirty="0">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F498EED5-458F-2ED5-7F1B-DC70DD9A059B}"/>
                </a:ext>
              </a:extLst>
            </p:cNvPr>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419" sz="1400" b="0" i="0" u="none" strike="noStrike" cap="none" noProof="0" dirty="0">
                <a:solidFill>
                  <a:srgbClr val="000000"/>
                </a:solidFill>
                <a:latin typeface="Lato"/>
                <a:ea typeface="Lato"/>
                <a:cs typeface="Lato"/>
                <a:sym typeface="Lato"/>
              </a:endParaRPr>
            </a:p>
          </p:txBody>
        </p:sp>
        <p:sp>
          <p:nvSpPr>
            <p:cNvPr id="132" name="Google Shape;132;p5">
              <a:extLst>
                <a:ext uri="{FF2B5EF4-FFF2-40B4-BE49-F238E27FC236}">
                  <a16:creationId xmlns:a16="http://schemas.microsoft.com/office/drawing/2014/main" id="{ECEA04FC-1A05-DFCD-FA3A-A389444F8BA0}"/>
                </a:ext>
              </a:extLst>
            </p:cNvPr>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419" sz="2500" b="0" i="0" u="none" strike="noStrike" cap="none" noProof="0" dirty="0">
                  <a:solidFill>
                    <a:schemeClr val="lt1"/>
                  </a:solidFill>
                  <a:latin typeface="Lato"/>
                  <a:ea typeface="Lato"/>
                  <a:cs typeface="Lato"/>
                  <a:sym typeface="Lato"/>
                </a:rPr>
                <a:t>1. </a:t>
              </a:r>
              <a:r>
                <a:rPr lang="es-419" sz="2500" noProof="0" dirty="0">
                  <a:solidFill>
                    <a:schemeClr val="lt1"/>
                  </a:solidFill>
                  <a:latin typeface="Lato"/>
                  <a:ea typeface="Lato"/>
                  <a:cs typeface="Lato"/>
                  <a:sym typeface="Lato"/>
                </a:rPr>
                <a:t>Conocer el propósito y el carácter de la Segunda carta a Timoteo.</a:t>
              </a:r>
              <a:r>
                <a:rPr lang="es-419" sz="2500" b="0" i="0" u="none" strike="noStrike" cap="none" noProof="0" dirty="0">
                  <a:solidFill>
                    <a:schemeClr val="lt1"/>
                  </a:solidFill>
                  <a:latin typeface="Lato"/>
                  <a:ea typeface="Lato"/>
                  <a:cs typeface="Lato"/>
                  <a:sym typeface="Lato"/>
                </a:rPr>
                <a:t>	</a:t>
              </a:r>
            </a:p>
          </p:txBody>
        </p:sp>
        <p:sp>
          <p:nvSpPr>
            <p:cNvPr id="133" name="Google Shape;133;p5">
              <a:extLst>
                <a:ext uri="{FF2B5EF4-FFF2-40B4-BE49-F238E27FC236}">
                  <a16:creationId xmlns:a16="http://schemas.microsoft.com/office/drawing/2014/main" id="{59EBF323-F3C6-7B6E-9E55-57C00B498851}"/>
                </a:ext>
              </a:extLst>
            </p:cNvPr>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419" sz="1400" b="0" i="0" u="none" strike="noStrike" cap="none" noProof="0" dirty="0">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4D7530CF-1D3B-8B22-9981-54270CD26B1C}"/>
                </a:ext>
              </a:extLst>
            </p:cNvPr>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419" sz="1400" b="0" i="0" u="none" strike="noStrike" cap="none" noProof="0" dirty="0">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72AEA99F-FC63-8E4B-D755-2D7A1E91080B}"/>
                </a:ext>
              </a:extLst>
            </p:cNvPr>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419" sz="1400" b="0" i="0" u="none" strike="noStrike" cap="none" noProof="0" dirty="0">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C8B13424-AF83-99C5-09D2-0C211C2EADD3}"/>
                </a:ext>
              </a:extLst>
            </p:cNvPr>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s-419" sz="2500" b="0" i="0" u="none" strike="noStrike" cap="none" noProof="0" dirty="0">
                  <a:solidFill>
                    <a:schemeClr val="lt1"/>
                  </a:solidFill>
                  <a:latin typeface="Lato"/>
                  <a:ea typeface="Lato"/>
                  <a:cs typeface="Lato"/>
                  <a:sym typeface="Lato"/>
                </a:rPr>
                <a:t>2. Identificar las 3 características de 2 Timoteo en los primeros dos capítulos</a:t>
              </a:r>
              <a:r>
                <a:rPr lang="es-419" sz="2500" noProof="0" dirty="0">
                  <a:solidFill>
                    <a:schemeClr val="lt1"/>
                  </a:solidFill>
                  <a:latin typeface="Lato"/>
                  <a:ea typeface="Lato"/>
                  <a:cs typeface="Lato"/>
                  <a:sym typeface="Lato"/>
                </a:rPr>
                <a:t>.  </a:t>
              </a:r>
              <a:r>
                <a:rPr lang="es-419" sz="2500" b="0" i="0" u="none" strike="noStrike" cap="none" noProof="0" dirty="0">
                  <a:solidFill>
                    <a:schemeClr val="lt1"/>
                  </a:solidFill>
                  <a:latin typeface="Lato"/>
                  <a:ea typeface="Lato"/>
                  <a:cs typeface="Lato"/>
                  <a:sym typeface="Lato"/>
                </a:rPr>
                <a:t>    </a:t>
              </a:r>
            </a:p>
          </p:txBody>
        </p:sp>
      </p:grpSp>
      <p:pic>
        <p:nvPicPr>
          <p:cNvPr id="141" name="Google Shape;141;p5" descr="A green bird with leaves&#10;&#10;Description automatically generated">
            <a:extLst>
              <a:ext uri="{FF2B5EF4-FFF2-40B4-BE49-F238E27FC236}">
                <a16:creationId xmlns:a16="http://schemas.microsoft.com/office/drawing/2014/main" id="{3465CC01-A2E8-F29C-4651-9DA6137D1545}"/>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2" name="Oval 1">
            <a:extLst>
              <a:ext uri="{FF2B5EF4-FFF2-40B4-BE49-F238E27FC236}">
                <a16:creationId xmlns:a16="http://schemas.microsoft.com/office/drawing/2014/main" id="{635209B2-5AC2-D817-87D9-6EAA85C94639}"/>
              </a:ext>
            </a:extLst>
          </p:cNvPr>
          <p:cNvSpPr/>
          <p:nvPr/>
        </p:nvSpPr>
        <p:spPr>
          <a:xfrm>
            <a:off x="421775" y="3252520"/>
            <a:ext cx="11456074" cy="1465253"/>
          </a:xfrm>
          <a:prstGeom prst="ellipse">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735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AEF3697F-27CB-2528-9C9C-55E0C1DB7169}"/>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34169755-C761-271C-7355-768D3E428BB7}"/>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1:1-2</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392A1338-B8E6-0A19-7FD5-A7B014E717A0}"/>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FB2E8953-E102-9283-8A57-571AA8A9CB4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EB9F635D-83C5-A336-17F6-03C333890B37}"/>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EBC866EC-48A8-D54D-6555-510441CFE1D8}"/>
              </a:ext>
            </a:extLst>
          </p:cNvPr>
          <p:cNvSpPr txBox="1"/>
          <p:nvPr/>
        </p:nvSpPr>
        <p:spPr>
          <a:xfrm>
            <a:off x="2009434" y="2254858"/>
            <a:ext cx="9190572" cy="3785611"/>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419" sz="4000" b="0" i="0"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Yo, Pablo, apóstol de Jesucristo por la voluntad de Dios y según la promesa de la vida que es en Cristo Jesús, a Timoteo, amado hijo: Que tengas gracia, misericordia y paz, de Dios el Padre y de Jesucristo nuestro Señor.</a:t>
            </a:r>
            <a:endParaRPr lang="es-419" sz="4000" i="1" noProof="0"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p:txBody>
      </p:sp>
    </p:spTree>
    <p:extLst>
      <p:ext uri="{BB962C8B-B14F-4D97-AF65-F5344CB8AC3E}">
        <p14:creationId xmlns:p14="http://schemas.microsoft.com/office/powerpoint/2010/main" val="4067986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3BE107E5-B1EB-5C5B-4850-3C3A935659B8}"/>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DA2B5B61-1886-4368-1BE4-62E947228E64}"/>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1:1-2</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94883CD0-E927-5A0C-1C1A-B8FF9D950264}"/>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11B49557-94D6-DE48-94A3-A1B91996070C}"/>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55AE9658-51B9-A782-42D5-EB39069B07C7}"/>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BB5DA4DB-AE69-6FF2-72E1-CB4EBE77AF32}"/>
              </a:ext>
            </a:extLst>
          </p:cNvPr>
          <p:cNvSpPr txBox="1"/>
          <p:nvPr/>
        </p:nvSpPr>
        <p:spPr>
          <a:xfrm>
            <a:off x="7624481" y="1741337"/>
            <a:ext cx="3939990" cy="4832052"/>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419" sz="2800" b="0" i="0"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Yo, Pablo, apóstol de </a:t>
            </a:r>
            <a:r>
              <a:rPr lang="es-419" sz="2800" b="1" i="0" u="sng"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Jesucristo</a:t>
            </a:r>
            <a:r>
              <a:rPr lang="es-419" sz="2800" b="0" i="0"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 por la voluntad de Dios y según la promesa de la vida que es en </a:t>
            </a:r>
            <a:r>
              <a:rPr lang="es-419" sz="2800" b="1" i="0" u="sng"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Cristo</a:t>
            </a:r>
            <a:r>
              <a:rPr lang="es-419" sz="2800" b="0" i="0"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 Jesús, a Timoteo, amado hijo: Que tengas gracia, misericordia y paz, de Dios el Padre y de </a:t>
            </a:r>
            <a:r>
              <a:rPr lang="es-419" sz="2800" b="1" i="0" u="sng"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Jesucristo nuestro Señor</a:t>
            </a:r>
            <a:r>
              <a:rPr lang="es-419" sz="2800" b="0" i="0"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a:t>
            </a:r>
            <a:endParaRPr lang="es-419" sz="2800" i="1" noProof="0"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4" name="Google Shape;317;g2f5882f685f_0_775">
            <a:extLst>
              <a:ext uri="{FF2B5EF4-FFF2-40B4-BE49-F238E27FC236}">
                <a16:creationId xmlns:a16="http://schemas.microsoft.com/office/drawing/2014/main" id="{B9A8FE43-7F21-B911-6F13-06D1148D0865}"/>
              </a:ext>
            </a:extLst>
          </p:cNvPr>
          <p:cNvSpPr txBox="1"/>
          <p:nvPr/>
        </p:nvSpPr>
        <p:spPr>
          <a:xfrm>
            <a:off x="2336883" y="2692313"/>
            <a:ext cx="4594413" cy="2308284"/>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419" sz="3600" b="1" i="1" noProof="0" dirty="0">
                <a:solidFill>
                  <a:srgbClr val="000000"/>
                </a:solidFill>
                <a:effectLst/>
                <a:latin typeface="Lato"/>
                <a:ea typeface="Lato"/>
                <a:cs typeface="Lato"/>
              </a:rPr>
              <a:t>Noten </a:t>
            </a:r>
            <a:r>
              <a:rPr lang="es-419" sz="3600" b="1" i="1" noProof="0" dirty="0">
                <a:latin typeface="Lato"/>
                <a:ea typeface="Lato"/>
                <a:cs typeface="Lato"/>
              </a:rPr>
              <a:t>cu</a:t>
            </a:r>
            <a:r>
              <a:rPr lang="es-419" sz="3600" b="1" i="1" noProof="0" dirty="0">
                <a:solidFill>
                  <a:schemeClr val="dk1"/>
                </a:solidFill>
                <a:latin typeface="Lato"/>
                <a:ea typeface="Lato"/>
                <a:cs typeface="Lato"/>
                <a:sym typeface="Lato"/>
              </a:rPr>
              <a:t>antas veces se menciona Jesús –</a:t>
            </a:r>
            <a:r>
              <a:rPr lang="es-419" sz="3600" b="1" i="1" u="sng" noProof="0" dirty="0" err="1">
                <a:solidFill>
                  <a:schemeClr val="dk1"/>
                </a:solidFill>
                <a:latin typeface="Lato"/>
                <a:ea typeface="Lato"/>
                <a:cs typeface="Lato"/>
                <a:sym typeface="Lato"/>
              </a:rPr>
              <a:t>Cristocéntrico</a:t>
            </a:r>
            <a:endParaRPr lang="es-419" sz="3600" b="1" i="1" u="sng" noProof="0" dirty="0">
              <a:solidFill>
                <a:schemeClr val="dk1"/>
              </a:solidFill>
              <a:latin typeface="Lato"/>
              <a:ea typeface="Lato"/>
              <a:cs typeface="Lato"/>
            </a:endParaRPr>
          </a:p>
          <a:p>
            <a:pPr marL="19050" lvl="0" algn="l" rtl="0">
              <a:spcBef>
                <a:spcPts val="0"/>
              </a:spcBef>
              <a:spcAft>
                <a:spcPts val="0"/>
              </a:spcAft>
              <a:buClr>
                <a:schemeClr val="dk1"/>
              </a:buClr>
              <a:buSzPts val="3300"/>
            </a:pPr>
            <a:endParaRPr lang="es-419" sz="3600" b="1" i="1" noProof="0" dirty="0">
              <a:solidFill>
                <a:schemeClr val="dk1"/>
              </a:solidFill>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62AC7ADA-5DDD-2662-E13C-B25C26916478}"/>
              </a:ext>
            </a:extLst>
          </p:cNvPr>
          <p:cNvPicPr>
            <a:picLocks noChangeAspect="1"/>
          </p:cNvPicPr>
          <p:nvPr/>
        </p:nvPicPr>
        <p:blipFill>
          <a:blip r:embed="rId4"/>
          <a:srcRect t="5527" b="10098"/>
          <a:stretch>
            <a:fillRect/>
          </a:stretch>
        </p:blipFill>
        <p:spPr>
          <a:xfrm>
            <a:off x="0" y="1"/>
            <a:ext cx="12192000" cy="6858000"/>
          </a:xfrm>
          <a:prstGeom prst="rect">
            <a:avLst/>
          </a:prstGeom>
        </p:spPr>
      </p:pic>
    </p:spTree>
    <p:extLst>
      <p:ext uri="{BB962C8B-B14F-4D97-AF65-F5344CB8AC3E}">
        <p14:creationId xmlns:p14="http://schemas.microsoft.com/office/powerpoint/2010/main" val="4234298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262CE9E8-11EB-6BA4-2F11-9DD40130E4DC}"/>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860BE456-F420-7285-26A1-58BAD13A72FB}"/>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1:3-7</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9529E8BC-CD77-BCD2-EF08-3743930401A2}"/>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EF8F20DC-38FA-686D-3A59-BCDE6FD786C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996509AF-D9DC-4B43-6135-303311B29553}"/>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ED288BEC-6EC5-E3AE-E99B-AB98C6793F5A}"/>
              </a:ext>
            </a:extLst>
          </p:cNvPr>
          <p:cNvSpPr txBox="1"/>
          <p:nvPr/>
        </p:nvSpPr>
        <p:spPr>
          <a:xfrm>
            <a:off x="2090117" y="1741337"/>
            <a:ext cx="9109889" cy="492073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100" b="1" baseline="30000" noProof="0" dirty="0">
                <a:effectLst/>
                <a:latin typeface="Lato" panose="020F0502020204030203" pitchFamily="34" charset="0"/>
                <a:ea typeface="Lato" panose="020F0502020204030203" pitchFamily="34" charset="0"/>
                <a:cs typeface="Lato" panose="020F0502020204030203" pitchFamily="34" charset="0"/>
              </a:rPr>
              <a:t>3 </a:t>
            </a:r>
            <a:r>
              <a:rPr lang="es-419" sz="4100" noProof="0" dirty="0">
                <a:effectLst/>
                <a:latin typeface="Lato" panose="020F0502020204030203" pitchFamily="34" charset="0"/>
                <a:ea typeface="Lato" panose="020F0502020204030203" pitchFamily="34" charset="0"/>
                <a:cs typeface="Lato" panose="020F0502020204030203" pitchFamily="34" charset="0"/>
              </a:rPr>
              <a:t>Doy gracias a Dios, a quien, como mis antepasados, sirvo con limpia conciencia, de que siempre, día y noche, me acuerdo de ti en mis oraciones. </a:t>
            </a:r>
            <a:r>
              <a:rPr lang="es-419" sz="4100" b="1" baseline="30000" noProof="0" dirty="0">
                <a:effectLst/>
                <a:latin typeface="Lato" panose="020F0502020204030203" pitchFamily="34" charset="0"/>
                <a:ea typeface="Lato" panose="020F0502020204030203" pitchFamily="34" charset="0"/>
                <a:cs typeface="Lato" panose="020F0502020204030203" pitchFamily="34" charset="0"/>
              </a:rPr>
              <a:t>4 </a:t>
            </a:r>
            <a:r>
              <a:rPr lang="es-419" sz="4100" noProof="0" dirty="0">
                <a:effectLst/>
                <a:latin typeface="Lato" panose="020F0502020204030203" pitchFamily="34" charset="0"/>
                <a:ea typeface="Lato" panose="020F0502020204030203" pitchFamily="34" charset="0"/>
                <a:cs typeface="Lato" panose="020F0502020204030203" pitchFamily="34" charset="0"/>
              </a:rPr>
              <a:t>Al acordarme de tus lágrimas siento deseos de verte, para llenarme de gozo; </a:t>
            </a:r>
          </a:p>
        </p:txBody>
      </p:sp>
    </p:spTree>
    <p:extLst>
      <p:ext uri="{BB962C8B-B14F-4D97-AF65-F5344CB8AC3E}">
        <p14:creationId xmlns:p14="http://schemas.microsoft.com/office/powerpoint/2010/main" val="2430501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C428D757-92A9-9B6B-A283-15F94D78BBE5}"/>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9E40FFF9-BC04-87B0-385B-878EADD5C587}"/>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1:3-7</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9128DD64-AABB-0669-6839-444710E2B855}"/>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53FD9049-A619-3101-ECF6-4EADB78D0529}"/>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7816C8A2-7E45-96B5-956D-1E9C2C583B40}"/>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7699C364-29A5-489E-ED93-3FB2A7A567F4}"/>
              </a:ext>
            </a:extLst>
          </p:cNvPr>
          <p:cNvSpPr txBox="1"/>
          <p:nvPr/>
        </p:nvSpPr>
        <p:spPr>
          <a:xfrm>
            <a:off x="1995986" y="1741337"/>
            <a:ext cx="9204020" cy="533610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5 </a:t>
            </a:r>
            <a:r>
              <a:rPr lang="es-419" sz="4000" noProof="0" dirty="0">
                <a:effectLst/>
                <a:latin typeface="Lato" panose="020F0502020204030203" pitchFamily="34" charset="0"/>
                <a:ea typeface="Lato" panose="020F0502020204030203" pitchFamily="34" charset="0"/>
                <a:cs typeface="Lato" panose="020F0502020204030203" pitchFamily="34" charset="0"/>
              </a:rPr>
              <a:t>pues me viene a la memoria la fe sincera que hay en ti, la cual habitó primero en tu abuela Loida, y en tu madre Eunice, y estoy seguro que habita en ti también. </a:t>
            </a: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6 </a:t>
            </a:r>
            <a:r>
              <a:rPr lang="es-419" sz="4000" noProof="0" dirty="0">
                <a:effectLst/>
                <a:latin typeface="Lato" panose="020F0502020204030203" pitchFamily="34" charset="0"/>
                <a:ea typeface="Lato" panose="020F0502020204030203" pitchFamily="34" charset="0"/>
                <a:cs typeface="Lato" panose="020F0502020204030203" pitchFamily="34" charset="0"/>
              </a:rPr>
              <a:t>Por eso te aconsejo que avives el fuego del don de Dios, que por la imposición de mis manos está en ti. </a:t>
            </a:r>
          </a:p>
          <a:p>
            <a:pPr>
              <a:lnSpc>
                <a:spcPct val="107000"/>
              </a:lnSpc>
              <a:spcAft>
                <a:spcPts val="800"/>
              </a:spcAft>
            </a:pPr>
            <a:endParaRPr lang="es-419" sz="3900" b="1" baseline="30000" noProof="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07277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E127B5D0-D953-1DCF-E5D2-DD65D02A48D8}"/>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A6497323-12EB-4D22-5CDA-213674F74CF3}"/>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1:3-7</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E1DF3CD6-D66D-3383-5673-9ABCEDC3492F}"/>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B5A570FC-3E1B-BE72-667C-EB0F51058DF6}"/>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4C7517E2-BC05-A7A8-87E8-3859A56689B0}"/>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64E012F5-8165-8A7C-8CD2-C84207E16FE8}"/>
              </a:ext>
            </a:extLst>
          </p:cNvPr>
          <p:cNvSpPr txBox="1"/>
          <p:nvPr/>
        </p:nvSpPr>
        <p:spPr>
          <a:xfrm>
            <a:off x="1995986" y="2244817"/>
            <a:ext cx="9204020" cy="2368365"/>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400" baseline="30000" noProof="0" dirty="0">
                <a:effectLst/>
                <a:latin typeface="Lato" panose="020F0502020204030203" pitchFamily="34" charset="0"/>
                <a:ea typeface="Lato" panose="020F0502020204030203" pitchFamily="34" charset="0"/>
                <a:cs typeface="Lato" panose="020F0502020204030203" pitchFamily="34" charset="0"/>
              </a:rPr>
              <a:t>7 </a:t>
            </a:r>
            <a:r>
              <a:rPr lang="es-419" sz="4400" noProof="0" dirty="0">
                <a:effectLst/>
                <a:latin typeface="Lato" panose="020F0502020204030203" pitchFamily="34" charset="0"/>
                <a:ea typeface="Lato" panose="020F0502020204030203" pitchFamily="34" charset="0"/>
                <a:cs typeface="Lato" panose="020F0502020204030203" pitchFamily="34" charset="0"/>
              </a:rPr>
              <a:t>Porque no nos ha dado Dios un espíritu de cobardía, sino de poder, de amor y de dominio propio.</a:t>
            </a:r>
          </a:p>
        </p:txBody>
      </p:sp>
    </p:spTree>
    <p:extLst>
      <p:ext uri="{BB962C8B-B14F-4D97-AF65-F5344CB8AC3E}">
        <p14:creationId xmlns:p14="http://schemas.microsoft.com/office/powerpoint/2010/main" val="101204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8A138644-60CB-AAD6-3239-7929ADA94EB9}"/>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BF92ECD7-C4C1-4603-2167-0518525045EA}"/>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1:3-7</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FBFED371-2F8F-0132-6231-F1F76F1E58B4}"/>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6264BAF0-9981-085B-12DC-650CA6B013D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CD20D18B-13CD-34E4-AD4D-463B0762CAF0}"/>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3353D716-E034-F17E-4315-355FDF8A54A8}"/>
              </a:ext>
            </a:extLst>
          </p:cNvPr>
          <p:cNvSpPr txBox="1"/>
          <p:nvPr/>
        </p:nvSpPr>
        <p:spPr>
          <a:xfrm>
            <a:off x="2374770" y="2038422"/>
            <a:ext cx="9204020" cy="3956812"/>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600" b="1" i="1" noProof="0" dirty="0">
                <a:effectLst/>
                <a:latin typeface="Lato" panose="020F0502020204030203" pitchFamily="34" charset="0"/>
                <a:ea typeface="Lato" panose="020F0502020204030203" pitchFamily="34" charset="0"/>
                <a:cs typeface="Lato" panose="020F0502020204030203" pitchFamily="34" charset="0"/>
              </a:rPr>
              <a:t>v.3-4 Oro por ti siempre.  </a:t>
            </a:r>
            <a:r>
              <a:rPr lang="es-419" sz="3600" i="1" noProof="0" dirty="0">
                <a:effectLst/>
                <a:latin typeface="Lato" panose="020F0502020204030203" pitchFamily="34" charset="0"/>
                <a:ea typeface="Lato" panose="020F0502020204030203" pitchFamily="34" charset="0"/>
                <a:cs typeface="Lato" panose="020F0502020204030203" pitchFamily="34" charset="0"/>
              </a:rPr>
              <a:t>El líder ora por sus “</a:t>
            </a:r>
            <a:r>
              <a:rPr lang="es-419" sz="3600" i="1" noProof="0" dirty="0" err="1">
                <a:effectLst/>
                <a:latin typeface="Lato" panose="020F0502020204030203" pitchFamily="34" charset="0"/>
                <a:ea typeface="Lato" panose="020F0502020204030203" pitchFamily="34" charset="0"/>
                <a:cs typeface="Lato" panose="020F0502020204030203" pitchFamily="34" charset="0"/>
              </a:rPr>
              <a:t>Timoteos</a:t>
            </a:r>
            <a:r>
              <a:rPr lang="es-419" sz="3600" i="1" noProof="0" dirty="0">
                <a:effectLst/>
                <a:latin typeface="Lato" panose="020F0502020204030203" pitchFamily="34" charset="0"/>
                <a:ea typeface="Lato" panose="020F0502020204030203" pitchFamily="34" charset="0"/>
                <a:cs typeface="Lato" panose="020F0502020204030203" pitchFamily="34" charset="0"/>
              </a:rPr>
              <a:t>” – afecto personal</a:t>
            </a:r>
          </a:p>
          <a:p>
            <a:pPr>
              <a:lnSpc>
                <a:spcPct val="107000"/>
              </a:lnSpc>
              <a:spcAft>
                <a:spcPts val="800"/>
              </a:spcAft>
            </a:pPr>
            <a:r>
              <a:rPr lang="es-419" sz="3600" b="1" i="1" noProof="0" dirty="0">
                <a:latin typeface="Lato" panose="020F0502020204030203" pitchFamily="34" charset="0"/>
                <a:ea typeface="Lato" panose="020F0502020204030203" pitchFamily="34" charset="0"/>
                <a:cs typeface="Lato" panose="020F0502020204030203" pitchFamily="34" charset="0"/>
              </a:rPr>
              <a:t>v.5-6 Fe sincera en la 3ra generación.  </a:t>
            </a:r>
            <a:r>
              <a:rPr lang="es-419" sz="3600" i="1" noProof="0" dirty="0">
                <a:latin typeface="Lato" panose="020F0502020204030203" pitchFamily="34" charset="0"/>
                <a:ea typeface="Lato" panose="020F0502020204030203" pitchFamily="34" charset="0"/>
                <a:cs typeface="Lato" panose="020F0502020204030203" pitchFamily="34" charset="0"/>
              </a:rPr>
              <a:t>Damas - ¿han considerado que podrían estar criando a “Timoteo”?</a:t>
            </a:r>
            <a:endParaRPr lang="es-419" sz="3600" i="1" noProof="0" dirty="0">
              <a:effectLst/>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r>
              <a:rPr lang="es-419" sz="3600" b="1" i="1" noProof="0" dirty="0">
                <a:effectLst/>
                <a:latin typeface="Lato" panose="020F0502020204030203" pitchFamily="34" charset="0"/>
                <a:ea typeface="Lato" panose="020F0502020204030203" pitchFamily="34" charset="0"/>
                <a:cs typeface="Lato" panose="020F0502020204030203" pitchFamily="34" charset="0"/>
              </a:rPr>
              <a:t>v.7 – vale la pena memorizarlo:</a:t>
            </a:r>
          </a:p>
        </p:txBody>
      </p:sp>
    </p:spTree>
    <p:extLst>
      <p:ext uri="{BB962C8B-B14F-4D97-AF65-F5344CB8AC3E}">
        <p14:creationId xmlns:p14="http://schemas.microsoft.com/office/powerpoint/2010/main" val="3478351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E2F21E0F-A1EB-0CC0-7278-25E26AE5136B}"/>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8FB740BC-D26F-E2BE-9E9E-AC9BF492DFAA}"/>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1:3-7</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41F751DC-2151-150A-00FB-EBC7C87D5F63}"/>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F988FDC2-7BA8-2F0C-72D8-0F4215405E1B}"/>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CD86602B-D543-5D5E-63FF-D76F35AEEF1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3" name="Picture 2">
            <a:extLst>
              <a:ext uri="{FF2B5EF4-FFF2-40B4-BE49-F238E27FC236}">
                <a16:creationId xmlns:a16="http://schemas.microsoft.com/office/drawing/2014/main" id="{83A817EB-C38A-4A0E-1928-7B59B6C383DA}"/>
              </a:ext>
            </a:extLst>
          </p:cNvPr>
          <p:cNvPicPr>
            <a:picLocks noChangeAspect="1"/>
          </p:cNvPicPr>
          <p:nvPr/>
        </p:nvPicPr>
        <p:blipFill>
          <a:blip r:embed="rId4"/>
          <a:stretch>
            <a:fillRect/>
          </a:stretch>
        </p:blipFill>
        <p:spPr>
          <a:xfrm>
            <a:off x="2106490" y="620058"/>
            <a:ext cx="7772400" cy="5829300"/>
          </a:xfrm>
          <a:prstGeom prst="rect">
            <a:avLst/>
          </a:prstGeom>
        </p:spPr>
      </p:pic>
    </p:spTree>
    <p:extLst>
      <p:ext uri="{BB962C8B-B14F-4D97-AF65-F5344CB8AC3E}">
        <p14:creationId xmlns:p14="http://schemas.microsoft.com/office/powerpoint/2010/main" val="1794534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46DD8E7F-02BB-6666-4B99-D291DFBC3345}"/>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B6F6CA57-C3F4-8BAB-1944-24688971AC77}"/>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1:8-14</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6E251A84-6D41-CA33-7098-E914C2A8577B}"/>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DB900DE1-6E82-D440-F4B6-0D69AD31474C}"/>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36E78642-D075-E0DC-3CCB-0ACD4FB1DF8D}"/>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DB14AF53-FC47-F676-5062-B0A0BB1C4356}"/>
              </a:ext>
            </a:extLst>
          </p:cNvPr>
          <p:cNvSpPr txBox="1"/>
          <p:nvPr/>
        </p:nvSpPr>
        <p:spPr>
          <a:xfrm>
            <a:off x="1995986" y="1741337"/>
            <a:ext cx="9204020" cy="523338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400" b="1" baseline="30000" noProof="0" dirty="0">
                <a:effectLst/>
                <a:latin typeface="Lato" panose="020F0502020204030203" pitchFamily="34" charset="0"/>
                <a:ea typeface="Lato" panose="020F0502020204030203" pitchFamily="34" charset="0"/>
                <a:cs typeface="Lato" panose="020F0502020204030203" pitchFamily="34" charset="0"/>
              </a:rPr>
              <a:t>8 </a:t>
            </a:r>
            <a:r>
              <a:rPr lang="es-419" sz="3400" noProof="0" dirty="0">
                <a:effectLst/>
                <a:latin typeface="Lato" panose="020F0502020204030203" pitchFamily="34" charset="0"/>
                <a:ea typeface="Lato" panose="020F0502020204030203" pitchFamily="34" charset="0"/>
                <a:cs typeface="Lato" panose="020F0502020204030203" pitchFamily="34" charset="0"/>
              </a:rPr>
              <a:t>Por tanto, no te avergüences de dar testimonio de nuestro Señor, ni tampoco de mí, preso suyo. Al contrario, participa de las aflicciones por el evangelio según el poder de Dios, </a:t>
            </a:r>
            <a:r>
              <a:rPr lang="es-419" sz="3400" b="1" baseline="30000" noProof="0" dirty="0">
                <a:effectLst/>
                <a:latin typeface="Lato" panose="020F0502020204030203" pitchFamily="34" charset="0"/>
                <a:ea typeface="Lato" panose="020F0502020204030203" pitchFamily="34" charset="0"/>
                <a:cs typeface="Lato" panose="020F0502020204030203" pitchFamily="34" charset="0"/>
              </a:rPr>
              <a:t>9 </a:t>
            </a:r>
            <a:r>
              <a:rPr lang="es-419" sz="3400" noProof="0" dirty="0">
                <a:effectLst/>
                <a:latin typeface="Lato" panose="020F0502020204030203" pitchFamily="34" charset="0"/>
                <a:ea typeface="Lato" panose="020F0502020204030203" pitchFamily="34" charset="0"/>
                <a:cs typeface="Lato" panose="020F0502020204030203" pitchFamily="34" charset="0"/>
              </a:rPr>
              <a:t>quien nos salvó y nos llamó con llamamiento santo, no conforme a nuestras obras, sino según el propósito suyo y la gracia que nos fue dada en Cristo Jesús antes de los tiempos de los siglos, </a:t>
            </a:r>
          </a:p>
        </p:txBody>
      </p:sp>
    </p:spTree>
    <p:extLst>
      <p:ext uri="{BB962C8B-B14F-4D97-AF65-F5344CB8AC3E}">
        <p14:creationId xmlns:p14="http://schemas.microsoft.com/office/powerpoint/2010/main" val="835974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4DDF6617-7544-0A5C-B936-CFEC8F54F8E7}"/>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A3AE6988-5BA0-0FF3-0F72-644D898FAC03}"/>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1:8-14</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678E9312-6254-99AE-9EF9-63E3A32D0A3C}"/>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4FCB4DFE-A490-E6FE-AB80-2484BDE8C415}"/>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740B4B9D-86D5-A052-EA22-BDAD44C56FDE}"/>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A6A05920-09F9-A204-6534-97501CBD2BEB}"/>
              </a:ext>
            </a:extLst>
          </p:cNvPr>
          <p:cNvSpPr txBox="1"/>
          <p:nvPr/>
        </p:nvSpPr>
        <p:spPr>
          <a:xfrm>
            <a:off x="1995986" y="1525811"/>
            <a:ext cx="9204020" cy="5332189"/>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900" b="1" baseline="30000" noProof="0" dirty="0">
                <a:effectLst/>
                <a:latin typeface="Lato" panose="020F0502020204030203" pitchFamily="34" charset="0"/>
                <a:ea typeface="Lato" panose="020F0502020204030203" pitchFamily="34" charset="0"/>
                <a:cs typeface="Lato" panose="020F0502020204030203" pitchFamily="34" charset="0"/>
              </a:rPr>
              <a:t>10 </a:t>
            </a:r>
            <a:r>
              <a:rPr lang="es-419" sz="3900" noProof="0" dirty="0">
                <a:effectLst/>
                <a:latin typeface="Lato" panose="020F0502020204030203" pitchFamily="34" charset="0"/>
                <a:ea typeface="Lato" panose="020F0502020204030203" pitchFamily="34" charset="0"/>
                <a:cs typeface="Lato" panose="020F0502020204030203" pitchFamily="34" charset="0"/>
              </a:rPr>
              <a:t>pero que ahora ha sido manifestada por la aparición de nuestro Salvador Jesucristo, quien quitó la muerte y sacó a la luz la vida y la inmortalidad por medio del evangelio, </a:t>
            </a:r>
            <a:r>
              <a:rPr lang="es-419" sz="3900" b="1" baseline="30000" noProof="0" dirty="0">
                <a:effectLst/>
                <a:latin typeface="Lato" panose="020F0502020204030203" pitchFamily="34" charset="0"/>
                <a:ea typeface="Lato" panose="020F0502020204030203" pitchFamily="34" charset="0"/>
                <a:cs typeface="Lato" panose="020F0502020204030203" pitchFamily="34" charset="0"/>
              </a:rPr>
              <a:t>11 </a:t>
            </a:r>
            <a:r>
              <a:rPr lang="es-419" sz="3900" noProof="0" dirty="0">
                <a:effectLst/>
                <a:latin typeface="Lato" panose="020F0502020204030203" pitchFamily="34" charset="0"/>
                <a:ea typeface="Lato" panose="020F0502020204030203" pitchFamily="34" charset="0"/>
                <a:cs typeface="Lato" panose="020F0502020204030203" pitchFamily="34" charset="0"/>
              </a:rPr>
              <a:t>del cual yo fui constituido predicador, apóstol y maestro de los no judíos. </a:t>
            </a:r>
            <a:r>
              <a:rPr lang="es-419" sz="3900" b="1" baseline="30000" noProof="0" dirty="0">
                <a:effectLst/>
                <a:latin typeface="Lato" panose="020F0502020204030203" pitchFamily="34" charset="0"/>
                <a:ea typeface="Lato" panose="020F0502020204030203" pitchFamily="34" charset="0"/>
                <a:cs typeface="Lato" panose="020F0502020204030203" pitchFamily="34" charset="0"/>
              </a:rPr>
              <a:t>12 </a:t>
            </a:r>
            <a:r>
              <a:rPr lang="es-419" sz="3900" noProof="0" dirty="0">
                <a:effectLst/>
                <a:latin typeface="Lato" panose="020F0502020204030203" pitchFamily="34" charset="0"/>
                <a:ea typeface="Lato" panose="020F0502020204030203" pitchFamily="34" charset="0"/>
                <a:cs typeface="Lato" panose="020F0502020204030203" pitchFamily="34" charset="0"/>
              </a:rPr>
              <a:t>Por eso mismo padezco esto. </a:t>
            </a:r>
          </a:p>
        </p:txBody>
      </p:sp>
    </p:spTree>
    <p:extLst>
      <p:ext uri="{BB962C8B-B14F-4D97-AF65-F5344CB8AC3E}">
        <p14:creationId xmlns:p14="http://schemas.microsoft.com/office/powerpoint/2010/main" val="1460415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3"/>
          <p:cNvSpPr txBox="1"/>
          <p:nvPr/>
        </p:nvSpPr>
        <p:spPr>
          <a:xfrm>
            <a:off x="4078888" y="2741641"/>
            <a:ext cx="6627304"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s-419" sz="4860" b="0" i="0" u="none" strike="noStrike" cap="none" noProof="0" dirty="0">
                <a:solidFill>
                  <a:srgbClr val="009444"/>
                </a:solidFill>
                <a:latin typeface="Lato"/>
                <a:ea typeface="Lato"/>
                <a:cs typeface="Lato"/>
                <a:sym typeface="Lato"/>
              </a:rPr>
              <a:t>Saludos y bienvenidos</a:t>
            </a:r>
            <a:endParaRPr lang="es-419" sz="6000" b="0" i="0" u="none" strike="noStrike" cap="none" noProof="0" dirty="0">
              <a:solidFill>
                <a:srgbClr val="009444"/>
              </a:solidFill>
              <a:latin typeface="Lato"/>
              <a:ea typeface="Lato"/>
              <a:cs typeface="Lato"/>
              <a:sym typeface="Lato"/>
            </a:endParaRPr>
          </a:p>
        </p:txBody>
      </p:sp>
      <p:sp>
        <p:nvSpPr>
          <p:cNvPr id="111" name="Google Shape;111;p3"/>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pic>
        <p:nvPicPr>
          <p:cNvPr id="112" name="Google Shape;112;p3"/>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pic>
        <p:nvPicPr>
          <p:cNvPr id="113" name="Google Shape;113;p3"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42F11479-495F-6CB7-269B-789FBF16530A}"/>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948CEBE4-35A5-3BC1-8455-5FB199812B5F}"/>
              </a:ext>
            </a:extLst>
          </p:cNvPr>
          <p:cNvSpPr txBox="1"/>
          <p:nvPr/>
        </p:nvSpPr>
        <p:spPr>
          <a:xfrm>
            <a:off x="2374770" y="410643"/>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1:8-14</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D377FDAE-6033-D63A-60C5-C58BC5D5D038}"/>
              </a:ext>
            </a:extLst>
          </p:cNvPr>
          <p:cNvCxnSpPr/>
          <p:nvPr/>
        </p:nvCxnSpPr>
        <p:spPr>
          <a:xfrm>
            <a:off x="2478227" y="138748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2090EC53-629A-408A-4A56-5EF45BA75D27}"/>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E26685FB-FB18-F91E-07AA-15D59F1C7AE3}"/>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E12AEBBE-C3F1-AC20-09E0-4C2826311AC4}"/>
              </a:ext>
            </a:extLst>
          </p:cNvPr>
          <p:cNvSpPr txBox="1"/>
          <p:nvPr/>
        </p:nvSpPr>
        <p:spPr>
          <a:xfrm>
            <a:off x="1995986" y="1524032"/>
            <a:ext cx="9204020" cy="546402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900" noProof="0" dirty="0">
                <a:effectLst/>
                <a:latin typeface="Lato" panose="020F0502020204030203" pitchFamily="34" charset="0"/>
                <a:ea typeface="Lato" panose="020F0502020204030203" pitchFamily="34" charset="0"/>
                <a:cs typeface="Lato" panose="020F0502020204030203" pitchFamily="34" charset="0"/>
              </a:rPr>
              <a:t>Pero no me avergüenzo, porque yo sé a quién he creído, y estoy seguro de que él es poderoso para guardar mi depósito para aquel día. </a:t>
            </a:r>
            <a:r>
              <a:rPr lang="es-419" sz="3900" b="1" baseline="30000" noProof="0" dirty="0">
                <a:effectLst/>
                <a:latin typeface="Lato" panose="020F0502020204030203" pitchFamily="34" charset="0"/>
                <a:ea typeface="Lato" panose="020F0502020204030203" pitchFamily="34" charset="0"/>
                <a:cs typeface="Lato" panose="020F0502020204030203" pitchFamily="34" charset="0"/>
              </a:rPr>
              <a:t>13 </a:t>
            </a:r>
            <a:r>
              <a:rPr lang="es-419" sz="3900" noProof="0" dirty="0">
                <a:effectLst/>
                <a:latin typeface="Lato" panose="020F0502020204030203" pitchFamily="34" charset="0"/>
                <a:ea typeface="Lato" panose="020F0502020204030203" pitchFamily="34" charset="0"/>
                <a:cs typeface="Lato" panose="020F0502020204030203" pitchFamily="34" charset="0"/>
              </a:rPr>
              <a:t>Retén la forma de las sanas palabras que oíste de mí, en la fe y en el amor que es en Cristo Jesús. </a:t>
            </a:r>
            <a:r>
              <a:rPr lang="es-419" sz="3900" b="1" baseline="30000" noProof="0" dirty="0">
                <a:effectLst/>
                <a:latin typeface="Lato" panose="020F0502020204030203" pitchFamily="34" charset="0"/>
                <a:ea typeface="Lato" panose="020F0502020204030203" pitchFamily="34" charset="0"/>
                <a:cs typeface="Lato" panose="020F0502020204030203" pitchFamily="34" charset="0"/>
              </a:rPr>
              <a:t>14 </a:t>
            </a:r>
            <a:r>
              <a:rPr lang="es-419" sz="3900" noProof="0" dirty="0">
                <a:effectLst/>
                <a:latin typeface="Lato" panose="020F0502020204030203" pitchFamily="34" charset="0"/>
                <a:ea typeface="Lato" panose="020F0502020204030203" pitchFamily="34" charset="0"/>
                <a:cs typeface="Lato" panose="020F0502020204030203" pitchFamily="34" charset="0"/>
              </a:rPr>
              <a:t>Guarda el buen depósito por el Espíritu Santo que habita en nosotros.</a:t>
            </a:r>
          </a:p>
        </p:txBody>
      </p:sp>
    </p:spTree>
    <p:extLst>
      <p:ext uri="{BB962C8B-B14F-4D97-AF65-F5344CB8AC3E}">
        <p14:creationId xmlns:p14="http://schemas.microsoft.com/office/powerpoint/2010/main" val="2775515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D75669DF-119D-6D45-48DE-51358438B960}"/>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6D9BD893-BDA1-C4A3-EFCD-E09F3FD8E14E}"/>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1:8-14</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DB665F21-A248-0913-6091-8B7D3BA41AFB}"/>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5FBE0391-54EC-61C3-41A5-35EC94CE0746}"/>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CB73D1E4-909C-8D0D-519A-5F20A83FF14E}"/>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75D0503E-26FC-33BA-3A68-020882EA500E}"/>
              </a:ext>
            </a:extLst>
          </p:cNvPr>
          <p:cNvSpPr txBox="1"/>
          <p:nvPr/>
        </p:nvSpPr>
        <p:spPr>
          <a:xfrm>
            <a:off x="2026633" y="1860197"/>
            <a:ext cx="9204020" cy="4997803"/>
          </a:xfrm>
          <a:prstGeom prst="rect">
            <a:avLst/>
          </a:prstGeom>
          <a:noFill/>
          <a:ln>
            <a:noFill/>
          </a:ln>
        </p:spPr>
        <p:txBody>
          <a:bodyPr spcFirstLastPara="1" wrap="square" lIns="91425" tIns="45700" rIns="91425" bIns="45700" anchor="t" anchorCtr="0">
            <a:spAutoFit/>
          </a:bodyPr>
          <a:lstStyle/>
          <a:p>
            <a:pPr marL="571500" indent="-571500">
              <a:lnSpc>
                <a:spcPct val="107000"/>
              </a:lnSpc>
              <a:spcAft>
                <a:spcPts val="800"/>
              </a:spcAft>
              <a:buFontTx/>
              <a:buChar char="-"/>
            </a:pPr>
            <a:r>
              <a:rPr lang="es-419" sz="3900" i="1" noProof="0" dirty="0">
                <a:effectLst/>
                <a:latin typeface="Lato" panose="020F0502020204030203" pitchFamily="34" charset="0"/>
                <a:ea typeface="Lato" panose="020F0502020204030203" pitchFamily="34" charset="0"/>
                <a:cs typeface="Lato" panose="020F0502020204030203" pitchFamily="34" charset="0"/>
              </a:rPr>
              <a:t>La tentación es evita</a:t>
            </a:r>
            <a:r>
              <a:rPr lang="es-419" sz="3900" i="1" noProof="0" dirty="0">
                <a:latin typeface="Lato" panose="020F0502020204030203" pitchFamily="34" charset="0"/>
                <a:ea typeface="Lato" panose="020F0502020204030203" pitchFamily="34" charset="0"/>
                <a:cs typeface="Lato" panose="020F0502020204030203" pitchFamily="34" charset="0"/>
              </a:rPr>
              <a:t>r dar testimonio para así evitar…</a:t>
            </a:r>
          </a:p>
          <a:p>
            <a:pPr marL="571500" indent="-571500">
              <a:lnSpc>
                <a:spcPct val="107000"/>
              </a:lnSpc>
              <a:spcAft>
                <a:spcPts val="800"/>
              </a:spcAft>
              <a:buFontTx/>
              <a:buChar char="-"/>
            </a:pPr>
            <a:endParaRPr lang="es-419" sz="3900" i="1" noProof="0" dirty="0">
              <a:latin typeface="Lato" panose="020F0502020204030203" pitchFamily="34" charset="0"/>
              <a:ea typeface="Lato" panose="020F0502020204030203" pitchFamily="34" charset="0"/>
              <a:cs typeface="Lato" panose="020F0502020204030203" pitchFamily="34" charset="0"/>
            </a:endParaRPr>
          </a:p>
          <a:p>
            <a:pPr marL="571500" indent="-571500">
              <a:lnSpc>
                <a:spcPct val="107000"/>
              </a:lnSpc>
              <a:spcAft>
                <a:spcPts val="800"/>
              </a:spcAft>
              <a:buFontTx/>
              <a:buChar char="-"/>
            </a:pPr>
            <a:r>
              <a:rPr lang="es-419" sz="3900" i="1" noProof="0" dirty="0">
                <a:latin typeface="Lato" panose="020F0502020204030203" pitchFamily="34" charset="0"/>
                <a:ea typeface="Lato" panose="020F0502020204030203" pitchFamily="34" charset="0"/>
                <a:cs typeface="Lato" panose="020F0502020204030203" pitchFamily="34" charset="0"/>
              </a:rPr>
              <a:t>¿Qué es esto del </a:t>
            </a:r>
            <a:r>
              <a:rPr lang="es-419" sz="3900" i="1" u="sng" noProof="0" dirty="0">
                <a:latin typeface="Lato" panose="020F0502020204030203" pitchFamily="34" charset="0"/>
                <a:ea typeface="Lato" panose="020F0502020204030203" pitchFamily="34" charset="0"/>
                <a:cs typeface="Lato" panose="020F0502020204030203" pitchFamily="34" charset="0"/>
              </a:rPr>
              <a:t>buen depósito </a:t>
            </a:r>
            <a:r>
              <a:rPr lang="es-419" sz="3900" i="1" noProof="0" dirty="0">
                <a:latin typeface="Lato" panose="020F0502020204030203" pitchFamily="34" charset="0"/>
                <a:ea typeface="Lato" panose="020F0502020204030203" pitchFamily="34" charset="0"/>
                <a:cs typeface="Lato" panose="020F0502020204030203" pitchFamily="34" charset="0"/>
              </a:rPr>
              <a:t>que Dios guarda para Pablo y que Pablo manda a Timoteo guardar por el Espíritu? </a:t>
            </a:r>
            <a:endParaRPr lang="es-419" sz="3900" i="1" noProof="0" dirty="0">
              <a:effectLst/>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es-419" sz="3900" noProof="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34275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6D2744CD-32F7-69D0-C1DD-E6D54187C203}"/>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01463E39-F58D-72F8-05E3-D6D8DFC55876}"/>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1:15-18</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4F2E4908-D2F4-175B-D63A-B8A35376C7D8}"/>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2333FFDE-9823-0179-D98C-A0FA8C7242AB}"/>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77099978-D07D-AEAC-5E42-80B3E1F48A94}"/>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1462624B-09DC-4C1B-FFC5-5C4401D63D41}"/>
              </a:ext>
            </a:extLst>
          </p:cNvPr>
          <p:cNvSpPr txBox="1"/>
          <p:nvPr/>
        </p:nvSpPr>
        <p:spPr>
          <a:xfrm>
            <a:off x="1995986" y="1762698"/>
            <a:ext cx="9204020" cy="480537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15 </a:t>
            </a:r>
            <a:r>
              <a:rPr lang="es-419" sz="4000" noProof="0" dirty="0">
                <a:effectLst/>
                <a:latin typeface="Lato" panose="020F0502020204030203" pitchFamily="34" charset="0"/>
                <a:ea typeface="Lato" panose="020F0502020204030203" pitchFamily="34" charset="0"/>
                <a:cs typeface="Lato" panose="020F0502020204030203" pitchFamily="34" charset="0"/>
              </a:rPr>
              <a:t>Ya sabes que me abandonaron todos los que están en Asia, dos de los cuales son </a:t>
            </a:r>
            <a:r>
              <a:rPr lang="es-419" sz="4000" noProof="0" dirty="0" err="1">
                <a:effectLst/>
                <a:latin typeface="Lato" panose="020F0502020204030203" pitchFamily="34" charset="0"/>
                <a:ea typeface="Lato" panose="020F0502020204030203" pitchFamily="34" charset="0"/>
                <a:cs typeface="Lato" panose="020F0502020204030203" pitchFamily="34" charset="0"/>
              </a:rPr>
              <a:t>Figelo</a:t>
            </a:r>
            <a:r>
              <a:rPr lang="es-419" sz="4000" noProof="0" dirty="0">
                <a:effectLst/>
                <a:latin typeface="Lato" panose="020F0502020204030203" pitchFamily="34" charset="0"/>
                <a:ea typeface="Lato" panose="020F0502020204030203" pitchFamily="34" charset="0"/>
                <a:cs typeface="Lato" panose="020F0502020204030203" pitchFamily="34" charset="0"/>
              </a:rPr>
              <a:t> y Hermógenes. </a:t>
            </a: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16 </a:t>
            </a:r>
            <a:r>
              <a:rPr lang="es-419" sz="4000" noProof="0" dirty="0">
                <a:effectLst/>
                <a:latin typeface="Lato" panose="020F0502020204030203" pitchFamily="34" charset="0"/>
                <a:ea typeface="Lato" panose="020F0502020204030203" pitchFamily="34" charset="0"/>
                <a:cs typeface="Lato" panose="020F0502020204030203" pitchFamily="34" charset="0"/>
              </a:rPr>
              <a:t>Que el Señor tenga misericordia de la casa de </a:t>
            </a:r>
            <a:r>
              <a:rPr lang="es-419" sz="4000" noProof="0" dirty="0" err="1">
                <a:effectLst/>
                <a:latin typeface="Lato" panose="020F0502020204030203" pitchFamily="34" charset="0"/>
                <a:ea typeface="Lato" panose="020F0502020204030203" pitchFamily="34" charset="0"/>
                <a:cs typeface="Lato" panose="020F0502020204030203" pitchFamily="34" charset="0"/>
              </a:rPr>
              <a:t>Onesíforo</a:t>
            </a:r>
            <a:r>
              <a:rPr lang="es-419" sz="4000" noProof="0" dirty="0">
                <a:effectLst/>
                <a:latin typeface="Lato" panose="020F0502020204030203" pitchFamily="34" charset="0"/>
                <a:ea typeface="Lato" panose="020F0502020204030203" pitchFamily="34" charset="0"/>
                <a:cs typeface="Lato" panose="020F0502020204030203" pitchFamily="34" charset="0"/>
              </a:rPr>
              <a:t>, porque muchas veces me reanimó, y no se avergonzó de mis cadenas, </a:t>
            </a:r>
          </a:p>
        </p:txBody>
      </p:sp>
    </p:spTree>
    <p:extLst>
      <p:ext uri="{BB962C8B-B14F-4D97-AF65-F5344CB8AC3E}">
        <p14:creationId xmlns:p14="http://schemas.microsoft.com/office/powerpoint/2010/main" val="2495737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BB4160F8-2342-26B1-6E4C-0956EA22D471}"/>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8E18F2B5-400E-FCA5-39B5-DCCADF203F77}"/>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1:15-18</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0BCAF86C-25A9-82D6-FB36-DAC7C18D51D2}"/>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E3C4F3CF-55A4-3293-B13E-7A7ACCE06A94}"/>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6238DC87-35DE-7053-41A3-AB9027E9586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510410F4-C678-E807-E7AE-F7DE7C6536D6}"/>
              </a:ext>
            </a:extLst>
          </p:cNvPr>
          <p:cNvSpPr txBox="1"/>
          <p:nvPr/>
        </p:nvSpPr>
        <p:spPr>
          <a:xfrm>
            <a:off x="1995986" y="1859239"/>
            <a:ext cx="9204020" cy="4146736"/>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17 </a:t>
            </a:r>
            <a:r>
              <a:rPr lang="es-419" sz="4000" noProof="0" dirty="0">
                <a:effectLst/>
                <a:latin typeface="Lato" panose="020F0502020204030203" pitchFamily="34" charset="0"/>
                <a:ea typeface="Lato" panose="020F0502020204030203" pitchFamily="34" charset="0"/>
                <a:cs typeface="Lato" panose="020F0502020204030203" pitchFamily="34" charset="0"/>
              </a:rPr>
              <a:t>sino que cuando estuvo en Roma, me buscó afanosamente y me halló. </a:t>
            </a: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18 </a:t>
            </a:r>
            <a:r>
              <a:rPr lang="es-419" sz="4000" noProof="0" dirty="0">
                <a:effectLst/>
                <a:latin typeface="Lato" panose="020F0502020204030203" pitchFamily="34" charset="0"/>
                <a:ea typeface="Lato" panose="020F0502020204030203" pitchFamily="34" charset="0"/>
                <a:cs typeface="Lato" panose="020F0502020204030203" pitchFamily="34" charset="0"/>
              </a:rPr>
              <a:t>Que en aquel día el Señor le conceda hallar misericordia cerca del Señor. Tú mejor que nadie sabes cuánto nos ayudó en Éfeso.</a:t>
            </a:r>
          </a:p>
        </p:txBody>
      </p:sp>
    </p:spTree>
    <p:extLst>
      <p:ext uri="{BB962C8B-B14F-4D97-AF65-F5344CB8AC3E}">
        <p14:creationId xmlns:p14="http://schemas.microsoft.com/office/powerpoint/2010/main" val="2627458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86F8860E-28CA-ABFB-53F2-04558B3CD0FC}"/>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F0015BD9-7409-C155-81C4-C2F4BBA1995F}"/>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1:15-18</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BBAE63B3-2A65-5C33-891D-7FBAF8E47905}"/>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AD58674A-1924-64BF-10A3-5F1B10634ACC}"/>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450129DA-241E-10B7-A473-509F316C4A6F}"/>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2A2367F6-C634-CCB5-CFB6-A497C018FAC2}"/>
              </a:ext>
            </a:extLst>
          </p:cNvPr>
          <p:cNvSpPr txBox="1"/>
          <p:nvPr/>
        </p:nvSpPr>
        <p:spPr>
          <a:xfrm>
            <a:off x="1995986" y="2259497"/>
            <a:ext cx="9204020" cy="1643871"/>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400" i="1" noProof="0" dirty="0">
                <a:effectLst/>
                <a:latin typeface="Lato"/>
                <a:ea typeface="Lato"/>
                <a:cs typeface="Lato"/>
              </a:rPr>
              <a:t>¿Por qué creen que Pablo menciona a </a:t>
            </a:r>
            <a:r>
              <a:rPr lang="es-419" sz="4400" i="1" noProof="0" dirty="0">
                <a:latin typeface="Lato"/>
                <a:ea typeface="Lato"/>
                <a:cs typeface="Lato"/>
              </a:rPr>
              <a:t>las personas</a:t>
            </a:r>
            <a:r>
              <a:rPr lang="es-419" sz="4400" i="1" noProof="0" dirty="0">
                <a:effectLst/>
                <a:latin typeface="Lato"/>
                <a:ea typeface="Lato"/>
                <a:cs typeface="Lato"/>
              </a:rPr>
              <a:t> por nombre? </a:t>
            </a:r>
          </a:p>
        </p:txBody>
      </p:sp>
      <p:pic>
        <p:nvPicPr>
          <p:cNvPr id="3" name="Picture 2">
            <a:extLst>
              <a:ext uri="{FF2B5EF4-FFF2-40B4-BE49-F238E27FC236}">
                <a16:creationId xmlns:a16="http://schemas.microsoft.com/office/drawing/2014/main" id="{F983F444-B7A9-7DDF-7E11-DAB45F9D66BD}"/>
              </a:ext>
            </a:extLst>
          </p:cNvPr>
          <p:cNvPicPr>
            <a:picLocks noChangeAspect="1"/>
          </p:cNvPicPr>
          <p:nvPr/>
        </p:nvPicPr>
        <p:blipFill>
          <a:blip r:embed="rId4"/>
          <a:srcRect t="15470" b="-1882"/>
          <a:stretch>
            <a:fillRect/>
          </a:stretch>
        </p:blipFill>
        <p:spPr>
          <a:xfrm>
            <a:off x="0" y="0"/>
            <a:ext cx="12192001" cy="7010637"/>
          </a:xfrm>
          <a:prstGeom prst="rect">
            <a:avLst/>
          </a:prstGeom>
        </p:spPr>
      </p:pic>
    </p:spTree>
    <p:extLst>
      <p:ext uri="{BB962C8B-B14F-4D97-AF65-F5344CB8AC3E}">
        <p14:creationId xmlns:p14="http://schemas.microsoft.com/office/powerpoint/2010/main" val="2528737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45FDBACC-8DD3-1FBC-D1C9-E15DFF1942D3}"/>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C390B0B0-A666-D2F2-6404-CA5AAEC8E882}"/>
              </a:ext>
            </a:extLst>
          </p:cNvPr>
          <p:cNvSpPr txBox="1"/>
          <p:nvPr/>
        </p:nvSpPr>
        <p:spPr>
          <a:xfrm>
            <a:off x="2374770" y="37621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2:1-7</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33B4587F-BD96-2521-D498-A9D2F778532E}"/>
              </a:ext>
            </a:extLst>
          </p:cNvPr>
          <p:cNvCxnSpPr/>
          <p:nvPr/>
        </p:nvCxnSpPr>
        <p:spPr>
          <a:xfrm>
            <a:off x="2478227" y="138748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3A01ED64-C7E9-6601-03E1-AA96CF47230C}"/>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9F486A19-A7E6-2D9D-247E-935A3588DA43}"/>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CC092926-77BA-D45D-5DB1-F8421B689DDC}"/>
              </a:ext>
            </a:extLst>
          </p:cNvPr>
          <p:cNvSpPr txBox="1"/>
          <p:nvPr/>
        </p:nvSpPr>
        <p:spPr>
          <a:xfrm>
            <a:off x="1992595" y="1558457"/>
            <a:ext cx="9207411" cy="546402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950" noProof="0" dirty="0">
                <a:effectLst/>
                <a:latin typeface="Lato" panose="020F0502020204030203" pitchFamily="34" charset="0"/>
                <a:ea typeface="Lato" panose="020F0502020204030203" pitchFamily="34" charset="0"/>
                <a:cs typeface="Lato" panose="020F0502020204030203" pitchFamily="34" charset="0"/>
              </a:rPr>
              <a:t>Tú, hijo mío, esfuérzate en la gracia que tenemos en Cristo Jesús. </a:t>
            </a:r>
            <a:r>
              <a:rPr lang="es-419" sz="3950" b="1" baseline="30000" noProof="0" dirty="0">
                <a:effectLst/>
                <a:latin typeface="Lato" panose="020F0502020204030203" pitchFamily="34" charset="0"/>
                <a:ea typeface="Lato" panose="020F0502020204030203" pitchFamily="34" charset="0"/>
                <a:cs typeface="Lato" panose="020F0502020204030203" pitchFamily="34" charset="0"/>
              </a:rPr>
              <a:t>2 </a:t>
            </a:r>
            <a:r>
              <a:rPr lang="es-419" sz="3950" noProof="0" dirty="0">
                <a:effectLst/>
                <a:latin typeface="Lato" panose="020F0502020204030203" pitchFamily="34" charset="0"/>
                <a:ea typeface="Lato" panose="020F0502020204030203" pitchFamily="34" charset="0"/>
                <a:cs typeface="Lato" panose="020F0502020204030203" pitchFamily="34" charset="0"/>
              </a:rPr>
              <a:t>Lo que has oído de mí ante muchos testigos, encárgaselo a hombres fieles que sean idóneos para enseñar también a otros. </a:t>
            </a:r>
            <a:r>
              <a:rPr lang="es-419" sz="3950" b="1" baseline="30000" noProof="0" dirty="0">
                <a:effectLst/>
                <a:latin typeface="Lato" panose="020F0502020204030203" pitchFamily="34" charset="0"/>
                <a:ea typeface="Lato" panose="020F0502020204030203" pitchFamily="34" charset="0"/>
                <a:cs typeface="Lato" panose="020F0502020204030203" pitchFamily="34" charset="0"/>
              </a:rPr>
              <a:t>3 </a:t>
            </a:r>
            <a:r>
              <a:rPr lang="es-419" sz="3950" noProof="0" dirty="0">
                <a:effectLst/>
                <a:latin typeface="Lato" panose="020F0502020204030203" pitchFamily="34" charset="0"/>
                <a:ea typeface="Lato" panose="020F0502020204030203" pitchFamily="34" charset="0"/>
                <a:cs typeface="Lato" panose="020F0502020204030203" pitchFamily="34" charset="0"/>
              </a:rPr>
              <a:t>Tú, por tu parte, sufre penalidades como buen soldado de Jesucristo. </a:t>
            </a:r>
          </a:p>
        </p:txBody>
      </p:sp>
    </p:spTree>
    <p:extLst>
      <p:ext uri="{BB962C8B-B14F-4D97-AF65-F5344CB8AC3E}">
        <p14:creationId xmlns:p14="http://schemas.microsoft.com/office/powerpoint/2010/main" val="3801609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68EB99C4-F0AE-4C53-009B-6A8663E14B7E}"/>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7990097D-A7EC-7D41-C2F9-454731CB5552}"/>
              </a:ext>
            </a:extLst>
          </p:cNvPr>
          <p:cNvSpPr txBox="1"/>
          <p:nvPr/>
        </p:nvSpPr>
        <p:spPr>
          <a:xfrm>
            <a:off x="2374770" y="37621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2:1-7</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F56E5BC1-C371-5142-B42E-A96E71E3D205}"/>
              </a:ext>
            </a:extLst>
          </p:cNvPr>
          <p:cNvCxnSpPr/>
          <p:nvPr/>
        </p:nvCxnSpPr>
        <p:spPr>
          <a:xfrm>
            <a:off x="2478227" y="126556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B2DF9428-93F2-7296-471A-CB9E62AF53B9}"/>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A6761690-7BE4-867E-AFF4-BEA98F364A6C}"/>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9626FF78-4DAE-DD6F-85D0-95580EE79594}"/>
              </a:ext>
            </a:extLst>
          </p:cNvPr>
          <p:cNvSpPr txBox="1"/>
          <p:nvPr/>
        </p:nvSpPr>
        <p:spPr>
          <a:xfrm>
            <a:off x="1976059" y="1497497"/>
            <a:ext cx="9503247" cy="520035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800" b="1" baseline="30000" noProof="0" dirty="0">
                <a:effectLst/>
                <a:latin typeface="Lato" panose="020F0502020204030203" pitchFamily="34" charset="0"/>
                <a:ea typeface="Lato" panose="020F0502020204030203" pitchFamily="34" charset="0"/>
                <a:cs typeface="Lato" panose="020F0502020204030203" pitchFamily="34" charset="0"/>
              </a:rPr>
              <a:t>4 </a:t>
            </a:r>
            <a:r>
              <a:rPr lang="es-419" sz="3800" noProof="0" dirty="0">
                <a:effectLst/>
                <a:latin typeface="Lato" panose="020F0502020204030203" pitchFamily="34" charset="0"/>
                <a:ea typeface="Lato" panose="020F0502020204030203" pitchFamily="34" charset="0"/>
                <a:cs typeface="Lato" panose="020F0502020204030203" pitchFamily="34" charset="0"/>
              </a:rPr>
              <a:t>Ninguno que milita se enreda en los negocios de la vida, a fin de agradar a aquel que lo tomó por soldado. </a:t>
            </a:r>
            <a:r>
              <a:rPr lang="es-419" sz="3800" b="1" baseline="30000" noProof="0" dirty="0">
                <a:effectLst/>
                <a:latin typeface="Lato" panose="020F0502020204030203" pitchFamily="34" charset="0"/>
                <a:ea typeface="Lato" panose="020F0502020204030203" pitchFamily="34" charset="0"/>
                <a:cs typeface="Lato" panose="020F0502020204030203" pitchFamily="34" charset="0"/>
              </a:rPr>
              <a:t>5 </a:t>
            </a:r>
            <a:r>
              <a:rPr lang="es-419" sz="3800" noProof="0" dirty="0">
                <a:effectLst/>
                <a:latin typeface="Lato" panose="020F0502020204030203" pitchFamily="34" charset="0"/>
                <a:ea typeface="Lato" panose="020F0502020204030203" pitchFamily="34" charset="0"/>
                <a:cs typeface="Lato" panose="020F0502020204030203" pitchFamily="34" charset="0"/>
              </a:rPr>
              <a:t>Y tampoco el que lucha como atleta es coronado, si no lucha legítimamente. </a:t>
            </a:r>
            <a:r>
              <a:rPr lang="es-419" sz="3800" b="1" baseline="30000" noProof="0" dirty="0">
                <a:effectLst/>
                <a:latin typeface="Lato" panose="020F0502020204030203" pitchFamily="34" charset="0"/>
                <a:ea typeface="Lato" panose="020F0502020204030203" pitchFamily="34" charset="0"/>
                <a:cs typeface="Lato" panose="020F0502020204030203" pitchFamily="34" charset="0"/>
              </a:rPr>
              <a:t>6 </a:t>
            </a:r>
            <a:r>
              <a:rPr lang="es-419" sz="3800" noProof="0" dirty="0">
                <a:effectLst/>
                <a:latin typeface="Lato" panose="020F0502020204030203" pitchFamily="34" charset="0"/>
                <a:ea typeface="Lato" panose="020F0502020204030203" pitchFamily="34" charset="0"/>
                <a:cs typeface="Lato" panose="020F0502020204030203" pitchFamily="34" charset="0"/>
              </a:rPr>
              <a:t>El labrador, para participar de los frutos, debe trabajar primero. </a:t>
            </a:r>
            <a:r>
              <a:rPr lang="es-419" sz="3800" b="1" baseline="30000" noProof="0" dirty="0">
                <a:effectLst/>
                <a:latin typeface="Lato" panose="020F0502020204030203" pitchFamily="34" charset="0"/>
                <a:ea typeface="Lato" panose="020F0502020204030203" pitchFamily="34" charset="0"/>
                <a:cs typeface="Lato" panose="020F0502020204030203" pitchFamily="34" charset="0"/>
              </a:rPr>
              <a:t>7 </a:t>
            </a:r>
            <a:r>
              <a:rPr lang="es-419" sz="3800" noProof="0" dirty="0">
                <a:effectLst/>
                <a:latin typeface="Lato" panose="020F0502020204030203" pitchFamily="34" charset="0"/>
                <a:ea typeface="Lato" panose="020F0502020204030203" pitchFamily="34" charset="0"/>
                <a:cs typeface="Lato" panose="020F0502020204030203" pitchFamily="34" charset="0"/>
              </a:rPr>
              <a:t>Considera lo que digo, y el Señor te dé entendimiento en todo.</a:t>
            </a:r>
          </a:p>
        </p:txBody>
      </p:sp>
    </p:spTree>
    <p:extLst>
      <p:ext uri="{BB962C8B-B14F-4D97-AF65-F5344CB8AC3E}">
        <p14:creationId xmlns:p14="http://schemas.microsoft.com/office/powerpoint/2010/main" val="4219754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2" name="Title 1">
            <a:extLst>
              <a:ext uri="{FF2B5EF4-FFF2-40B4-BE49-F238E27FC236}">
                <a16:creationId xmlns:a16="http://schemas.microsoft.com/office/drawing/2014/main" id="{43328924-9E1A-C698-9B5C-E0B9715CAF42}"/>
              </a:ext>
            </a:extLst>
          </p:cNvPr>
          <p:cNvSpPr>
            <a:spLocks noGrp="1"/>
          </p:cNvSpPr>
          <p:nvPr>
            <p:ph type="title"/>
          </p:nvPr>
        </p:nvSpPr>
        <p:spPr>
          <a:xfrm>
            <a:off x="838200" y="425436"/>
            <a:ext cx="10515600" cy="1505883"/>
          </a:xfrm>
        </p:spPr>
        <p:txBody>
          <a:bodyPr vert="horz" lIns="91440" tIns="45720" rIns="91440" bIns="45720" rtlCol="0" anchor="ctr">
            <a:normAutofit/>
          </a:bodyPr>
          <a:lstStyle/>
          <a:p>
            <a:pPr algn="ctr">
              <a:spcBef>
                <a:spcPct val="0"/>
              </a:spcBef>
            </a:pPr>
            <a:r>
              <a:rPr lang="es-419" sz="5400" noProof="0" dirty="0">
                <a:solidFill>
                  <a:srgbClr val="009444"/>
                </a:solidFill>
                <a:latin typeface="Lato"/>
                <a:ea typeface="Lato"/>
                <a:cs typeface="Lato"/>
                <a:sym typeface="Lato"/>
              </a:rPr>
              <a:t>2 Timoteo 2:2 – La cadena</a:t>
            </a:r>
            <a:endParaRPr lang="es-419" sz="5200" kern="1200" noProof="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794A569F-97C7-8D20-A06B-9E9404ECE820}"/>
              </a:ext>
            </a:extLst>
          </p:cNvPr>
          <p:cNvPicPr>
            <a:picLocks noChangeAspect="1"/>
          </p:cNvPicPr>
          <p:nvPr/>
        </p:nvPicPr>
        <p:blipFill>
          <a:blip r:embed="rId3"/>
          <a:stretch>
            <a:fillRect/>
          </a:stretch>
        </p:blipFill>
        <p:spPr>
          <a:xfrm>
            <a:off x="838200" y="2182418"/>
            <a:ext cx="10512547" cy="4257581"/>
          </a:xfrm>
          <a:prstGeom prst="rect">
            <a:avLst/>
          </a:prstGeom>
        </p:spPr>
      </p:pic>
      <p:pic>
        <p:nvPicPr>
          <p:cNvPr id="5" name="Picture 4">
            <a:extLst>
              <a:ext uri="{FF2B5EF4-FFF2-40B4-BE49-F238E27FC236}">
                <a16:creationId xmlns:a16="http://schemas.microsoft.com/office/drawing/2014/main" id="{F3A6F9F1-9365-FD28-2279-FDD9D74548AC}"/>
              </a:ext>
            </a:extLst>
          </p:cNvPr>
          <p:cNvPicPr>
            <a:picLocks noChangeAspect="1"/>
          </p:cNvPicPr>
          <p:nvPr/>
        </p:nvPicPr>
        <p:blipFill>
          <a:blip r:embed="rId4"/>
          <a:srcRect t="4343" b="11260"/>
          <a:stretch>
            <a:fillRect/>
          </a:stretch>
        </p:blipFill>
        <p:spPr>
          <a:xfrm>
            <a:off x="-5" y="0"/>
            <a:ext cx="12188952" cy="6858000"/>
          </a:xfrm>
          <a:prstGeom prst="rect">
            <a:avLst/>
          </a:prstGeom>
        </p:spPr>
      </p:pic>
    </p:spTree>
    <p:extLst>
      <p:ext uri="{BB962C8B-B14F-4D97-AF65-F5344CB8AC3E}">
        <p14:creationId xmlns:p14="http://schemas.microsoft.com/office/powerpoint/2010/main" val="3308943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83EE045F-C31A-1330-A7CD-742C443EC4FF}"/>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F6507515-F64B-76FE-299E-A0CE77C7FEDC}"/>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2:1-7</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2FAFBBB7-3C56-0829-6482-E768F67E0704}"/>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EAFA057C-34C4-24A8-817E-B00ECF0CE9A7}"/>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E13DBAAF-156D-242E-29E7-87A5AD08AAFA}"/>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D903768D-AA4A-8653-CEDF-4F42F24612F6}"/>
              </a:ext>
            </a:extLst>
          </p:cNvPr>
          <p:cNvSpPr txBox="1"/>
          <p:nvPr/>
        </p:nvSpPr>
        <p:spPr>
          <a:xfrm>
            <a:off x="2097979" y="2076617"/>
            <a:ext cx="9503247" cy="373367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800" i="1" noProof="0" dirty="0">
                <a:latin typeface="Lato" panose="020F0502020204030203" pitchFamily="34" charset="0"/>
                <a:ea typeface="Lato" panose="020F0502020204030203" pitchFamily="34" charset="0"/>
                <a:cs typeface="Lato" panose="020F0502020204030203" pitchFamily="34" charset="0"/>
              </a:rPr>
              <a:t>¿A qué va Pablo con las 3 comparativas? </a:t>
            </a:r>
          </a:p>
          <a:p>
            <a:pPr>
              <a:lnSpc>
                <a:spcPct val="107000"/>
              </a:lnSpc>
              <a:spcAft>
                <a:spcPts val="800"/>
              </a:spcAft>
            </a:pPr>
            <a:endParaRPr lang="es-419" sz="3800" i="1" noProof="0" dirty="0">
              <a:latin typeface="Lato" panose="020F0502020204030203" pitchFamily="34" charset="0"/>
              <a:ea typeface="Lato" panose="020F0502020204030203" pitchFamily="34" charset="0"/>
              <a:cs typeface="Lato" panose="020F0502020204030203" pitchFamily="34" charset="0"/>
            </a:endParaRPr>
          </a:p>
          <a:p>
            <a:pPr marL="571500" lvl="2" indent="-571500">
              <a:lnSpc>
                <a:spcPct val="107000"/>
              </a:lnSpc>
              <a:spcAft>
                <a:spcPts val="800"/>
              </a:spcAft>
              <a:buFontTx/>
              <a:buChar char="-"/>
            </a:pPr>
            <a:r>
              <a:rPr lang="es-419" sz="3800" i="1" noProof="0" dirty="0">
                <a:effectLst/>
                <a:latin typeface="Lato" panose="020F0502020204030203" pitchFamily="34" charset="0"/>
                <a:ea typeface="Lato" panose="020F0502020204030203" pitchFamily="34" charset="0"/>
                <a:cs typeface="Lato" panose="020F0502020204030203" pitchFamily="34" charset="0"/>
              </a:rPr>
              <a:t>V.</a:t>
            </a:r>
            <a:r>
              <a:rPr lang="es-419" sz="3800" i="1" noProof="0" dirty="0">
                <a:latin typeface="Lato" panose="020F0502020204030203" pitchFamily="34" charset="0"/>
                <a:ea typeface="Lato" panose="020F0502020204030203" pitchFamily="34" charset="0"/>
                <a:cs typeface="Lato" panose="020F0502020204030203" pitchFamily="34" charset="0"/>
              </a:rPr>
              <a:t>3-4 “sufre…como soldado”</a:t>
            </a:r>
          </a:p>
          <a:p>
            <a:pPr marL="571500" lvl="2" indent="-571500">
              <a:lnSpc>
                <a:spcPct val="107000"/>
              </a:lnSpc>
              <a:spcAft>
                <a:spcPts val="800"/>
              </a:spcAft>
              <a:buFontTx/>
              <a:buChar char="-"/>
            </a:pPr>
            <a:r>
              <a:rPr lang="es-419" sz="3800" i="1" noProof="0" dirty="0">
                <a:latin typeface="Lato" panose="020F0502020204030203" pitchFamily="34" charset="0"/>
                <a:ea typeface="Lato" panose="020F0502020204030203" pitchFamily="34" charset="0"/>
                <a:cs typeface="Lato" panose="020F0502020204030203" pitchFamily="34" charset="0"/>
              </a:rPr>
              <a:t>V.5 “como atleta”</a:t>
            </a:r>
          </a:p>
          <a:p>
            <a:pPr marL="571500" lvl="2" indent="-571500">
              <a:lnSpc>
                <a:spcPct val="107000"/>
              </a:lnSpc>
              <a:spcAft>
                <a:spcPts val="800"/>
              </a:spcAft>
              <a:buFontTx/>
              <a:buChar char="-"/>
            </a:pPr>
            <a:r>
              <a:rPr lang="es-419" sz="3800" i="1" noProof="0" dirty="0">
                <a:effectLst/>
                <a:latin typeface="Lato" panose="020F0502020204030203" pitchFamily="34" charset="0"/>
                <a:ea typeface="Lato" panose="020F0502020204030203" pitchFamily="34" charset="0"/>
                <a:cs typeface="Lato" panose="020F0502020204030203" pitchFamily="34" charset="0"/>
              </a:rPr>
              <a:t>V.</a:t>
            </a:r>
            <a:r>
              <a:rPr lang="es-419" sz="3800" i="1" noProof="0" dirty="0">
                <a:latin typeface="Lato" panose="020F0502020204030203" pitchFamily="34" charset="0"/>
                <a:ea typeface="Lato" panose="020F0502020204030203" pitchFamily="34" charset="0"/>
                <a:cs typeface="Lato" panose="020F0502020204030203" pitchFamily="34" charset="0"/>
              </a:rPr>
              <a:t>6 “El labrador…”</a:t>
            </a:r>
            <a:endParaRPr lang="es-419" sz="3800" i="1" noProof="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603984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9DB7F2B7-F4C1-5DF8-0A97-DA614644B1EC}"/>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E158F9CA-F1CF-C88B-1691-9BBE7A197532}"/>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2:8-13</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B86F0BEC-678F-A815-D3F8-A55046700749}"/>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EC15744E-60E1-F50A-6618-9A344ECB418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3004877F-0B9A-63CF-66AB-FEBE6C7589EB}"/>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D730AC0D-C804-ABF6-75D4-B28661AA3621}"/>
              </a:ext>
            </a:extLst>
          </p:cNvPr>
          <p:cNvSpPr txBox="1"/>
          <p:nvPr/>
        </p:nvSpPr>
        <p:spPr>
          <a:xfrm>
            <a:off x="1976059" y="1762698"/>
            <a:ext cx="9503247" cy="480537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8 </a:t>
            </a:r>
            <a:r>
              <a:rPr lang="es-419" sz="4000" noProof="0" dirty="0">
                <a:effectLst/>
                <a:latin typeface="Lato" panose="020F0502020204030203" pitchFamily="34" charset="0"/>
                <a:ea typeface="Lato" panose="020F0502020204030203" pitchFamily="34" charset="0"/>
                <a:cs typeface="Lato" panose="020F0502020204030203" pitchFamily="34" charset="0"/>
              </a:rPr>
              <a:t>Acuérdate de Jesucristo, del linaje de David, que resucitó de los muertos conforme a mi evangelio, </a:t>
            </a: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9 </a:t>
            </a:r>
            <a:r>
              <a:rPr lang="es-419" sz="4000" noProof="0" dirty="0">
                <a:effectLst/>
                <a:latin typeface="Lato" panose="020F0502020204030203" pitchFamily="34" charset="0"/>
                <a:ea typeface="Lato" panose="020F0502020204030203" pitchFamily="34" charset="0"/>
                <a:cs typeface="Lato" panose="020F0502020204030203" pitchFamily="34" charset="0"/>
              </a:rPr>
              <a:t>en el cual sufro penalidades, y hasta encarcelamientos, como si fuera yo un malhechor; pero la palabra de Dios no está presa. </a:t>
            </a:r>
          </a:p>
        </p:txBody>
      </p:sp>
    </p:spTree>
    <p:extLst>
      <p:ext uri="{BB962C8B-B14F-4D97-AF65-F5344CB8AC3E}">
        <p14:creationId xmlns:p14="http://schemas.microsoft.com/office/powerpoint/2010/main" val="3078664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
          <p:cNvSpPr txBox="1"/>
          <p:nvPr/>
        </p:nvSpPr>
        <p:spPr>
          <a:xfrm>
            <a:off x="4111340" y="1806843"/>
            <a:ext cx="5017663"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s-419" sz="4860" b="0" i="0" u="none" strike="noStrike" cap="none" noProof="0" dirty="0">
                <a:solidFill>
                  <a:srgbClr val="009444"/>
                </a:solidFill>
                <a:latin typeface="Lato"/>
                <a:ea typeface="Lato"/>
                <a:cs typeface="Lato"/>
                <a:sym typeface="Lato"/>
              </a:rPr>
              <a:t>Lección 7</a:t>
            </a:r>
            <a:endParaRPr lang="es-419" sz="6000" b="0" i="0" u="none" strike="noStrike" cap="none" noProof="0" dirty="0">
              <a:solidFill>
                <a:srgbClr val="009444"/>
              </a:solidFill>
              <a:latin typeface="Lato"/>
              <a:ea typeface="Lato"/>
              <a:cs typeface="Lato"/>
              <a:sym typeface="Lato"/>
            </a:endParaRPr>
          </a:p>
        </p:txBody>
      </p:sp>
      <p:cxnSp>
        <p:nvCxnSpPr>
          <p:cNvPr id="101" name="Google Shape;101;p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02" name="Google Shape;102;p2"/>
          <p:cNvSpPr txBox="1"/>
          <p:nvPr/>
        </p:nvSpPr>
        <p:spPr>
          <a:xfrm>
            <a:off x="4127372" y="3349425"/>
            <a:ext cx="7435200" cy="1887208"/>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s-419" sz="3850" noProof="0" dirty="0">
                <a:solidFill>
                  <a:schemeClr val="dk1"/>
                </a:solidFill>
                <a:latin typeface="Lato"/>
                <a:ea typeface="Lato"/>
                <a:cs typeface="Lato"/>
                <a:sym typeface="Lato"/>
              </a:rPr>
              <a:t>El Ministerio </a:t>
            </a:r>
            <a:r>
              <a:rPr lang="es-419" sz="3850" noProof="0" dirty="0" err="1">
                <a:solidFill>
                  <a:schemeClr val="dk1"/>
                </a:solidFill>
                <a:latin typeface="Lato"/>
                <a:ea typeface="Lato"/>
                <a:cs typeface="Lato"/>
                <a:sym typeface="Lato"/>
              </a:rPr>
              <a:t>Cristocéntrico</a:t>
            </a:r>
            <a:endParaRPr lang="es-419" sz="3888" noProof="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lang="es-419" sz="3888" b="0" i="0" u="none" strike="noStrike" cap="none" noProof="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s-419" sz="3888" b="0" i="1" u="none" strike="noStrike" cap="none" noProof="0" dirty="0">
                <a:solidFill>
                  <a:schemeClr val="dk1"/>
                </a:solidFill>
                <a:latin typeface="Lato"/>
                <a:ea typeface="Lato"/>
                <a:cs typeface="Lato"/>
                <a:sym typeface="Lato"/>
              </a:rPr>
              <a:t>2 Timoteo 1 y 2</a:t>
            </a:r>
          </a:p>
        </p:txBody>
      </p:sp>
      <p:sp>
        <p:nvSpPr>
          <p:cNvPr id="103" name="Google Shape;103;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pic>
        <p:nvPicPr>
          <p:cNvPr id="104" name="Google Shape;104;p2" descr="A green circle with a white book and a magnifying glass&#10;&#10;Description automatically generated"/>
          <p:cNvPicPr preferRelativeResize="0"/>
          <p:nvPr/>
        </p:nvPicPr>
        <p:blipFill rotWithShape="1">
          <a:blip r:embed="rId3">
            <a:alphaModFix/>
          </a:blip>
          <a:src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5" name="Google Shape;105;p2"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9B13B558-4B1C-88EC-5111-9B632C8CB63B}"/>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C76A4F0B-F5A6-71CC-154C-BAF23CF6DFDD}"/>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2:8-13</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57E0881B-7B23-DF43-E504-F6ED7CABBFA7}"/>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89E66917-9D78-556F-D745-02FE56C0F827}"/>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2533BE28-33C9-8B9F-489E-5D56440D7FAA}"/>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6E8AC571-34AE-1A18-F575-B6D3800F25BC}"/>
              </a:ext>
            </a:extLst>
          </p:cNvPr>
          <p:cNvSpPr txBox="1"/>
          <p:nvPr/>
        </p:nvSpPr>
        <p:spPr>
          <a:xfrm>
            <a:off x="2192057" y="1986770"/>
            <a:ext cx="9503247" cy="487123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10 </a:t>
            </a:r>
            <a:r>
              <a:rPr lang="es-419" sz="4000" noProof="0" dirty="0">
                <a:effectLst/>
                <a:latin typeface="Lato" panose="020F0502020204030203" pitchFamily="34" charset="0"/>
                <a:ea typeface="Lato" panose="020F0502020204030203" pitchFamily="34" charset="0"/>
                <a:cs typeface="Lato" panose="020F0502020204030203" pitchFamily="34" charset="0"/>
              </a:rPr>
              <a:t>Por eso todo lo soporto por causa de los escogidos, para que ellos también obtengan la salvación que es en Cristo Jesús con gloria eterna. </a:t>
            </a: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11 </a:t>
            </a:r>
            <a:r>
              <a:rPr lang="es-419" sz="4000" noProof="0" dirty="0">
                <a:effectLst/>
                <a:latin typeface="Lato" panose="020F0502020204030203" pitchFamily="34" charset="0"/>
                <a:ea typeface="Lato" panose="020F0502020204030203" pitchFamily="34" charset="0"/>
                <a:cs typeface="Lato" panose="020F0502020204030203" pitchFamily="34" charset="0"/>
              </a:rPr>
              <a:t>Esta palabra es fiel: Si morimos con él, también viviremos con él;</a:t>
            </a:r>
            <a:br>
              <a:rPr lang="es-419" sz="4400" noProof="0" dirty="0">
                <a:effectLst/>
                <a:latin typeface="Lato" panose="020F0502020204030203" pitchFamily="34" charset="0"/>
                <a:ea typeface="Lato" panose="020F0502020204030203" pitchFamily="34" charset="0"/>
                <a:cs typeface="Lato" panose="020F0502020204030203" pitchFamily="34" charset="0"/>
              </a:rPr>
            </a:br>
            <a:endParaRPr lang="es-419" sz="4400" noProof="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310045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6FB1D1B1-A931-1AE0-5D94-6216C1098F6D}"/>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E2908843-2200-9A74-DF49-863CBD2D2A32}"/>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2:8-13</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3CA3795B-BBD4-64BA-EFB9-CD13F077E8AB}"/>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A9275506-157C-8B00-4C4E-868585755F17}"/>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E7E74351-DF61-72F6-AFC3-6DB77625BA85}"/>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F1F90396-CC2D-911C-F555-E5E67A651478}"/>
              </a:ext>
            </a:extLst>
          </p:cNvPr>
          <p:cNvSpPr txBox="1"/>
          <p:nvPr/>
        </p:nvSpPr>
        <p:spPr>
          <a:xfrm>
            <a:off x="1945579" y="2015657"/>
            <a:ext cx="9503247" cy="2829452"/>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12 </a:t>
            </a:r>
            <a:r>
              <a:rPr lang="es-419" sz="4000" noProof="0" dirty="0">
                <a:effectLst/>
                <a:latin typeface="Lato" panose="020F0502020204030203" pitchFamily="34" charset="0"/>
                <a:ea typeface="Lato" panose="020F0502020204030203" pitchFamily="34" charset="0"/>
                <a:cs typeface="Lato" panose="020F0502020204030203" pitchFamily="34" charset="0"/>
              </a:rPr>
              <a:t>Si sufrimos, también reinaremos con él;</a:t>
            </a:r>
            <a:br>
              <a:rPr lang="es-419" sz="4000" noProof="0" dirty="0">
                <a:effectLst/>
                <a:latin typeface="Lato" panose="020F0502020204030203" pitchFamily="34" charset="0"/>
                <a:ea typeface="Lato" panose="020F0502020204030203" pitchFamily="34" charset="0"/>
                <a:cs typeface="Lato" panose="020F0502020204030203" pitchFamily="34" charset="0"/>
              </a:rPr>
            </a:br>
            <a:r>
              <a:rPr lang="es-419" sz="4000" noProof="0" dirty="0">
                <a:effectLst/>
                <a:latin typeface="Lato" panose="020F0502020204030203" pitchFamily="34" charset="0"/>
                <a:ea typeface="Lato" panose="020F0502020204030203" pitchFamily="34" charset="0"/>
                <a:cs typeface="Lato" panose="020F0502020204030203" pitchFamily="34" charset="0"/>
              </a:rPr>
              <a:t>Si lo negamos, también él nos negará.</a:t>
            </a:r>
            <a:br>
              <a:rPr lang="es-419" sz="4000" noProof="0" dirty="0">
                <a:effectLst/>
                <a:latin typeface="Lato" panose="020F0502020204030203" pitchFamily="34" charset="0"/>
                <a:ea typeface="Lato" panose="020F0502020204030203" pitchFamily="34" charset="0"/>
                <a:cs typeface="Lato" panose="020F0502020204030203" pitchFamily="34" charset="0"/>
              </a:rPr>
            </a:b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13 </a:t>
            </a:r>
            <a:r>
              <a:rPr lang="es-419" sz="4000" noProof="0" dirty="0">
                <a:effectLst/>
                <a:latin typeface="Lato" panose="020F0502020204030203" pitchFamily="34" charset="0"/>
                <a:ea typeface="Lato" panose="020F0502020204030203" pitchFamily="34" charset="0"/>
                <a:cs typeface="Lato" panose="020F0502020204030203" pitchFamily="34" charset="0"/>
              </a:rPr>
              <a:t>Si somos infieles, él permanece fiel;</a:t>
            </a:r>
            <a:br>
              <a:rPr lang="es-419" sz="4000" noProof="0" dirty="0">
                <a:effectLst/>
                <a:latin typeface="Lato" panose="020F0502020204030203" pitchFamily="34" charset="0"/>
                <a:ea typeface="Lato" panose="020F0502020204030203" pitchFamily="34" charset="0"/>
                <a:cs typeface="Lato" panose="020F0502020204030203" pitchFamily="34" charset="0"/>
              </a:rPr>
            </a:br>
            <a:r>
              <a:rPr lang="es-419" sz="4000" noProof="0" dirty="0">
                <a:effectLst/>
                <a:latin typeface="Lato" panose="020F0502020204030203" pitchFamily="34" charset="0"/>
                <a:ea typeface="Lato" panose="020F0502020204030203" pitchFamily="34" charset="0"/>
                <a:cs typeface="Lato" panose="020F0502020204030203" pitchFamily="34" charset="0"/>
              </a:rPr>
              <a:t>Él no puede negarse a sí mismo.</a:t>
            </a:r>
          </a:p>
        </p:txBody>
      </p:sp>
    </p:spTree>
    <p:extLst>
      <p:ext uri="{BB962C8B-B14F-4D97-AF65-F5344CB8AC3E}">
        <p14:creationId xmlns:p14="http://schemas.microsoft.com/office/powerpoint/2010/main" val="2216918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865D1329-F3B4-69E3-D2EA-D7158E706458}"/>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5C50E347-888A-EC64-0C30-2A14E8AF65F6}"/>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2:8-13</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2836904D-C3F8-CA38-540E-2B1F6D30E152}"/>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0CAA014F-0698-55C4-D81B-84770586F884}"/>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02A5AF9D-4B10-F379-AE0A-E4B16F10C26A}"/>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DCACDDE8-3DAC-F7C3-8F56-6022528BFB1B}"/>
              </a:ext>
            </a:extLst>
          </p:cNvPr>
          <p:cNvSpPr txBox="1"/>
          <p:nvPr/>
        </p:nvSpPr>
        <p:spPr>
          <a:xfrm>
            <a:off x="2006539" y="2142225"/>
            <a:ext cx="9503247" cy="2573549"/>
          </a:xfrm>
          <a:prstGeom prst="rect">
            <a:avLst/>
          </a:prstGeom>
          <a:noFill/>
          <a:ln>
            <a:noFill/>
          </a:ln>
        </p:spPr>
        <p:txBody>
          <a:bodyPr spcFirstLastPara="1" wrap="square" lIns="91425" tIns="45700" rIns="91425" bIns="45700" anchor="t" anchorCtr="0">
            <a:spAutoFit/>
          </a:bodyPr>
          <a:lstStyle/>
          <a:p>
            <a:pPr marL="571500" indent="-571500">
              <a:lnSpc>
                <a:spcPct val="107000"/>
              </a:lnSpc>
              <a:spcAft>
                <a:spcPts val="800"/>
              </a:spcAft>
              <a:buFontTx/>
              <a:buChar char="-"/>
            </a:pPr>
            <a:r>
              <a:rPr lang="es-419" sz="4400" i="1" noProof="0" dirty="0">
                <a:latin typeface="Lato" panose="020F0502020204030203" pitchFamily="34" charset="0"/>
                <a:ea typeface="Lato" panose="020F0502020204030203" pitchFamily="34" charset="0"/>
                <a:cs typeface="Lato" panose="020F0502020204030203" pitchFamily="34" charset="0"/>
              </a:rPr>
              <a:t>¿Qué está sufriendo Pablo? </a:t>
            </a:r>
          </a:p>
          <a:p>
            <a:pPr marL="571500" indent="-571500">
              <a:lnSpc>
                <a:spcPct val="107000"/>
              </a:lnSpc>
              <a:spcAft>
                <a:spcPts val="800"/>
              </a:spcAft>
              <a:buFontTx/>
              <a:buChar char="-"/>
            </a:pPr>
            <a:endParaRPr lang="es-419" sz="4400" i="1" noProof="0" dirty="0">
              <a:effectLst/>
              <a:latin typeface="Lato" panose="020F0502020204030203" pitchFamily="34" charset="0"/>
              <a:ea typeface="Lato" panose="020F0502020204030203" pitchFamily="34" charset="0"/>
              <a:cs typeface="Lato" panose="020F0502020204030203" pitchFamily="34" charset="0"/>
            </a:endParaRPr>
          </a:p>
          <a:p>
            <a:pPr marL="571500" indent="-571500">
              <a:lnSpc>
                <a:spcPct val="107000"/>
              </a:lnSpc>
              <a:spcAft>
                <a:spcPts val="800"/>
              </a:spcAft>
              <a:buFontTx/>
              <a:buChar char="-"/>
            </a:pPr>
            <a:r>
              <a:rPr lang="es-419" sz="4400" i="1" noProof="0" dirty="0">
                <a:effectLst/>
                <a:latin typeface="Lato" panose="020F0502020204030203" pitchFamily="34" charset="0"/>
                <a:ea typeface="Lato" panose="020F0502020204030203" pitchFamily="34" charset="0"/>
                <a:cs typeface="Lato" panose="020F0502020204030203" pitchFamily="34" charset="0"/>
              </a:rPr>
              <a:t>¿Cómo lo soporta todo Pablo? </a:t>
            </a:r>
            <a:endParaRPr lang="es-419" sz="4400" noProof="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04769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AEA8F8E4-BEDC-A547-679E-2A1F3978EE8E}"/>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686A8D1F-933D-6AC9-35E5-7A457440B3F2}"/>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2:14-19</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EE7A6F91-9421-9BDA-A926-56803E0DBB48}"/>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11DD6841-55AE-6164-F521-B9DF9D8C5549}"/>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6C20E669-F6A9-8E23-92A5-4A91A756CFB8}"/>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0CB6BA55-6622-4143-F844-A27E63B486A2}"/>
              </a:ext>
            </a:extLst>
          </p:cNvPr>
          <p:cNvSpPr txBox="1"/>
          <p:nvPr/>
        </p:nvSpPr>
        <p:spPr>
          <a:xfrm>
            <a:off x="1976059" y="2297176"/>
            <a:ext cx="9503247" cy="456082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900" i="1" noProof="0" dirty="0">
                <a:latin typeface="Lato" panose="020F0502020204030203" pitchFamily="34" charset="0"/>
                <a:ea typeface="Lato" panose="020F0502020204030203" pitchFamily="34" charset="0"/>
                <a:cs typeface="Lato" panose="020F0502020204030203" pitchFamily="34" charset="0"/>
              </a:rPr>
              <a:t>Mientras leemos v.14-19 note:</a:t>
            </a:r>
            <a:endParaRPr lang="es-419" sz="3900" i="1" noProof="0" dirty="0">
              <a:effectLst/>
              <a:latin typeface="Lato" panose="020F0502020204030203" pitchFamily="34" charset="0"/>
              <a:ea typeface="Lato" panose="020F0502020204030203" pitchFamily="34" charset="0"/>
              <a:cs typeface="Lato" panose="020F0502020204030203" pitchFamily="34" charset="0"/>
            </a:endParaRPr>
          </a:p>
          <a:p>
            <a:pPr marL="571500" indent="-571500">
              <a:lnSpc>
                <a:spcPct val="107000"/>
              </a:lnSpc>
              <a:spcAft>
                <a:spcPts val="800"/>
              </a:spcAft>
              <a:buFontTx/>
              <a:buChar char="-"/>
            </a:pPr>
            <a:endParaRPr lang="es-419" sz="3900" i="1" noProof="0" dirty="0">
              <a:latin typeface="Lato" panose="020F0502020204030203" pitchFamily="34" charset="0"/>
              <a:ea typeface="Lato" panose="020F0502020204030203" pitchFamily="34" charset="0"/>
              <a:cs typeface="Lato" panose="020F0502020204030203" pitchFamily="34" charset="0"/>
            </a:endParaRPr>
          </a:p>
          <a:p>
            <a:pPr marL="571500" indent="-571500">
              <a:lnSpc>
                <a:spcPct val="107000"/>
              </a:lnSpc>
              <a:spcAft>
                <a:spcPts val="800"/>
              </a:spcAft>
              <a:buFontTx/>
              <a:buChar char="-"/>
            </a:pPr>
            <a:r>
              <a:rPr lang="es-419" sz="3900" i="1" noProof="0" dirty="0">
                <a:effectLst/>
                <a:latin typeface="Lato" panose="020F0502020204030203" pitchFamily="34" charset="0"/>
                <a:ea typeface="Lato" panose="020F0502020204030203" pitchFamily="34" charset="0"/>
                <a:cs typeface="Lato" panose="020F0502020204030203" pitchFamily="34" charset="0"/>
              </a:rPr>
              <a:t>¿Qué advertencias le da Pablo a Timoteo? </a:t>
            </a:r>
          </a:p>
          <a:p>
            <a:pPr>
              <a:lnSpc>
                <a:spcPct val="107000"/>
              </a:lnSpc>
              <a:spcAft>
                <a:spcPts val="800"/>
              </a:spcAft>
            </a:pPr>
            <a:endParaRPr lang="es-419" sz="3900" i="1" noProof="0" dirty="0">
              <a:effectLst/>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es-419" sz="3900" i="1" noProof="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r>
              <a:rPr lang="es-419" sz="3900" i="1" noProof="0" dirty="0">
                <a:effectLst/>
                <a:latin typeface="Lato" panose="020F0502020204030203" pitchFamily="34" charset="0"/>
                <a:ea typeface="Lato" panose="020F0502020204030203" pitchFamily="34" charset="0"/>
                <a:cs typeface="Lato" panose="020F0502020204030203" pitchFamily="34" charset="0"/>
              </a:rPr>
              <a:t> </a:t>
            </a:r>
          </a:p>
        </p:txBody>
      </p:sp>
      <p:pic>
        <p:nvPicPr>
          <p:cNvPr id="3" name="Picture 2">
            <a:extLst>
              <a:ext uri="{FF2B5EF4-FFF2-40B4-BE49-F238E27FC236}">
                <a16:creationId xmlns:a16="http://schemas.microsoft.com/office/drawing/2014/main" id="{F90DD115-1D3E-6ED2-7C68-A55739C9B161}"/>
              </a:ext>
            </a:extLst>
          </p:cNvPr>
          <p:cNvPicPr>
            <a:picLocks noChangeAspect="1"/>
          </p:cNvPicPr>
          <p:nvPr/>
        </p:nvPicPr>
        <p:blipFill>
          <a:blip r:embed="rId4"/>
          <a:srcRect t="5527" b="10098"/>
          <a:stretch>
            <a:fillRect/>
          </a:stretch>
        </p:blipFill>
        <p:spPr>
          <a:xfrm>
            <a:off x="0" y="1"/>
            <a:ext cx="12192001" cy="6858000"/>
          </a:xfrm>
          <a:prstGeom prst="rect">
            <a:avLst/>
          </a:prstGeom>
        </p:spPr>
      </p:pic>
    </p:spTree>
    <p:extLst>
      <p:ext uri="{BB962C8B-B14F-4D97-AF65-F5344CB8AC3E}">
        <p14:creationId xmlns:p14="http://schemas.microsoft.com/office/powerpoint/2010/main" val="3386866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5370CDFE-9FCE-B4BA-D34B-8491DB567FB6}"/>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6051ACCE-A6A6-7C82-CD8B-8DC579F4811E}"/>
              </a:ext>
            </a:extLst>
          </p:cNvPr>
          <p:cNvSpPr txBox="1"/>
          <p:nvPr/>
        </p:nvSpPr>
        <p:spPr>
          <a:xfrm>
            <a:off x="2374770" y="37621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2:14-19</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A51D9CB0-B9D8-C800-9184-28F6D556CB88}"/>
              </a:ext>
            </a:extLst>
          </p:cNvPr>
          <p:cNvCxnSpPr/>
          <p:nvPr/>
        </p:nvCxnSpPr>
        <p:spPr>
          <a:xfrm>
            <a:off x="2478227" y="138748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1D93B8E0-F1E3-66FB-0DE9-0C9DFEB4005B}"/>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FC70F3C5-46E3-E6C9-E0FF-BFB5C86E08A4}"/>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3A1B69B7-72C4-CDF6-F90B-8DA15803CCC6}"/>
              </a:ext>
            </a:extLst>
          </p:cNvPr>
          <p:cNvSpPr txBox="1"/>
          <p:nvPr/>
        </p:nvSpPr>
        <p:spPr>
          <a:xfrm>
            <a:off x="2006539" y="1558457"/>
            <a:ext cx="9503247" cy="5332189"/>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900" b="1" baseline="30000" noProof="0" dirty="0">
                <a:effectLst/>
                <a:latin typeface="Lato" panose="020F0502020204030203" pitchFamily="34" charset="0"/>
                <a:ea typeface="Lato" panose="020F0502020204030203" pitchFamily="34" charset="0"/>
                <a:cs typeface="Lato" panose="020F0502020204030203" pitchFamily="34" charset="0"/>
              </a:rPr>
              <a:t>14 </a:t>
            </a:r>
            <a:r>
              <a:rPr lang="es-419" sz="3900" noProof="0" dirty="0">
                <a:effectLst/>
                <a:latin typeface="Lato" panose="020F0502020204030203" pitchFamily="34" charset="0"/>
                <a:ea typeface="Lato" panose="020F0502020204030203" pitchFamily="34" charset="0"/>
                <a:cs typeface="Lato" panose="020F0502020204030203" pitchFamily="34" charset="0"/>
              </a:rPr>
              <a:t>Recuérdales esto, y exhórtalos ante el Señor a no contender acerca de palabras, que para nada aprovecha y que sólo lleva a la perdición de los que escuchan. </a:t>
            </a:r>
            <a:r>
              <a:rPr lang="es-419" sz="3900" b="1" baseline="30000" noProof="0" dirty="0">
                <a:effectLst/>
                <a:latin typeface="Lato" panose="020F0502020204030203" pitchFamily="34" charset="0"/>
                <a:ea typeface="Lato" panose="020F0502020204030203" pitchFamily="34" charset="0"/>
                <a:cs typeface="Lato" panose="020F0502020204030203" pitchFamily="34" charset="0"/>
              </a:rPr>
              <a:t>15 </a:t>
            </a:r>
            <a:r>
              <a:rPr lang="es-419" sz="3900" noProof="0" dirty="0">
                <a:effectLst/>
                <a:latin typeface="Lato" panose="020F0502020204030203" pitchFamily="34" charset="0"/>
                <a:ea typeface="Lato" panose="020F0502020204030203" pitchFamily="34" charset="0"/>
                <a:cs typeface="Lato" panose="020F0502020204030203" pitchFamily="34" charset="0"/>
              </a:rPr>
              <a:t>Procura con diligencia presentarte ante Dios aprobado, como obrero que no tiene de qué avergonzarse y que usa bien la palabra de verdad. </a:t>
            </a:r>
          </a:p>
        </p:txBody>
      </p:sp>
    </p:spTree>
    <p:extLst>
      <p:ext uri="{BB962C8B-B14F-4D97-AF65-F5344CB8AC3E}">
        <p14:creationId xmlns:p14="http://schemas.microsoft.com/office/powerpoint/2010/main" val="2933158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2F1EBCD6-41DC-F799-E0FA-67505BF4CD66}"/>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23B8F2AA-E2EB-6F49-BE8C-077DCC65D8BC}"/>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2:14-19</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C5C29FF6-2CA1-CCE0-C2F7-C0AE9D08408E}"/>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969CD507-0247-66AE-9CC6-C6161AC9F1E2}"/>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4EDA3345-A751-AC1C-BC66-E6AA51BFFB43}"/>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9742D481-0A4A-5417-08A9-66F3D6E75AE1}"/>
              </a:ext>
            </a:extLst>
          </p:cNvPr>
          <p:cNvSpPr txBox="1"/>
          <p:nvPr/>
        </p:nvSpPr>
        <p:spPr>
          <a:xfrm>
            <a:off x="2097979" y="1741337"/>
            <a:ext cx="9503247" cy="522074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900" b="1" baseline="30000" noProof="0" dirty="0">
                <a:effectLst/>
                <a:latin typeface="Lato" panose="020F0502020204030203" pitchFamily="34" charset="0"/>
                <a:ea typeface="Lato" panose="020F0502020204030203" pitchFamily="34" charset="0"/>
                <a:cs typeface="Lato" panose="020F0502020204030203" pitchFamily="34" charset="0"/>
              </a:rPr>
              <a:t>16 </a:t>
            </a:r>
            <a:r>
              <a:rPr lang="es-419" sz="3900" noProof="0" dirty="0">
                <a:effectLst/>
                <a:latin typeface="Lato" panose="020F0502020204030203" pitchFamily="34" charset="0"/>
                <a:ea typeface="Lato" panose="020F0502020204030203" pitchFamily="34" charset="0"/>
                <a:cs typeface="Lato" panose="020F0502020204030203" pitchFamily="34" charset="0"/>
              </a:rPr>
              <a:t>Pero evita las palabrerías vanas y profanas, porque más y más conducen a la impiedad </a:t>
            </a:r>
            <a:r>
              <a:rPr lang="es-419" sz="3900" b="1" baseline="30000" noProof="0" dirty="0">
                <a:effectLst/>
                <a:latin typeface="Lato" panose="020F0502020204030203" pitchFamily="34" charset="0"/>
                <a:ea typeface="Lato" panose="020F0502020204030203" pitchFamily="34" charset="0"/>
                <a:cs typeface="Lato" panose="020F0502020204030203" pitchFamily="34" charset="0"/>
              </a:rPr>
              <a:t>17 </a:t>
            </a:r>
            <a:r>
              <a:rPr lang="es-419" sz="3900" noProof="0" dirty="0">
                <a:effectLst/>
                <a:latin typeface="Lato" panose="020F0502020204030203" pitchFamily="34" charset="0"/>
                <a:ea typeface="Lato" panose="020F0502020204030203" pitchFamily="34" charset="0"/>
                <a:cs typeface="Lato" panose="020F0502020204030203" pitchFamily="34" charset="0"/>
              </a:rPr>
              <a:t>y su palabra carcome como gangrena; entre esa gente están Himeneo y </a:t>
            </a:r>
            <a:r>
              <a:rPr lang="es-419" sz="3900" noProof="0" dirty="0" err="1">
                <a:effectLst/>
                <a:latin typeface="Lato" panose="020F0502020204030203" pitchFamily="34" charset="0"/>
                <a:ea typeface="Lato" panose="020F0502020204030203" pitchFamily="34" charset="0"/>
                <a:cs typeface="Lato" panose="020F0502020204030203" pitchFamily="34" charset="0"/>
              </a:rPr>
              <a:t>Fileto</a:t>
            </a:r>
            <a:r>
              <a:rPr lang="es-419" sz="3900" noProof="0" dirty="0">
                <a:effectLst/>
                <a:latin typeface="Lato" panose="020F0502020204030203" pitchFamily="34" charset="0"/>
                <a:ea typeface="Lato" panose="020F0502020204030203" pitchFamily="34" charset="0"/>
                <a:cs typeface="Lato" panose="020F0502020204030203" pitchFamily="34" charset="0"/>
              </a:rPr>
              <a:t>, </a:t>
            </a:r>
            <a:r>
              <a:rPr lang="es-419" sz="3900" b="1" baseline="30000" noProof="0" dirty="0">
                <a:effectLst/>
                <a:latin typeface="Lato" panose="020F0502020204030203" pitchFamily="34" charset="0"/>
                <a:ea typeface="Lato" panose="020F0502020204030203" pitchFamily="34" charset="0"/>
                <a:cs typeface="Lato" panose="020F0502020204030203" pitchFamily="34" charset="0"/>
              </a:rPr>
              <a:t>18 </a:t>
            </a:r>
            <a:r>
              <a:rPr lang="es-419" sz="3900" noProof="0" dirty="0">
                <a:effectLst/>
                <a:latin typeface="Lato" panose="020F0502020204030203" pitchFamily="34" charset="0"/>
                <a:ea typeface="Lato" panose="020F0502020204030203" pitchFamily="34" charset="0"/>
                <a:cs typeface="Lato" panose="020F0502020204030203" pitchFamily="34" charset="0"/>
              </a:rPr>
              <a:t>que se desviaron de la verdad al decir que la resurrección ya se efectuó, con lo que trastornan la fe de algunos. </a:t>
            </a:r>
          </a:p>
          <a:p>
            <a:pPr>
              <a:lnSpc>
                <a:spcPct val="107000"/>
              </a:lnSpc>
              <a:spcAft>
                <a:spcPts val="800"/>
              </a:spcAft>
            </a:pPr>
            <a:endParaRPr lang="es-419" sz="3900" b="1" baseline="30000" noProof="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35822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8C32119A-9B3B-7CE8-1E76-0D942BE01460}"/>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74E67073-5420-F732-5036-98D812015B0C}"/>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2:14-19</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7C41C437-95DA-4044-0751-7DA1940FE7CF}"/>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9E5E4011-DA53-9C6B-0BCF-D110B85DA4B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9137D067-869B-34D1-0292-0944DFA963A6}"/>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45352A93-D662-A14A-4B71-3CF0464C540A}"/>
              </a:ext>
            </a:extLst>
          </p:cNvPr>
          <p:cNvSpPr txBox="1"/>
          <p:nvPr/>
        </p:nvSpPr>
        <p:spPr>
          <a:xfrm>
            <a:off x="2067499" y="1851453"/>
            <a:ext cx="9503247" cy="340570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900" b="1" baseline="30000" noProof="0" dirty="0">
                <a:effectLst/>
                <a:latin typeface="Lato" panose="020F0502020204030203" pitchFamily="34" charset="0"/>
                <a:ea typeface="Lato" panose="020F0502020204030203" pitchFamily="34" charset="0"/>
                <a:cs typeface="Lato" panose="020F0502020204030203" pitchFamily="34" charset="0"/>
              </a:rPr>
              <a:t>19 </a:t>
            </a:r>
            <a:r>
              <a:rPr lang="es-419" sz="3900" noProof="0" dirty="0">
                <a:effectLst/>
                <a:latin typeface="Lato" panose="020F0502020204030203" pitchFamily="34" charset="0"/>
                <a:ea typeface="Lato" panose="020F0502020204030203" pitchFamily="34" charset="0"/>
                <a:cs typeface="Lato" panose="020F0502020204030203" pitchFamily="34" charset="0"/>
              </a:rPr>
              <a:t>Pero el fundamento de Dios está firme, y tiene este sello: «El Señor conoce a los que son suyos»; y: «Que se aparte de la iniquidad todo aquel que invoca el nombre de Cristo.»</a:t>
            </a:r>
          </a:p>
        </p:txBody>
      </p:sp>
    </p:spTree>
    <p:extLst>
      <p:ext uri="{BB962C8B-B14F-4D97-AF65-F5344CB8AC3E}">
        <p14:creationId xmlns:p14="http://schemas.microsoft.com/office/powerpoint/2010/main" val="4113043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E02869E5-9E72-5680-38DC-41C9950F6226}"/>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25957129-2BC2-E645-9F93-D366B0E4B13C}"/>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2:14-19</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81CE244D-C875-42BB-0087-26233A18222C}"/>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F1E3918B-DE36-4669-CA13-E24B7B8F895F}"/>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4BDBB665-20A4-D7BA-E12A-C13C19F1D848}"/>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2D870E4B-02E2-AB74-C646-587F1E675C6C}"/>
              </a:ext>
            </a:extLst>
          </p:cNvPr>
          <p:cNvSpPr txBox="1"/>
          <p:nvPr/>
        </p:nvSpPr>
        <p:spPr>
          <a:xfrm>
            <a:off x="1976059" y="2288432"/>
            <a:ext cx="9503247" cy="2968721"/>
          </a:xfrm>
          <a:prstGeom prst="rect">
            <a:avLst/>
          </a:prstGeom>
          <a:noFill/>
          <a:ln>
            <a:noFill/>
          </a:ln>
        </p:spPr>
        <p:txBody>
          <a:bodyPr spcFirstLastPara="1" wrap="square" lIns="91425" tIns="45700" rIns="91425" bIns="45700" anchor="t" anchorCtr="0">
            <a:spAutoFit/>
          </a:bodyPr>
          <a:lstStyle/>
          <a:p>
            <a:pPr marL="571500" indent="-571500">
              <a:lnSpc>
                <a:spcPct val="107000"/>
              </a:lnSpc>
              <a:spcAft>
                <a:spcPts val="800"/>
              </a:spcAft>
              <a:buFontTx/>
              <a:buChar char="-"/>
            </a:pPr>
            <a:r>
              <a:rPr lang="es-419" sz="3900" i="1" noProof="0" dirty="0">
                <a:effectLst/>
                <a:latin typeface="Lato" panose="020F0502020204030203" pitchFamily="34" charset="0"/>
                <a:ea typeface="Lato" panose="020F0502020204030203" pitchFamily="34" charset="0"/>
                <a:cs typeface="Lato" panose="020F0502020204030203" pitchFamily="34" charset="0"/>
              </a:rPr>
              <a:t>¿Qué advertencias le da Pablo a Timoteo?</a:t>
            </a:r>
            <a:endParaRPr lang="es-419" sz="3900" i="1" noProof="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r>
              <a:rPr lang="es-419" sz="3900" i="1" noProof="0" dirty="0">
                <a:effectLst/>
                <a:latin typeface="Lato" panose="020F0502020204030203" pitchFamily="34" charset="0"/>
                <a:ea typeface="Lato" panose="020F0502020204030203" pitchFamily="34" charset="0"/>
                <a:cs typeface="Lato" panose="020F0502020204030203" pitchFamily="34" charset="0"/>
              </a:rPr>
              <a:t> </a:t>
            </a:r>
          </a:p>
          <a:p>
            <a:pPr marL="571500" indent="-571500">
              <a:lnSpc>
                <a:spcPct val="107000"/>
              </a:lnSpc>
              <a:spcAft>
                <a:spcPts val="800"/>
              </a:spcAft>
              <a:buFontTx/>
              <a:buChar char="-"/>
            </a:pPr>
            <a:r>
              <a:rPr lang="es-419" sz="3900" i="1" noProof="0" dirty="0">
                <a:effectLst/>
                <a:latin typeface="Lato"/>
                <a:ea typeface="Lato"/>
                <a:cs typeface="Lato"/>
              </a:rPr>
              <a:t>Para considerar: En </a:t>
            </a:r>
            <a:r>
              <a:rPr lang="es-419" sz="3900" i="1" dirty="0">
                <a:effectLst/>
                <a:latin typeface="Lato"/>
                <a:ea typeface="Lato"/>
                <a:cs typeface="Lato"/>
              </a:rPr>
              <a:t>t</a:t>
            </a:r>
            <a:r>
              <a:rPr lang="es-419" sz="3900" i="1" noProof="0" dirty="0" err="1">
                <a:latin typeface="Lato"/>
                <a:ea typeface="Lato"/>
                <a:cs typeface="Lato"/>
              </a:rPr>
              <a:t>us</a:t>
            </a:r>
            <a:r>
              <a:rPr lang="es-419" sz="3900" i="1" noProof="0" dirty="0">
                <a:effectLst/>
                <a:latin typeface="Lato"/>
                <a:ea typeface="Lato"/>
                <a:cs typeface="Lato"/>
              </a:rPr>
              <a:t> enseñanzas, ¿</a:t>
            </a:r>
            <a:r>
              <a:rPr lang="es-419" sz="3900" i="1" noProof="0" dirty="0">
                <a:latin typeface="Lato"/>
                <a:ea typeface="Lato"/>
                <a:cs typeface="Lato"/>
              </a:rPr>
              <a:t>hablas</a:t>
            </a:r>
            <a:r>
              <a:rPr lang="es-419" sz="3900" i="1" noProof="0" dirty="0">
                <a:effectLst/>
                <a:latin typeface="Lato"/>
                <a:ea typeface="Lato"/>
                <a:cs typeface="Lato"/>
              </a:rPr>
              <a:t> así a</a:t>
            </a:r>
            <a:r>
              <a:rPr lang="es-419" sz="3900" i="1" noProof="0" dirty="0">
                <a:latin typeface="Lato"/>
                <a:ea typeface="Lato"/>
                <a:cs typeface="Lato"/>
              </a:rPr>
              <a:t> tu</a:t>
            </a:r>
            <a:r>
              <a:rPr lang="es-419" sz="3900" i="1" noProof="0" dirty="0">
                <a:effectLst/>
                <a:latin typeface="Lato"/>
                <a:ea typeface="Lato"/>
                <a:cs typeface="Lato"/>
              </a:rPr>
              <a:t> grupo?</a:t>
            </a:r>
            <a:endParaRPr lang="es-419" sz="3900" noProof="0" dirty="0">
              <a:effectLst/>
              <a:latin typeface="Lato"/>
              <a:ea typeface="Lato"/>
              <a:cs typeface="Lato"/>
            </a:endParaRPr>
          </a:p>
        </p:txBody>
      </p:sp>
      <p:pic>
        <p:nvPicPr>
          <p:cNvPr id="5" name="Picture 4">
            <a:extLst>
              <a:ext uri="{FF2B5EF4-FFF2-40B4-BE49-F238E27FC236}">
                <a16:creationId xmlns:a16="http://schemas.microsoft.com/office/drawing/2014/main" id="{74FF1F1F-C81F-334C-9011-C4928A716A7C}"/>
              </a:ext>
            </a:extLst>
          </p:cNvPr>
          <p:cNvPicPr>
            <a:picLocks noChangeAspect="1"/>
          </p:cNvPicPr>
          <p:nvPr/>
        </p:nvPicPr>
        <p:blipFill>
          <a:blip r:embed="rId4"/>
          <a:srcRect t="4934" b="10690"/>
          <a:stretch>
            <a:fillRect/>
          </a:stretch>
        </p:blipFill>
        <p:spPr>
          <a:xfrm>
            <a:off x="0" y="-1"/>
            <a:ext cx="12192000" cy="6858001"/>
          </a:xfrm>
          <a:prstGeom prst="rect">
            <a:avLst/>
          </a:prstGeom>
        </p:spPr>
      </p:pic>
    </p:spTree>
    <p:extLst>
      <p:ext uri="{BB962C8B-B14F-4D97-AF65-F5344CB8AC3E}">
        <p14:creationId xmlns:p14="http://schemas.microsoft.com/office/powerpoint/2010/main" val="221693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F3E1B59E-4E55-EDCE-B030-1EEDB0D462A5}"/>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B96EF3AE-2698-3AE4-9265-D512CB58031B}"/>
              </a:ext>
            </a:extLst>
          </p:cNvPr>
          <p:cNvSpPr txBox="1"/>
          <p:nvPr/>
        </p:nvSpPr>
        <p:spPr>
          <a:xfrm>
            <a:off x="2374770" y="25429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2:20-26</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20C03411-60F8-DC25-271F-3234BAFCE4C3}"/>
              </a:ext>
            </a:extLst>
          </p:cNvPr>
          <p:cNvCxnSpPr/>
          <p:nvPr/>
        </p:nvCxnSpPr>
        <p:spPr>
          <a:xfrm>
            <a:off x="2478227" y="117412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47AD7939-F4C9-06B5-2B71-CC8AF9D4E181}"/>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E3E0ECD5-AE2E-D9B2-7FF3-3EFBCE6979E6}"/>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14B81EC5-4B0E-DB10-FCCB-9F34DDDA73EF}"/>
              </a:ext>
            </a:extLst>
          </p:cNvPr>
          <p:cNvSpPr txBox="1"/>
          <p:nvPr/>
        </p:nvSpPr>
        <p:spPr>
          <a:xfrm>
            <a:off x="2032039" y="1448447"/>
            <a:ext cx="9503247" cy="546402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20 </a:t>
            </a:r>
            <a:r>
              <a:rPr lang="es-419" sz="4000" noProof="0" dirty="0">
                <a:effectLst/>
                <a:latin typeface="Lato" panose="020F0502020204030203" pitchFamily="34" charset="0"/>
                <a:ea typeface="Lato" panose="020F0502020204030203" pitchFamily="34" charset="0"/>
                <a:cs typeface="Lato" panose="020F0502020204030203" pitchFamily="34" charset="0"/>
              </a:rPr>
              <a:t>En una casa grande hay no sólo utensilios de oro y de plata, sino también de madera y de barro; y unos son para usos honrosos, y otros para usos viles. </a:t>
            </a: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21 </a:t>
            </a:r>
            <a:r>
              <a:rPr lang="es-419" sz="4000" noProof="0" dirty="0">
                <a:effectLst/>
                <a:latin typeface="Lato" panose="020F0502020204030203" pitchFamily="34" charset="0"/>
                <a:ea typeface="Lato" panose="020F0502020204030203" pitchFamily="34" charset="0"/>
                <a:cs typeface="Lato" panose="020F0502020204030203" pitchFamily="34" charset="0"/>
              </a:rPr>
              <a:t>Así que, quien se limpia de estas cosas será un instrumento para honra, santificado, útil al Señor, y dispuesto para toda buena obra. </a:t>
            </a:r>
          </a:p>
        </p:txBody>
      </p:sp>
    </p:spTree>
    <p:extLst>
      <p:ext uri="{BB962C8B-B14F-4D97-AF65-F5344CB8AC3E}">
        <p14:creationId xmlns:p14="http://schemas.microsoft.com/office/powerpoint/2010/main" val="1533901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4EBFCA73-E5E4-3310-FD7B-04D9374DB541}"/>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99C28100-3C31-FDB8-33DA-0D47B0F6C267}"/>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2:20-26</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313B3679-33C6-ABCC-C921-5DD43BE10C66}"/>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167F862D-8019-1202-FC8F-20F49AEDBA8E}"/>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E84A56B0-62D3-510C-6963-1FF286600534}"/>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D9C6230C-8973-E11D-1E0E-39AEBB6ADF83}"/>
              </a:ext>
            </a:extLst>
          </p:cNvPr>
          <p:cNvSpPr txBox="1"/>
          <p:nvPr/>
        </p:nvSpPr>
        <p:spPr>
          <a:xfrm>
            <a:off x="2062519" y="2091206"/>
            <a:ext cx="9503247" cy="4146736"/>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22 </a:t>
            </a:r>
            <a:r>
              <a:rPr lang="es-419" sz="4000" noProof="0" dirty="0">
                <a:effectLst/>
                <a:latin typeface="Lato" panose="020F0502020204030203" pitchFamily="34" charset="0"/>
                <a:ea typeface="Lato" panose="020F0502020204030203" pitchFamily="34" charset="0"/>
                <a:cs typeface="Lato" panose="020F0502020204030203" pitchFamily="34" charset="0"/>
              </a:rPr>
              <a:t>Huye también de las pasiones juveniles, y sigue la justicia, la fe, el amor y la paz, junto con aquellos que con un corazón limpio invocan al Señor. </a:t>
            </a:r>
            <a:r>
              <a:rPr lang="es-419" sz="4000" b="1" baseline="30000" noProof="0" dirty="0">
                <a:effectLst/>
                <a:latin typeface="Lato" panose="020F0502020204030203" pitchFamily="34" charset="0"/>
                <a:ea typeface="Lato" panose="020F0502020204030203" pitchFamily="34" charset="0"/>
                <a:cs typeface="Lato" panose="020F0502020204030203" pitchFamily="34" charset="0"/>
              </a:rPr>
              <a:t>23 </a:t>
            </a:r>
            <a:r>
              <a:rPr lang="es-419" sz="4000" noProof="0" dirty="0">
                <a:effectLst/>
                <a:latin typeface="Lato" panose="020F0502020204030203" pitchFamily="34" charset="0"/>
                <a:ea typeface="Lato" panose="020F0502020204030203" pitchFamily="34" charset="0"/>
                <a:cs typeface="Lato" panose="020F0502020204030203" pitchFamily="34" charset="0"/>
              </a:rPr>
              <a:t>Pero desecha las cuestiones necias e insensatas; tú sabes que generan contiendas. </a:t>
            </a:r>
          </a:p>
        </p:txBody>
      </p:sp>
    </p:spTree>
    <p:extLst>
      <p:ext uri="{BB962C8B-B14F-4D97-AF65-F5344CB8AC3E}">
        <p14:creationId xmlns:p14="http://schemas.microsoft.com/office/powerpoint/2010/main" val="1821467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4"/>
          <p:cNvSpPr txBox="1"/>
          <p:nvPr/>
        </p:nvSpPr>
        <p:spPr>
          <a:xfrm>
            <a:off x="4059441" y="2724595"/>
            <a:ext cx="71523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s-419" sz="4860" b="0" i="0" u="none" strike="noStrike" cap="none" noProof="0" dirty="0">
                <a:solidFill>
                  <a:srgbClr val="009444"/>
                </a:solidFill>
                <a:latin typeface="Lato"/>
                <a:ea typeface="Lato"/>
                <a:cs typeface="Lato"/>
                <a:sym typeface="Lato"/>
              </a:rPr>
              <a:t>Oración</a:t>
            </a:r>
            <a:endParaRPr lang="es-419" sz="6000" b="0" i="0" u="none" strike="noStrike" cap="none" noProof="0" dirty="0">
              <a:solidFill>
                <a:srgbClr val="009444"/>
              </a:solidFill>
              <a:latin typeface="Lato"/>
              <a:ea typeface="Lato"/>
              <a:cs typeface="Lato"/>
              <a:sym typeface="Lato"/>
            </a:endParaRPr>
          </a:p>
        </p:txBody>
      </p:sp>
      <p:sp>
        <p:nvSpPr>
          <p:cNvPr id="119" name="Google Shape;119;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pic>
        <p:nvPicPr>
          <p:cNvPr id="120" name="Google Shape;120;p4"/>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1" name="Google Shape;121;p4"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44B5D3E5-8B5B-32EB-8015-6EE1CCAD96B5}"/>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575D0392-9F6E-23AF-BA59-C06B6B8F72B4}"/>
              </a:ext>
            </a:extLst>
          </p:cNvPr>
          <p:cNvSpPr txBox="1"/>
          <p:nvPr/>
        </p:nvSpPr>
        <p:spPr>
          <a:xfrm>
            <a:off x="2374770" y="40669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2:20-26</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9FC2AA29-7A03-7543-D37B-FEF6511D4044}"/>
              </a:ext>
            </a:extLst>
          </p:cNvPr>
          <p:cNvCxnSpPr/>
          <p:nvPr/>
        </p:nvCxnSpPr>
        <p:spPr>
          <a:xfrm>
            <a:off x="2478227" y="135700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1243924D-7486-A1E9-690A-85DE5D9E1BB8}"/>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0FC8AD62-F3AE-C0AD-2986-D898B9531AC8}"/>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78402CC9-E0C4-4568-52A9-C67E7F7A4817}"/>
              </a:ext>
            </a:extLst>
          </p:cNvPr>
          <p:cNvSpPr txBox="1"/>
          <p:nvPr/>
        </p:nvSpPr>
        <p:spPr>
          <a:xfrm>
            <a:off x="2062519" y="1657642"/>
            <a:ext cx="9503247" cy="520035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800" b="1" baseline="30000" noProof="0" dirty="0">
                <a:latin typeface="Lato" panose="020F0502020204030203" pitchFamily="34" charset="0"/>
                <a:ea typeface="Lato" panose="020F0502020204030203" pitchFamily="34" charset="0"/>
                <a:cs typeface="Lato" panose="020F0502020204030203" pitchFamily="34" charset="0"/>
              </a:rPr>
              <a:t>24 </a:t>
            </a:r>
            <a:r>
              <a:rPr lang="es-419" sz="3800" noProof="0" dirty="0">
                <a:latin typeface="Lato" panose="020F0502020204030203" pitchFamily="34" charset="0"/>
                <a:ea typeface="Lato" panose="020F0502020204030203" pitchFamily="34" charset="0"/>
                <a:cs typeface="Lato" panose="020F0502020204030203" pitchFamily="34" charset="0"/>
              </a:rPr>
              <a:t>Y el siervo del Señor no debe ser contencioso, sino amable para con todos, apto para </a:t>
            </a:r>
            <a:r>
              <a:rPr lang="es-419" sz="3800" noProof="0" dirty="0">
                <a:effectLst/>
                <a:latin typeface="Lato" panose="020F0502020204030203" pitchFamily="34" charset="0"/>
                <a:ea typeface="Lato" panose="020F0502020204030203" pitchFamily="34" charset="0"/>
                <a:cs typeface="Lato" panose="020F0502020204030203" pitchFamily="34" charset="0"/>
              </a:rPr>
              <a:t>enseñar, sufrido; </a:t>
            </a:r>
            <a:r>
              <a:rPr lang="es-419" sz="3800" b="1" baseline="30000" noProof="0" dirty="0">
                <a:effectLst/>
                <a:latin typeface="Lato" panose="020F0502020204030203" pitchFamily="34" charset="0"/>
                <a:ea typeface="Lato" panose="020F0502020204030203" pitchFamily="34" charset="0"/>
                <a:cs typeface="Lato" panose="020F0502020204030203" pitchFamily="34" charset="0"/>
              </a:rPr>
              <a:t>25 </a:t>
            </a:r>
            <a:r>
              <a:rPr lang="es-419" sz="3800" noProof="0" dirty="0">
                <a:effectLst/>
                <a:latin typeface="Lato" panose="020F0502020204030203" pitchFamily="34" charset="0"/>
                <a:ea typeface="Lato" panose="020F0502020204030203" pitchFamily="34" charset="0"/>
                <a:cs typeface="Lato" panose="020F0502020204030203" pitchFamily="34" charset="0"/>
              </a:rPr>
              <a:t>que corrija con mansedumbre a los que se oponen, por si acaso Dios les concede arrepentirse para que conozcan la verdad </a:t>
            </a:r>
            <a:r>
              <a:rPr lang="es-419" sz="3800" b="1" baseline="30000" noProof="0" dirty="0">
                <a:effectLst/>
                <a:latin typeface="Lato" panose="020F0502020204030203" pitchFamily="34" charset="0"/>
                <a:ea typeface="Lato" panose="020F0502020204030203" pitchFamily="34" charset="0"/>
                <a:cs typeface="Lato" panose="020F0502020204030203" pitchFamily="34" charset="0"/>
              </a:rPr>
              <a:t>26 </a:t>
            </a:r>
            <a:r>
              <a:rPr lang="es-419" sz="3800" noProof="0" dirty="0">
                <a:effectLst/>
                <a:latin typeface="Lato" panose="020F0502020204030203" pitchFamily="34" charset="0"/>
                <a:ea typeface="Lato" panose="020F0502020204030203" pitchFamily="34" charset="0"/>
                <a:cs typeface="Lato" panose="020F0502020204030203" pitchFamily="34" charset="0"/>
              </a:rPr>
              <a:t>y escapen del lazo del diablo, en el cual se hallan cautivos y sujetos a su voluntad.</a:t>
            </a:r>
          </a:p>
        </p:txBody>
      </p:sp>
    </p:spTree>
    <p:extLst>
      <p:ext uri="{BB962C8B-B14F-4D97-AF65-F5344CB8AC3E}">
        <p14:creationId xmlns:p14="http://schemas.microsoft.com/office/powerpoint/2010/main" val="3609654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7028B99F-8B2B-EE14-40F2-967D84FCD472}"/>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21888050-0937-73A3-9E2A-BC4BD83880E2}"/>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2:20-26</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25D45A41-5835-E4EE-5707-B1B587ECA641}"/>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CE389952-A38B-05DB-E4CC-BE03A558D8B4}"/>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3BD62951-1D11-09B7-FC7F-0D1D9C512DAB}"/>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549490E8-AF2B-6C58-F3D8-9E965F4F4CD3}"/>
              </a:ext>
            </a:extLst>
          </p:cNvPr>
          <p:cNvSpPr txBox="1"/>
          <p:nvPr/>
        </p:nvSpPr>
        <p:spPr>
          <a:xfrm>
            <a:off x="2097979" y="2350937"/>
            <a:ext cx="9503247" cy="348809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000" i="1" noProof="0" dirty="0">
                <a:effectLst/>
                <a:latin typeface="Lato" panose="020F0502020204030203" pitchFamily="34" charset="0"/>
                <a:ea typeface="Lato" panose="020F0502020204030203" pitchFamily="34" charset="0"/>
                <a:cs typeface="Lato" panose="020F0502020204030203" pitchFamily="34" charset="0"/>
              </a:rPr>
              <a:t>En la iglesia visible hay profesores y miembros que son utensilios “para usos honrosos”, otros son “para usos comunes”. Es claro que Himeneo y </a:t>
            </a:r>
            <a:r>
              <a:rPr lang="es-419" sz="4000" i="1" noProof="0" dirty="0" err="1">
                <a:effectLst/>
                <a:latin typeface="Lato" panose="020F0502020204030203" pitchFamily="34" charset="0"/>
                <a:ea typeface="Lato" panose="020F0502020204030203" pitchFamily="34" charset="0"/>
                <a:cs typeface="Lato" panose="020F0502020204030203" pitchFamily="34" charset="0"/>
              </a:rPr>
              <a:t>Fileto</a:t>
            </a:r>
            <a:r>
              <a:rPr lang="es-419" sz="4000" i="1" noProof="0" dirty="0">
                <a:effectLst/>
                <a:latin typeface="Lato" panose="020F0502020204030203" pitchFamily="34" charset="0"/>
                <a:ea typeface="Lato" panose="020F0502020204030203" pitchFamily="34" charset="0"/>
                <a:cs typeface="Lato" panose="020F0502020204030203" pitchFamily="34" charset="0"/>
              </a:rPr>
              <a:t> pertenecían a estos últimos.  (Biblia Popular)</a:t>
            </a:r>
          </a:p>
        </p:txBody>
      </p:sp>
    </p:spTree>
    <p:extLst>
      <p:ext uri="{BB962C8B-B14F-4D97-AF65-F5344CB8AC3E}">
        <p14:creationId xmlns:p14="http://schemas.microsoft.com/office/powerpoint/2010/main" val="4116492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170AA90E-E3A5-AD67-7FBB-006F772094CB}"/>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81FC8F49-53DD-4440-9B36-4BD9D34DEC38}"/>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35A03DC5-B844-E1A3-FD43-E1A625D575FB}"/>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EF93B190-8807-FD0F-4EB9-D659C05E0E5D}"/>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846561B4-8281-2677-5D9F-320A9D7B0AEB}"/>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E79CFEA7-B829-24E2-0DEF-CA3090E36136}"/>
              </a:ext>
            </a:extLst>
          </p:cNvPr>
          <p:cNvSpPr txBox="1"/>
          <p:nvPr/>
        </p:nvSpPr>
        <p:spPr>
          <a:xfrm>
            <a:off x="1995986" y="2112814"/>
            <a:ext cx="9204020" cy="412512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400" i="1" noProof="0" dirty="0">
                <a:effectLst/>
                <a:latin typeface="Lato"/>
                <a:ea typeface="Lato"/>
                <a:cs typeface="Lato"/>
              </a:rPr>
              <a:t>Recuerden </a:t>
            </a:r>
            <a:r>
              <a:rPr lang="es-419" sz="4400" i="1" noProof="0" dirty="0">
                <a:latin typeface="Lato"/>
                <a:ea typeface="Lato"/>
                <a:cs typeface="Lato"/>
              </a:rPr>
              <a:t>estas</a:t>
            </a:r>
            <a:r>
              <a:rPr lang="es-419" sz="4400" i="1" noProof="0" dirty="0">
                <a:effectLst/>
                <a:latin typeface="Lato"/>
                <a:ea typeface="Lato"/>
                <a:cs typeface="Lato"/>
              </a:rPr>
              <a:t> 3 características en la carta</a:t>
            </a:r>
          </a:p>
          <a:p>
            <a:pPr>
              <a:lnSpc>
                <a:spcPct val="107000"/>
              </a:lnSpc>
              <a:spcAft>
                <a:spcPts val="800"/>
              </a:spcAft>
            </a:pPr>
            <a:r>
              <a:rPr lang="es-419" sz="4400" i="1" noProof="0" dirty="0">
                <a:latin typeface="Lato" panose="020F0502020204030203" pitchFamily="34" charset="0"/>
                <a:ea typeface="Lato" panose="020F0502020204030203" pitchFamily="34" charset="0"/>
                <a:cs typeface="Lato" panose="020F0502020204030203" pitchFamily="34" charset="0"/>
              </a:rPr>
              <a:t>1) </a:t>
            </a:r>
          </a:p>
          <a:p>
            <a:pPr>
              <a:lnSpc>
                <a:spcPct val="107000"/>
              </a:lnSpc>
              <a:spcAft>
                <a:spcPts val="800"/>
              </a:spcAft>
            </a:pPr>
            <a:r>
              <a:rPr lang="es-419" sz="4400" i="1" noProof="0" dirty="0">
                <a:effectLst/>
                <a:latin typeface="Lato" panose="020F0502020204030203" pitchFamily="34" charset="0"/>
                <a:ea typeface="Lato" panose="020F0502020204030203" pitchFamily="34" charset="0"/>
                <a:cs typeface="Lato" panose="020F0502020204030203" pitchFamily="34" charset="0"/>
              </a:rPr>
              <a:t>2) </a:t>
            </a:r>
          </a:p>
          <a:p>
            <a:pPr>
              <a:lnSpc>
                <a:spcPct val="107000"/>
              </a:lnSpc>
              <a:spcAft>
                <a:spcPts val="800"/>
              </a:spcAft>
            </a:pPr>
            <a:r>
              <a:rPr lang="es-419" sz="4400" i="1" noProof="0" dirty="0">
                <a:latin typeface="Lato" panose="020F0502020204030203" pitchFamily="34" charset="0"/>
                <a:ea typeface="Lato" panose="020F0502020204030203" pitchFamily="34" charset="0"/>
                <a:cs typeface="Lato" panose="020F0502020204030203" pitchFamily="34" charset="0"/>
              </a:rPr>
              <a:t>3) </a:t>
            </a:r>
            <a:endParaRPr lang="es-419" sz="4400" i="1" noProof="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44153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A0574CC4-3907-ADA2-B0F7-89AB153F8F42}"/>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2748919F-968C-5EB1-E09C-A71317B0A574}"/>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37F00165-8225-099A-BBFF-158606BDB8D5}"/>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2B34627A-BA02-8049-3397-73E1062512F1}"/>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22A62C7B-5EDF-AC5E-13CB-5B33E6E9B53B}"/>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238CFB47-2990-2A90-0E8C-1FD183DADD89}"/>
              </a:ext>
            </a:extLst>
          </p:cNvPr>
          <p:cNvSpPr txBox="1"/>
          <p:nvPr/>
        </p:nvSpPr>
        <p:spPr>
          <a:xfrm>
            <a:off x="1995986" y="2112814"/>
            <a:ext cx="9204020" cy="412512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400" i="1" noProof="0" dirty="0">
                <a:effectLst/>
                <a:latin typeface="Lato"/>
                <a:ea typeface="Lato"/>
                <a:cs typeface="Lato"/>
              </a:rPr>
              <a:t>Recuerden </a:t>
            </a:r>
            <a:r>
              <a:rPr lang="es-419" sz="4400" i="1" noProof="0" dirty="0">
                <a:latin typeface="Lato"/>
                <a:ea typeface="Lato"/>
                <a:cs typeface="Lato"/>
              </a:rPr>
              <a:t>estas</a:t>
            </a:r>
            <a:r>
              <a:rPr lang="es-419" sz="4400" i="1" noProof="0" dirty="0">
                <a:effectLst/>
                <a:latin typeface="Lato"/>
                <a:ea typeface="Lato"/>
                <a:cs typeface="Lato"/>
              </a:rPr>
              <a:t> 3 características en la carta</a:t>
            </a:r>
          </a:p>
          <a:p>
            <a:pPr marL="742950" indent="-742950">
              <a:lnSpc>
                <a:spcPct val="107000"/>
              </a:lnSpc>
              <a:spcAft>
                <a:spcPts val="800"/>
              </a:spcAft>
              <a:buAutoNum type="arabicParenR"/>
            </a:pPr>
            <a:r>
              <a:rPr lang="es-419" sz="4400" i="1" noProof="0" dirty="0">
                <a:latin typeface="Lato" panose="020F0502020204030203" pitchFamily="34" charset="0"/>
                <a:ea typeface="Lato" panose="020F0502020204030203" pitchFamily="34" charset="0"/>
                <a:cs typeface="Lato" panose="020F0502020204030203" pitchFamily="34" charset="0"/>
              </a:rPr>
              <a:t>Cristocéntrica </a:t>
            </a:r>
          </a:p>
          <a:p>
            <a:pPr marL="742950" indent="-742950">
              <a:lnSpc>
                <a:spcPct val="107000"/>
              </a:lnSpc>
              <a:spcAft>
                <a:spcPts val="800"/>
              </a:spcAft>
              <a:buAutoNum type="arabicParenR"/>
            </a:pPr>
            <a:r>
              <a:rPr lang="es-419" sz="4400" i="1" noProof="0" dirty="0">
                <a:effectLst/>
                <a:latin typeface="Lato" panose="020F0502020204030203" pitchFamily="34" charset="0"/>
                <a:ea typeface="Lato" panose="020F0502020204030203" pitchFamily="34" charset="0"/>
                <a:cs typeface="Lato" panose="020F0502020204030203" pitchFamily="34" charset="0"/>
              </a:rPr>
              <a:t>relacional</a:t>
            </a:r>
            <a:endParaRPr lang="es-419" sz="4400" i="1" noProof="0" dirty="0">
              <a:latin typeface="Lato" panose="020F0502020204030203" pitchFamily="34" charset="0"/>
              <a:ea typeface="Lato" panose="020F0502020204030203" pitchFamily="34" charset="0"/>
              <a:cs typeface="Lato" panose="020F0502020204030203" pitchFamily="34" charset="0"/>
            </a:endParaRPr>
          </a:p>
          <a:p>
            <a:pPr marL="742950" indent="-742950">
              <a:lnSpc>
                <a:spcPct val="107000"/>
              </a:lnSpc>
              <a:spcAft>
                <a:spcPts val="800"/>
              </a:spcAft>
              <a:buAutoNum type="arabicParenR"/>
            </a:pPr>
            <a:r>
              <a:rPr lang="es-419" sz="4400" i="1" noProof="0" dirty="0">
                <a:latin typeface="Lato" panose="020F0502020204030203" pitchFamily="34" charset="0"/>
                <a:ea typeface="Lato" panose="020F0502020204030203" pitchFamily="34" charset="0"/>
                <a:cs typeface="Lato" panose="020F0502020204030203" pitchFamily="34" charset="0"/>
              </a:rPr>
              <a:t>Sufrir con gracia</a:t>
            </a:r>
            <a:endParaRPr lang="es-419" sz="4400" i="1" noProof="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95585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f5882f685f_0_139"/>
          <p:cNvSpPr txBox="1"/>
          <p:nvPr/>
        </p:nvSpPr>
        <p:spPr>
          <a:xfrm>
            <a:off x="2803359" y="889280"/>
            <a:ext cx="8097252"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Proyecto Final – 3 partes</a:t>
            </a:r>
            <a:endParaRPr lang="es-419" sz="6000" noProof="0" dirty="0">
              <a:solidFill>
                <a:srgbClr val="009444"/>
              </a:solidFill>
              <a:latin typeface="Lato"/>
              <a:ea typeface="Lato"/>
              <a:cs typeface="Lato"/>
              <a:sym typeface="Lato"/>
            </a:endParaRPr>
          </a:p>
        </p:txBody>
      </p:sp>
      <p:cxnSp>
        <p:nvCxnSpPr>
          <p:cNvPr id="210" name="Google Shape;210;g2f5882f685f_0_139"/>
          <p:cNvCxnSpPr/>
          <p:nvPr/>
        </p:nvCxnSpPr>
        <p:spPr>
          <a:xfrm>
            <a:off x="4230789" y="192072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12" name="Google Shape;212;g2f5882f685f_0_139"/>
          <p:cNvSpPr txBox="1"/>
          <p:nvPr/>
        </p:nvSpPr>
        <p:spPr>
          <a:xfrm>
            <a:off x="3257130" y="2171724"/>
            <a:ext cx="8217018" cy="4652131"/>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2600" noProof="0" dirty="0">
                <a:effectLst/>
                <a:latin typeface="Lato"/>
                <a:ea typeface="Lato"/>
                <a:cs typeface="Lato"/>
              </a:rPr>
              <a:t>1.) Desarrollar </a:t>
            </a:r>
            <a:r>
              <a:rPr lang="es-419" sz="2600" noProof="0" dirty="0">
                <a:latin typeface="Lato"/>
                <a:ea typeface="Lato"/>
                <a:cs typeface="Lato"/>
              </a:rPr>
              <a:t>por escrito, por audio o video su </a:t>
            </a:r>
            <a:r>
              <a:rPr lang="es-419" sz="2600" b="1" noProof="0" dirty="0">
                <a:latin typeface="Lato"/>
                <a:ea typeface="Lato"/>
                <a:cs typeface="Lato"/>
              </a:rPr>
              <a:t>testimonio personal</a:t>
            </a:r>
            <a:r>
              <a:rPr lang="es-419" sz="2600" noProof="0" dirty="0">
                <a:latin typeface="Lato"/>
                <a:ea typeface="Lato"/>
                <a:cs typeface="Lato"/>
              </a:rPr>
              <a:t>.  ¿Cómo le ha salvado Dios?  ¿Cómo ha obrado en su vida?  </a:t>
            </a:r>
            <a:endParaRPr lang="es-419" sz="2600" noProof="0" dirty="0">
              <a:effectLst/>
              <a:latin typeface="Lato"/>
              <a:ea typeface="Lato"/>
              <a:cs typeface="Lato"/>
            </a:endParaRPr>
          </a:p>
          <a:p>
            <a:pPr>
              <a:lnSpc>
                <a:spcPct val="107000"/>
              </a:lnSpc>
              <a:spcAft>
                <a:spcPts val="800"/>
              </a:spcAft>
            </a:pPr>
            <a:r>
              <a:rPr lang="es-419" sz="2600" noProof="0" dirty="0">
                <a:effectLst/>
                <a:latin typeface="Lato" panose="020F0502020204030203" pitchFamily="34" charset="0"/>
                <a:ea typeface="Lato" panose="020F0502020204030203" pitchFamily="34" charset="0"/>
                <a:cs typeface="Lato" panose="020F0502020204030203" pitchFamily="34" charset="0"/>
              </a:rPr>
              <a:t>  </a:t>
            </a:r>
          </a:p>
          <a:p>
            <a:pPr>
              <a:lnSpc>
                <a:spcPct val="107000"/>
              </a:lnSpc>
              <a:spcAft>
                <a:spcPts val="800"/>
              </a:spcAft>
            </a:pPr>
            <a:r>
              <a:rPr lang="es-419" sz="2600" noProof="0" dirty="0">
                <a:effectLst/>
                <a:latin typeface="Lato"/>
                <a:ea typeface="Lato"/>
                <a:cs typeface="Lato"/>
              </a:rPr>
              <a:t>2.) </a:t>
            </a:r>
            <a:r>
              <a:rPr lang="es-419" sz="2600" b="1" noProof="0" dirty="0">
                <a:latin typeface="Lato"/>
                <a:ea typeface="Lato"/>
                <a:cs typeface="Lato"/>
              </a:rPr>
              <a:t>Escribir</a:t>
            </a:r>
            <a:r>
              <a:rPr lang="es-419" sz="2600" b="1" noProof="0" dirty="0">
                <a:effectLst/>
                <a:latin typeface="Lato"/>
                <a:ea typeface="Lato"/>
                <a:cs typeface="Lato"/>
              </a:rPr>
              <a:t> una carta a un “Timoteo” </a:t>
            </a:r>
            <a:r>
              <a:rPr lang="es-419" sz="2400" noProof="0" dirty="0">
                <a:latin typeface="Lato"/>
                <a:ea typeface="Lato"/>
                <a:cs typeface="Lato"/>
              </a:rPr>
              <a:t>(alguien) en su grupo que muestre potencial como líder. La carta hablará sobre el carácter de un líder espiritual, usando temas y pasajes de 1 y 2 Timoteo. ¿Qué es lo que ve en él o ella? Enfóquese más en lo espiritual y no tanto en los talentos</a:t>
            </a:r>
          </a:p>
          <a:p>
            <a:pPr>
              <a:lnSpc>
                <a:spcPct val="107000"/>
              </a:lnSpc>
              <a:spcAft>
                <a:spcPts val="800"/>
              </a:spcAft>
            </a:pPr>
            <a:endParaRPr lang="es-419" sz="2600" noProof="0" dirty="0">
              <a:effectLst/>
              <a:latin typeface="Lato"/>
              <a:ea typeface="Lato"/>
              <a:cs typeface="Lato"/>
            </a:endParaRPr>
          </a:p>
        </p:txBody>
      </p:sp>
      <p:sp>
        <p:nvSpPr>
          <p:cNvPr id="213" name="Google Shape;213;g2f5882f685f_0_13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214" name="Google Shape;214;g2f5882f685f_0_139"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15" name="Google Shape;215;g2f5882f685f_0_139"/>
          <p:cNvPicPr preferRelativeResize="0"/>
          <p:nvPr/>
        </p:nvPicPr>
        <p:blipFill rotWithShape="1">
          <a:blip r:embed="rId4">
            <a:alphaModFix/>
          </a:blip>
          <a:srcRect/>
          <a:stretch/>
        </p:blipFill>
        <p:spPr>
          <a:xfrm rot="5400000">
            <a:off x="-627628" y="1460358"/>
            <a:ext cx="4051701" cy="40517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
          <a:extLst>
            <a:ext uri="{FF2B5EF4-FFF2-40B4-BE49-F238E27FC236}">
              <a16:creationId xmlns:a16="http://schemas.microsoft.com/office/drawing/2014/main" id="{BBB56D99-D1D9-D8D6-CE1D-3D96F1680458}"/>
            </a:ext>
          </a:extLst>
        </p:cNvPr>
        <p:cNvGrpSpPr/>
        <p:nvPr/>
      </p:nvGrpSpPr>
      <p:grpSpPr>
        <a:xfrm>
          <a:off x="0" y="0"/>
          <a:ext cx="0" cy="0"/>
          <a:chOff x="0" y="0"/>
          <a:chExt cx="0" cy="0"/>
        </a:xfrm>
      </p:grpSpPr>
      <p:sp>
        <p:nvSpPr>
          <p:cNvPr id="209" name="Google Shape;209;g2f5882f685f_0_139">
            <a:extLst>
              <a:ext uri="{FF2B5EF4-FFF2-40B4-BE49-F238E27FC236}">
                <a16:creationId xmlns:a16="http://schemas.microsoft.com/office/drawing/2014/main" id="{47C17705-A616-DD1F-2BC0-106400691445}"/>
              </a:ext>
            </a:extLst>
          </p:cNvPr>
          <p:cNvSpPr txBox="1"/>
          <p:nvPr/>
        </p:nvSpPr>
        <p:spPr>
          <a:xfrm>
            <a:off x="2803359" y="889280"/>
            <a:ext cx="8097252"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Proyecto Final – 3 partes</a:t>
            </a:r>
            <a:endParaRPr lang="es-419" sz="6000" noProof="0" dirty="0">
              <a:solidFill>
                <a:srgbClr val="009444"/>
              </a:solidFill>
              <a:latin typeface="Lato"/>
              <a:ea typeface="Lato"/>
              <a:cs typeface="Lato"/>
              <a:sym typeface="Lato"/>
            </a:endParaRPr>
          </a:p>
        </p:txBody>
      </p:sp>
      <p:cxnSp>
        <p:nvCxnSpPr>
          <p:cNvPr id="210" name="Google Shape;210;g2f5882f685f_0_139">
            <a:extLst>
              <a:ext uri="{FF2B5EF4-FFF2-40B4-BE49-F238E27FC236}">
                <a16:creationId xmlns:a16="http://schemas.microsoft.com/office/drawing/2014/main" id="{C18AE05B-C175-4DF6-77BC-377D9FEE1207}"/>
              </a:ext>
            </a:extLst>
          </p:cNvPr>
          <p:cNvCxnSpPr/>
          <p:nvPr/>
        </p:nvCxnSpPr>
        <p:spPr>
          <a:xfrm>
            <a:off x="4230789" y="192072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12" name="Google Shape;212;g2f5882f685f_0_139">
            <a:extLst>
              <a:ext uri="{FF2B5EF4-FFF2-40B4-BE49-F238E27FC236}">
                <a16:creationId xmlns:a16="http://schemas.microsoft.com/office/drawing/2014/main" id="{7D510CC5-19A4-CDD2-5504-93B19BCCF08A}"/>
              </a:ext>
            </a:extLst>
          </p:cNvPr>
          <p:cNvSpPr txBox="1"/>
          <p:nvPr/>
        </p:nvSpPr>
        <p:spPr>
          <a:xfrm>
            <a:off x="3257130" y="2171724"/>
            <a:ext cx="8217018" cy="1973257"/>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3600" noProof="0" dirty="0">
                <a:effectLst/>
                <a:latin typeface="Lato"/>
                <a:ea typeface="Lato"/>
                <a:cs typeface="Lato"/>
              </a:rPr>
              <a:t>3.) </a:t>
            </a:r>
            <a:r>
              <a:rPr lang="es-419" sz="3600" b="1" noProof="0" dirty="0">
                <a:effectLst/>
                <a:latin typeface="Lato"/>
                <a:ea typeface="Lato"/>
                <a:cs typeface="Lato"/>
              </a:rPr>
              <a:t>Responder </a:t>
            </a:r>
            <a:r>
              <a:rPr lang="es-419" sz="3600" b="1" noProof="0" dirty="0">
                <a:latin typeface="Lato"/>
                <a:ea typeface="Lato"/>
                <a:cs typeface="Lato"/>
              </a:rPr>
              <a:t>algunas  </a:t>
            </a:r>
            <a:r>
              <a:rPr lang="es-419" sz="3600" b="1" noProof="0" dirty="0">
                <a:effectLst/>
                <a:latin typeface="Lato"/>
                <a:ea typeface="Lato"/>
                <a:cs typeface="Lato"/>
              </a:rPr>
              <a:t>preguntas </a:t>
            </a:r>
            <a:r>
              <a:rPr lang="es-419" sz="3600" noProof="0" dirty="0">
                <a:effectLst/>
                <a:latin typeface="Lato"/>
                <a:ea typeface="Lato"/>
                <a:cs typeface="Lato"/>
              </a:rPr>
              <a:t>acerca de</a:t>
            </a:r>
            <a:r>
              <a:rPr lang="es-419" sz="3600" noProof="0" dirty="0">
                <a:latin typeface="Lato"/>
                <a:ea typeface="Lato"/>
                <a:cs typeface="Lato"/>
              </a:rPr>
              <a:t> </a:t>
            </a:r>
            <a:r>
              <a:rPr lang="es-419" sz="3600" noProof="0" dirty="0">
                <a:effectLst/>
                <a:latin typeface="Lato"/>
                <a:ea typeface="Lato"/>
                <a:cs typeface="Lato"/>
              </a:rPr>
              <a:t>temas clave en las dos cartas a Timoteo.</a:t>
            </a:r>
          </a:p>
        </p:txBody>
      </p:sp>
      <p:sp>
        <p:nvSpPr>
          <p:cNvPr id="213" name="Google Shape;213;g2f5882f685f_0_139">
            <a:extLst>
              <a:ext uri="{FF2B5EF4-FFF2-40B4-BE49-F238E27FC236}">
                <a16:creationId xmlns:a16="http://schemas.microsoft.com/office/drawing/2014/main" id="{E2AB0FA2-8739-F8D2-F6B9-08D1297F21EF}"/>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214" name="Google Shape;214;g2f5882f685f_0_139" descr="A green bird with leaves&#10;&#10;Description automatically generated">
            <a:extLst>
              <a:ext uri="{FF2B5EF4-FFF2-40B4-BE49-F238E27FC236}">
                <a16:creationId xmlns:a16="http://schemas.microsoft.com/office/drawing/2014/main" id="{C68AF898-6F2A-B9EE-80DA-D1A165CC67A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15" name="Google Shape;215;g2f5882f685f_0_139">
            <a:extLst>
              <a:ext uri="{FF2B5EF4-FFF2-40B4-BE49-F238E27FC236}">
                <a16:creationId xmlns:a16="http://schemas.microsoft.com/office/drawing/2014/main" id="{BEF3453F-8FE0-53B2-C629-4A73E0F3184D}"/>
              </a:ext>
            </a:extLst>
          </p:cNvPr>
          <p:cNvPicPr preferRelativeResize="0"/>
          <p:nvPr/>
        </p:nvPicPr>
        <p:blipFill rotWithShape="1">
          <a:blip r:embed="rId4">
            <a:alphaModFix/>
          </a:blip>
          <a:srcRect/>
          <a:stretch/>
        </p:blipFill>
        <p:spPr>
          <a:xfrm rot="5400000">
            <a:off x="-734462" y="1491956"/>
            <a:ext cx="4051701" cy="4051701"/>
          </a:xfrm>
          <a:prstGeom prst="rect">
            <a:avLst/>
          </a:prstGeom>
          <a:noFill/>
          <a:ln>
            <a:noFill/>
          </a:ln>
        </p:spPr>
      </p:pic>
    </p:spTree>
    <p:extLst>
      <p:ext uri="{BB962C8B-B14F-4D97-AF65-F5344CB8AC3E}">
        <p14:creationId xmlns:p14="http://schemas.microsoft.com/office/powerpoint/2010/main" val="1965923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30"/>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s-419" sz="4860" b="0" i="0" u="none" strike="noStrike" cap="none" noProof="0" dirty="0">
                <a:solidFill>
                  <a:srgbClr val="009444"/>
                </a:solidFill>
                <a:latin typeface="Lato"/>
                <a:ea typeface="Lato"/>
                <a:cs typeface="Lato"/>
                <a:sym typeface="Lato"/>
              </a:rPr>
              <a:t>Tarea</a:t>
            </a:r>
            <a:endParaRPr lang="es-419" sz="6000" b="0" i="0" u="none" strike="noStrike" cap="none" noProof="0" dirty="0">
              <a:solidFill>
                <a:srgbClr val="009444"/>
              </a:solidFill>
              <a:latin typeface="Lato"/>
              <a:ea typeface="Lato"/>
              <a:cs typeface="Lato"/>
              <a:sym typeface="Lato"/>
            </a:endParaRPr>
          </a:p>
        </p:txBody>
      </p:sp>
      <p:cxnSp>
        <p:nvCxnSpPr>
          <p:cNvPr id="463" name="Google Shape;463;p30"/>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464" name="Google Shape;464;p3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pic>
        <p:nvPicPr>
          <p:cNvPr id="465" name="Google Shape;465;p30"/>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sp>
        <p:nvSpPr>
          <p:cNvPr id="466" name="Google Shape;466;p30"/>
          <p:cNvSpPr txBox="1"/>
          <p:nvPr/>
        </p:nvSpPr>
        <p:spPr>
          <a:xfrm>
            <a:off x="4127382" y="3633847"/>
            <a:ext cx="7432500" cy="229289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600"/>
              </a:spcBef>
              <a:spcAft>
                <a:spcPts val="0"/>
              </a:spcAft>
              <a:buClr>
                <a:srgbClr val="000000"/>
              </a:buClr>
              <a:buSzPts val="3200"/>
              <a:buFontTx/>
              <a:buChar char="-"/>
            </a:pPr>
            <a:r>
              <a:rPr lang="es-419" sz="3200" i="1" noProof="0" dirty="0">
                <a:solidFill>
                  <a:schemeClr val="dk1"/>
                </a:solidFill>
                <a:latin typeface="Lato"/>
                <a:ea typeface="Lato"/>
                <a:cs typeface="Lato"/>
                <a:sym typeface="Lato"/>
              </a:rPr>
              <a:t>Ver video 8</a:t>
            </a:r>
          </a:p>
          <a:p>
            <a:pPr marL="457200" marR="0" lvl="0" indent="-457200" algn="l" rtl="0">
              <a:lnSpc>
                <a:spcPct val="100000"/>
              </a:lnSpc>
              <a:spcBef>
                <a:spcPts val="600"/>
              </a:spcBef>
              <a:spcAft>
                <a:spcPts val="0"/>
              </a:spcAft>
              <a:buClr>
                <a:srgbClr val="000000"/>
              </a:buClr>
              <a:buSzPts val="3200"/>
              <a:buFontTx/>
              <a:buChar char="-"/>
            </a:pPr>
            <a:r>
              <a:rPr lang="es-419" sz="3200" i="1" noProof="0" dirty="0">
                <a:solidFill>
                  <a:schemeClr val="dk1"/>
                </a:solidFill>
                <a:latin typeface="Lato"/>
                <a:ea typeface="Lato"/>
                <a:cs typeface="Lato"/>
                <a:sym typeface="Lato"/>
              </a:rPr>
              <a:t>Leer 2 Timoteo 3-4</a:t>
            </a:r>
          </a:p>
          <a:p>
            <a:pPr marL="457200" marR="0" lvl="0" indent="-457200" algn="l" rtl="0">
              <a:lnSpc>
                <a:spcPct val="100000"/>
              </a:lnSpc>
              <a:spcBef>
                <a:spcPts val="600"/>
              </a:spcBef>
              <a:spcAft>
                <a:spcPts val="0"/>
              </a:spcAft>
              <a:buClr>
                <a:srgbClr val="000000"/>
              </a:buClr>
              <a:buSzPts val="3200"/>
              <a:buFontTx/>
              <a:buChar char="-"/>
            </a:pPr>
            <a:r>
              <a:rPr lang="es-419" sz="3200" i="1" noProof="0" dirty="0">
                <a:solidFill>
                  <a:schemeClr val="dk1"/>
                </a:solidFill>
                <a:latin typeface="Lato"/>
                <a:ea typeface="Lato"/>
                <a:cs typeface="Lato"/>
                <a:sym typeface="Lato"/>
              </a:rPr>
              <a:t>Ya escribieron su carta a su “Timoteo/</a:t>
            </a:r>
            <a:r>
              <a:rPr lang="es-419" sz="3200" i="1" noProof="0" dirty="0" err="1">
                <a:solidFill>
                  <a:schemeClr val="dk1"/>
                </a:solidFill>
                <a:latin typeface="Lato"/>
                <a:ea typeface="Lato"/>
                <a:cs typeface="Lato"/>
                <a:sym typeface="Lato"/>
              </a:rPr>
              <a:t>Timotea</a:t>
            </a:r>
            <a:r>
              <a:rPr lang="es-419" sz="3200" i="1" noProof="0" dirty="0">
                <a:solidFill>
                  <a:schemeClr val="dk1"/>
                </a:solidFill>
                <a:latin typeface="Lato"/>
                <a:ea typeface="Lato"/>
                <a:cs typeface="Lato"/>
                <a:sym typeface="Lato"/>
              </a:rPr>
              <a:t>”?</a:t>
            </a:r>
          </a:p>
        </p:txBody>
      </p:sp>
      <p:pic>
        <p:nvPicPr>
          <p:cNvPr id="467" name="Google Shape;467;p30"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g2adf2547317_0_0"/>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s-419" sz="4860" b="0" i="0" u="none" strike="noStrike" cap="none" noProof="0" dirty="0">
                <a:solidFill>
                  <a:srgbClr val="009444"/>
                </a:solidFill>
                <a:latin typeface="Lato"/>
                <a:ea typeface="Lato"/>
                <a:cs typeface="Lato"/>
                <a:sym typeface="Lato"/>
              </a:rPr>
              <a:t>Oración o bendición </a:t>
            </a:r>
            <a:endParaRPr lang="es-419" sz="6000" b="0" i="0" u="none" strike="noStrike" cap="none" noProof="0" dirty="0">
              <a:solidFill>
                <a:srgbClr val="009444"/>
              </a:solidFill>
              <a:latin typeface="Lato"/>
              <a:ea typeface="Lato"/>
              <a:cs typeface="Lato"/>
              <a:sym typeface="Lato"/>
            </a:endParaRPr>
          </a:p>
        </p:txBody>
      </p:sp>
      <p:sp>
        <p:nvSpPr>
          <p:cNvPr id="455" name="Google Shape;455;g2adf2547317_0_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pic>
        <p:nvPicPr>
          <p:cNvPr id="456" name="Google Shape;456;g2adf2547317_0_0"/>
          <p:cNvPicPr preferRelativeResize="0"/>
          <p:nvPr/>
        </p:nvPicPr>
        <p:blipFill rotWithShape="1">
          <a:blip r:embed="rId3">
            <a:alphaModFix/>
          </a:blip>
          <a:src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457" name="Google Shape;457;g2adf2547317_0_0"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1"/>
        <p:cNvGrpSpPr/>
        <p:nvPr/>
      </p:nvGrpSpPr>
      <p:grpSpPr>
        <a:xfrm>
          <a:off x="0" y="0"/>
          <a:ext cx="0" cy="0"/>
          <a:chOff x="0" y="0"/>
          <a:chExt cx="0" cy="0"/>
        </a:xfrm>
      </p:grpSpPr>
      <p:sp>
        <p:nvSpPr>
          <p:cNvPr id="472" name="Google Shape;472;g2adf2547317_0_9"/>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s-419" sz="4860" b="0" i="0" u="none" strike="noStrike" cap="none" noProof="0" dirty="0">
                <a:solidFill>
                  <a:srgbClr val="009444"/>
                </a:solidFill>
                <a:latin typeface="Lato"/>
                <a:ea typeface="Lato"/>
                <a:cs typeface="Lato"/>
                <a:sym typeface="Lato"/>
              </a:rPr>
              <a:t>Despedida</a:t>
            </a:r>
            <a:endParaRPr lang="es-419" sz="6000" b="0" i="0" u="none" strike="noStrike" cap="none" noProof="0" dirty="0">
              <a:solidFill>
                <a:srgbClr val="009444"/>
              </a:solidFill>
              <a:latin typeface="Lato"/>
              <a:ea typeface="Lato"/>
              <a:cs typeface="Lato"/>
              <a:sym typeface="Lato"/>
            </a:endParaRPr>
          </a:p>
        </p:txBody>
      </p:sp>
      <p:sp>
        <p:nvSpPr>
          <p:cNvPr id="473" name="Google Shape;473;g2adf2547317_0_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pic>
        <p:nvPicPr>
          <p:cNvPr id="474" name="Google Shape;474;g2adf2547317_0_9"/>
          <p:cNvPicPr preferRelativeResize="0"/>
          <p:nvPr/>
        </p:nvPicPr>
        <p:blipFill rotWithShape="1">
          <a:blip r:embed="rId3">
            <a:alphaModFix/>
          </a:blip>
          <a:srcRect/>
          <a:stretch/>
        </p:blipFill>
        <p:spPr>
          <a:xfrm>
            <a:off x="476645" y="1552538"/>
            <a:ext cx="3125595" cy="3218435"/>
          </a:xfrm>
          <a:prstGeom prst="rect">
            <a:avLst/>
          </a:prstGeom>
          <a:noFill/>
          <a:ln>
            <a:noFill/>
          </a:ln>
          <a:effectLst>
            <a:outerShdw blurRad="50800" dist="38100" dir="2700000" algn="tl" rotWithShape="0">
              <a:srgbClr val="000000">
                <a:alpha val="40000"/>
              </a:srgbClr>
            </a:outerShdw>
          </a:effectLst>
        </p:spPr>
      </p:pic>
      <p:pic>
        <p:nvPicPr>
          <p:cNvPr id="475" name="Google Shape;475;g2adf2547317_0_9"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ac1ba269cb_0_46"/>
          <p:cNvSpPr/>
          <p:nvPr/>
        </p:nvSpPr>
        <p:spPr>
          <a:xfrm>
            <a:off x="9145768" y="-1"/>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sp>
        <p:nvSpPr>
          <p:cNvPr id="481" name="Google Shape;481;g2ac1ba269cb_0_46"/>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pic>
        <p:nvPicPr>
          <p:cNvPr id="482" name="Google Shape;482;g2ac1ba269cb_0_46"/>
          <p:cNvPicPr preferRelativeResize="0"/>
          <p:nvPr/>
        </p:nvPicPr>
        <p:blipFill rotWithShape="1">
          <a:blip r:embed="rId3">
            <a:alphaModFix/>
          </a:blip>
          <a:srcRect l="17158" t="8250" r="29536" b="8239"/>
          <a:stretch/>
        </p:blipFill>
        <p:spPr>
          <a:xfrm>
            <a:off x="6580094" y="810985"/>
            <a:ext cx="5007428" cy="5236027"/>
          </a:xfrm>
          <a:prstGeom prst="rect">
            <a:avLst/>
          </a:prstGeom>
          <a:noFill/>
          <a:ln>
            <a:noFill/>
          </a:ln>
        </p:spPr>
      </p:pic>
      <p:pic>
        <p:nvPicPr>
          <p:cNvPr id="483" name="Google Shape;483;g2ac1ba269cb_0_46"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484" name="Google Shape;484;g2ac1ba269cb_0_46"/>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s-419" sz="6500" b="0" i="0" u="none" strike="noStrike" cap="none" noProof="0" dirty="0">
                <a:solidFill>
                  <a:schemeClr val="dk1"/>
                </a:solidFill>
                <a:latin typeface="Lato"/>
                <a:ea typeface="Lato"/>
                <a:cs typeface="Lato"/>
                <a:sym typeface="Lato"/>
              </a:rPr>
              <a:t>ACADEMIA</a:t>
            </a:r>
            <a:endParaRPr lang="es-419" sz="900" b="0" i="0" u="none" strike="noStrike" cap="none" noProof="0" dirty="0">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s-419" sz="6500" b="0" i="0" u="none" strike="noStrike" cap="none" noProof="0" dirty="0">
                <a:solidFill>
                  <a:schemeClr val="dk1"/>
                </a:solidFill>
                <a:latin typeface="Lato"/>
                <a:ea typeface="Lato"/>
                <a:cs typeface="Lato"/>
                <a:sym typeface="Lato"/>
              </a:rPr>
              <a:t>CRISTO</a:t>
            </a:r>
            <a:endParaRPr lang="es-419" sz="900" b="0" i="0" u="none" strike="noStrike" cap="none" noProof="0" dirty="0">
              <a:solidFill>
                <a:srgbClr val="000000"/>
              </a:solidFill>
              <a:latin typeface="Lato"/>
              <a:ea typeface="Lato"/>
              <a:cs typeface="Lato"/>
              <a:sym typeface="Lato"/>
            </a:endParaRPr>
          </a:p>
        </p:txBody>
      </p:sp>
      <p:sp>
        <p:nvSpPr>
          <p:cNvPr id="485" name="Google Shape;485;g2ac1ba269cb_0_46"/>
          <p:cNvSpPr/>
          <p:nvPr/>
        </p:nvSpPr>
        <p:spPr>
          <a:xfrm>
            <a:off x="1264510" y="2818701"/>
            <a:ext cx="114900" cy="21432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sp>
        <p:nvSpPr>
          <p:cNvPr id="486" name="Google Shape;486;g2ac1ba269cb_0_46"/>
          <p:cNvSpPr/>
          <p:nvPr/>
        </p:nvSpPr>
        <p:spPr>
          <a:xfrm>
            <a:off x="1379327" y="2818702"/>
            <a:ext cx="424200" cy="214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419" sz="1800" b="0" i="0" u="none" strike="noStrike" cap="none" noProof="0" dirty="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200" name="Google Shape;200;g2f5882f685f_0_117"/>
          <p:cNvSpPr/>
          <p:nvPr/>
        </p:nvSpPr>
        <p:spPr>
          <a:xfrm>
            <a:off x="627275" y="2064778"/>
            <a:ext cx="10815300" cy="4274899"/>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90" name="Google Shape;190;g2f5882f685f_0_117"/>
          <p:cNvSpPr txBox="1"/>
          <p:nvPr/>
        </p:nvSpPr>
        <p:spPr>
          <a:xfrm>
            <a:off x="1551227" y="403125"/>
            <a:ext cx="8958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a:t>
            </a:r>
            <a:r>
              <a:rPr lang="en-US" sz="6000">
                <a:solidFill>
                  <a:srgbClr val="009444"/>
                </a:solidFill>
                <a:latin typeface="Lato"/>
                <a:ea typeface="Lato"/>
                <a:cs typeface="Lato"/>
                <a:sym typeface="Lato"/>
              </a:rPr>
              <a:t>l Curso</a:t>
            </a:r>
            <a:endParaRPr sz="6000" b="0" i="0" u="none" strike="noStrike" cap="none">
              <a:solidFill>
                <a:srgbClr val="009444"/>
              </a:solidFill>
              <a:latin typeface="Lato"/>
              <a:ea typeface="Lato"/>
              <a:cs typeface="Lato"/>
              <a:sym typeface="Lato"/>
            </a:endParaRPr>
          </a:p>
        </p:txBody>
      </p:sp>
      <p:cxnSp>
        <p:nvCxnSpPr>
          <p:cNvPr id="191" name="Google Shape;191;g2f5882f685f_0_117"/>
          <p:cNvCxnSpPr/>
          <p:nvPr/>
        </p:nvCxnSpPr>
        <p:spPr>
          <a:xfrm>
            <a:off x="2373086" y="1597768"/>
            <a:ext cx="7195500" cy="0"/>
          </a:xfrm>
          <a:prstGeom prst="straightConnector1">
            <a:avLst/>
          </a:prstGeom>
          <a:noFill/>
          <a:ln w="38100" cap="flat" cmpd="sng">
            <a:solidFill>
              <a:srgbClr val="7F7F7F"/>
            </a:solidFill>
            <a:prstDash val="solid"/>
            <a:miter lim="800000"/>
            <a:headEnd type="none" w="sm" len="sm"/>
            <a:tailEnd type="none" w="sm" len="sm"/>
          </a:ln>
        </p:spPr>
      </p:cxnSp>
      <p:sp>
        <p:nvSpPr>
          <p:cNvPr id="193" name="Google Shape;193;g2f5882f685f_0_117"/>
          <p:cNvSpPr/>
          <p:nvPr/>
        </p:nvSpPr>
        <p:spPr>
          <a:xfrm>
            <a:off x="992820" y="2493882"/>
            <a:ext cx="6648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97" name="Google Shape;197;g2f5882f685f_0_117"/>
          <p:cNvSpPr/>
          <p:nvPr/>
        </p:nvSpPr>
        <p:spPr>
          <a:xfrm>
            <a:off x="992820" y="4056008"/>
            <a:ext cx="6648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201" name="Google Shape;201;g2f5882f685f_0_117"/>
          <p:cNvSpPr/>
          <p:nvPr/>
        </p:nvSpPr>
        <p:spPr>
          <a:xfrm>
            <a:off x="992820" y="5465734"/>
            <a:ext cx="6648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204" name="Google Shape;204;g2f5882f685f_0_117"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
        <p:nvSpPr>
          <p:cNvPr id="2" name="TextBox 1">
            <a:extLst>
              <a:ext uri="{FF2B5EF4-FFF2-40B4-BE49-F238E27FC236}">
                <a16:creationId xmlns:a16="http://schemas.microsoft.com/office/drawing/2014/main" id="{A11F61B1-40D1-53E6-A8C5-6AFCA9086042}"/>
              </a:ext>
            </a:extLst>
          </p:cNvPr>
          <p:cNvSpPr txBox="1"/>
          <p:nvPr/>
        </p:nvSpPr>
        <p:spPr>
          <a:xfrm>
            <a:off x="1993668" y="2421544"/>
            <a:ext cx="9176015" cy="3908762"/>
          </a:xfrm>
          <a:prstGeom prst="rect">
            <a:avLst/>
          </a:prstGeom>
          <a:noFill/>
        </p:spPr>
        <p:txBody>
          <a:bodyPr wrap="square" rtlCol="0">
            <a:spAutoFit/>
          </a:bodyPr>
          <a:lstStyle/>
          <a:p>
            <a:pPr marR="0" lvl="0"/>
            <a:r>
              <a:rPr lang="es-ES" sz="2600" dirty="0">
                <a:effectLst/>
                <a:latin typeface="Calibri" panose="020F0502020204030204" pitchFamily="34" charset="0"/>
                <a:ea typeface="Calibri" panose="020F0502020204030204" pitchFamily="34" charset="0"/>
                <a:cs typeface="Calibri" panose="020F0502020204030204" pitchFamily="34" charset="0"/>
              </a:rPr>
              <a:t>Leeremos las dos cartas a Timoteo buscando aplicaciones para el sembrador y su grupo. </a:t>
            </a:r>
            <a:endParaRPr lang="en-US" sz="2600" dirty="0">
              <a:latin typeface="Calibri" panose="020F0502020204030204" pitchFamily="34" charset="0"/>
              <a:ea typeface="Calibri" panose="020F0502020204030204" pitchFamily="34" charset="0"/>
              <a:cs typeface="Calibri" panose="020F0502020204030204" pitchFamily="34" charset="0"/>
            </a:endParaRPr>
          </a:p>
          <a:p>
            <a:pPr marR="0" lvl="0"/>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R="0" lvl="0"/>
            <a:r>
              <a:rPr lang="es-ES" sz="2600" dirty="0">
                <a:effectLst/>
                <a:latin typeface="Calibri" panose="020F0502020204030204" pitchFamily="34" charset="0"/>
                <a:ea typeface="Calibri" panose="020F0502020204030204" pitchFamily="34" charset="0"/>
                <a:cs typeface="Calibri" panose="020F0502020204030204" pitchFamily="34" charset="0"/>
              </a:rPr>
              <a:t>Compartiremos un testimonio y una exhortación </a:t>
            </a:r>
            <a:r>
              <a:rPr lang="es-ES" sz="2600" dirty="0" err="1">
                <a:effectLst/>
                <a:latin typeface="Calibri" panose="020F0502020204030204" pitchFamily="34" charset="0"/>
                <a:ea typeface="Calibri" panose="020F0502020204030204" pitchFamily="34" charset="0"/>
                <a:cs typeface="Calibri" panose="020F0502020204030204" pitchFamily="34" charset="0"/>
              </a:rPr>
              <a:t>Cristocéntrica</a:t>
            </a:r>
            <a:r>
              <a:rPr lang="es-ES" sz="2600" dirty="0">
                <a:effectLst/>
                <a:latin typeface="Calibri" panose="020F0502020204030204" pitchFamily="34" charset="0"/>
                <a:ea typeface="Calibri" panose="020F0502020204030204" pitchFamily="34" charset="0"/>
                <a:cs typeface="Calibri" panose="020F0502020204030204" pitchFamily="34" charset="0"/>
              </a:rPr>
              <a:t>, capaces de animar y fortalecer a un “Timoteo” y su grupo sembrador.</a:t>
            </a:r>
            <a:endParaRPr lang="en-US" sz="2600" dirty="0">
              <a:latin typeface="Calibri" panose="020F0502020204030204" pitchFamily="34" charset="0"/>
              <a:ea typeface="Calibri" panose="020F0502020204030204" pitchFamily="34" charset="0"/>
              <a:cs typeface="Calibri" panose="020F0502020204030204" pitchFamily="34" charset="0"/>
            </a:endParaRPr>
          </a:p>
          <a:p>
            <a:pPr marR="0" lvl="0"/>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R="0" lvl="0"/>
            <a:r>
              <a:rPr lang="es-ES" sz="2600" dirty="0">
                <a:effectLst/>
                <a:latin typeface="Calibri" panose="020F0502020204030204" pitchFamily="34" charset="0"/>
                <a:ea typeface="Calibri" panose="020F0502020204030204" pitchFamily="34" charset="0"/>
                <a:cs typeface="Calibri" panose="020F0502020204030204" pitchFamily="34" charset="0"/>
              </a:rPr>
              <a:t>Identificaremos las características esenciales sobre la vida personal y ministerial de los que sirven en la obra del Evangelio.</a:t>
            </a:r>
            <a:endParaRPr lang="en-US" sz="26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a:extLst>
            <a:ext uri="{FF2B5EF4-FFF2-40B4-BE49-F238E27FC236}">
              <a16:creationId xmlns:a16="http://schemas.microsoft.com/office/drawing/2014/main" id="{7BCFAB33-3A50-DEC7-0408-9E5AE56A2E6B}"/>
            </a:ext>
          </a:extLst>
        </p:cNvPr>
        <p:cNvGrpSpPr/>
        <p:nvPr/>
      </p:nvGrpSpPr>
      <p:grpSpPr>
        <a:xfrm>
          <a:off x="0" y="0"/>
          <a:ext cx="0" cy="0"/>
          <a:chOff x="0" y="0"/>
          <a:chExt cx="0" cy="0"/>
        </a:xfrm>
      </p:grpSpPr>
      <p:sp>
        <p:nvSpPr>
          <p:cNvPr id="231" name="Google Shape;231;g2f5882f685f_0_254">
            <a:extLst>
              <a:ext uri="{FF2B5EF4-FFF2-40B4-BE49-F238E27FC236}">
                <a16:creationId xmlns:a16="http://schemas.microsoft.com/office/drawing/2014/main" id="{CAADDB8C-F603-2228-6990-0B7F72D8640F}"/>
              </a:ext>
            </a:extLst>
          </p:cNvPr>
          <p:cNvSpPr/>
          <p:nvPr/>
        </p:nvSpPr>
        <p:spPr>
          <a:xfrm>
            <a:off x="5741672" y="644100"/>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lang="es-419" sz="2500" noProof="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s-419" sz="2500" noProof="0" dirty="0">
                <a:solidFill>
                  <a:srgbClr val="FFFFFF"/>
                </a:solidFill>
                <a:latin typeface="Lato"/>
                <a:ea typeface="Lato"/>
                <a:cs typeface="Lato"/>
                <a:sym typeface="Lato"/>
              </a:rPr>
              <a:t>1 Timoteo 5</a:t>
            </a:r>
          </a:p>
        </p:txBody>
      </p:sp>
      <p:sp>
        <p:nvSpPr>
          <p:cNvPr id="232" name="Google Shape;232;g2f5882f685f_0_254">
            <a:extLst>
              <a:ext uri="{FF2B5EF4-FFF2-40B4-BE49-F238E27FC236}">
                <a16:creationId xmlns:a16="http://schemas.microsoft.com/office/drawing/2014/main" id="{59C07D72-2590-E96C-2DD2-1C1989C96C83}"/>
              </a:ext>
            </a:extLst>
          </p:cNvPr>
          <p:cNvSpPr/>
          <p:nvPr/>
        </p:nvSpPr>
        <p:spPr>
          <a:xfrm>
            <a:off x="712574" y="644073"/>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s-419" sz="2300" noProof="0" dirty="0">
              <a:latin typeface="Lato"/>
              <a:ea typeface="Lato"/>
              <a:cs typeface="Lato"/>
              <a:sym typeface="Lato"/>
            </a:endParaRPr>
          </a:p>
        </p:txBody>
      </p:sp>
      <p:sp>
        <p:nvSpPr>
          <p:cNvPr id="233" name="Google Shape;233;g2f5882f685f_0_254">
            <a:extLst>
              <a:ext uri="{FF2B5EF4-FFF2-40B4-BE49-F238E27FC236}">
                <a16:creationId xmlns:a16="http://schemas.microsoft.com/office/drawing/2014/main" id="{1E131083-7AB0-B055-45EB-7BBC6C0F89B1}"/>
              </a:ext>
            </a:extLst>
          </p:cNvPr>
          <p:cNvSpPr/>
          <p:nvPr/>
        </p:nvSpPr>
        <p:spPr>
          <a:xfrm>
            <a:off x="2167274" y="644100"/>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s-419" sz="2300" noProof="0" dirty="0">
              <a:latin typeface="Lato"/>
              <a:ea typeface="Lato"/>
              <a:cs typeface="Lato"/>
              <a:sym typeface="Lato"/>
            </a:endParaRPr>
          </a:p>
        </p:txBody>
      </p:sp>
      <p:sp>
        <p:nvSpPr>
          <p:cNvPr id="234" name="Google Shape;234;g2f5882f685f_0_254">
            <a:extLst>
              <a:ext uri="{FF2B5EF4-FFF2-40B4-BE49-F238E27FC236}">
                <a16:creationId xmlns:a16="http://schemas.microsoft.com/office/drawing/2014/main" id="{085BEFCE-1E5D-BE3D-34B6-92AA17116893}"/>
              </a:ext>
            </a:extLst>
          </p:cNvPr>
          <p:cNvSpPr/>
          <p:nvPr/>
        </p:nvSpPr>
        <p:spPr>
          <a:xfrm>
            <a:off x="712574" y="644100"/>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s-419" sz="2300" noProof="0" dirty="0">
              <a:latin typeface="Lato"/>
              <a:ea typeface="Lato"/>
              <a:cs typeface="Lato"/>
              <a:sym typeface="Lato"/>
            </a:endParaRPr>
          </a:p>
        </p:txBody>
      </p:sp>
      <p:sp>
        <p:nvSpPr>
          <p:cNvPr id="235" name="Google Shape;235;g2f5882f685f_0_254">
            <a:extLst>
              <a:ext uri="{FF2B5EF4-FFF2-40B4-BE49-F238E27FC236}">
                <a16:creationId xmlns:a16="http://schemas.microsoft.com/office/drawing/2014/main" id="{4B8C0C7A-B2E0-9B9E-912D-8239AEC43BF4}"/>
              </a:ext>
            </a:extLst>
          </p:cNvPr>
          <p:cNvSpPr/>
          <p:nvPr/>
        </p:nvSpPr>
        <p:spPr>
          <a:xfrm>
            <a:off x="972253" y="1101395"/>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s-419" sz="6500" b="1" noProof="0" dirty="0">
                <a:solidFill>
                  <a:srgbClr val="FFFFFF"/>
                </a:solidFill>
                <a:latin typeface="Lato"/>
                <a:ea typeface="Lato"/>
                <a:cs typeface="Lato"/>
                <a:sym typeface="Lato"/>
              </a:rPr>
              <a:t>5</a:t>
            </a:r>
          </a:p>
        </p:txBody>
      </p:sp>
      <p:sp>
        <p:nvSpPr>
          <p:cNvPr id="236" name="Google Shape;236;g2f5882f685f_0_254">
            <a:extLst>
              <a:ext uri="{FF2B5EF4-FFF2-40B4-BE49-F238E27FC236}">
                <a16:creationId xmlns:a16="http://schemas.microsoft.com/office/drawing/2014/main" id="{4C9A9425-806B-DE73-28BA-362D3B39B22C}"/>
              </a:ext>
            </a:extLst>
          </p:cNvPr>
          <p:cNvSpPr/>
          <p:nvPr/>
        </p:nvSpPr>
        <p:spPr>
          <a:xfrm>
            <a:off x="2167275" y="1101375"/>
            <a:ext cx="3574500" cy="987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s-419" sz="2500" b="1" noProof="0" dirty="0">
                <a:solidFill>
                  <a:srgbClr val="FFFFFF"/>
                </a:solidFill>
                <a:latin typeface="Lato"/>
                <a:ea typeface="Lato"/>
                <a:cs typeface="Lato"/>
                <a:sym typeface="Lato"/>
              </a:rPr>
              <a:t>Viudas y Ancianos </a:t>
            </a:r>
          </a:p>
        </p:txBody>
      </p:sp>
      <p:sp>
        <p:nvSpPr>
          <p:cNvPr id="237" name="Google Shape;237;g2f5882f685f_0_254">
            <a:extLst>
              <a:ext uri="{FF2B5EF4-FFF2-40B4-BE49-F238E27FC236}">
                <a16:creationId xmlns:a16="http://schemas.microsoft.com/office/drawing/2014/main" id="{DA35E65B-9C8E-44BC-A17E-E0A6F76196BC}"/>
              </a:ext>
            </a:extLst>
          </p:cNvPr>
          <p:cNvSpPr/>
          <p:nvPr/>
        </p:nvSpPr>
        <p:spPr>
          <a:xfrm>
            <a:off x="5741672" y="2092195"/>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lang="es-419" sz="2500" noProof="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s-419" sz="2500" noProof="0" dirty="0">
                <a:solidFill>
                  <a:srgbClr val="FFFFFF"/>
                </a:solidFill>
                <a:latin typeface="Lato"/>
                <a:ea typeface="Lato"/>
                <a:cs typeface="Lato"/>
                <a:sym typeface="Lato"/>
              </a:rPr>
              <a:t>1 Timoteo 6 y contexto de 2 Timoteo</a:t>
            </a:r>
          </a:p>
        </p:txBody>
      </p:sp>
      <p:sp>
        <p:nvSpPr>
          <p:cNvPr id="238" name="Google Shape;238;g2f5882f685f_0_254">
            <a:extLst>
              <a:ext uri="{FF2B5EF4-FFF2-40B4-BE49-F238E27FC236}">
                <a16:creationId xmlns:a16="http://schemas.microsoft.com/office/drawing/2014/main" id="{FB4ADC52-1A5B-EEBF-0267-90EE948B81C5}"/>
              </a:ext>
            </a:extLst>
          </p:cNvPr>
          <p:cNvSpPr/>
          <p:nvPr/>
        </p:nvSpPr>
        <p:spPr>
          <a:xfrm>
            <a:off x="712574" y="2092169"/>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s-419" sz="2300" noProof="0" dirty="0">
              <a:latin typeface="Lato"/>
              <a:ea typeface="Lato"/>
              <a:cs typeface="Lato"/>
              <a:sym typeface="Lato"/>
            </a:endParaRPr>
          </a:p>
        </p:txBody>
      </p:sp>
      <p:sp>
        <p:nvSpPr>
          <p:cNvPr id="239" name="Google Shape;239;g2f5882f685f_0_254">
            <a:extLst>
              <a:ext uri="{FF2B5EF4-FFF2-40B4-BE49-F238E27FC236}">
                <a16:creationId xmlns:a16="http://schemas.microsoft.com/office/drawing/2014/main" id="{226DCE24-96F2-9A1B-A5A0-6A4FAF541859}"/>
              </a:ext>
            </a:extLst>
          </p:cNvPr>
          <p:cNvSpPr/>
          <p:nvPr/>
        </p:nvSpPr>
        <p:spPr>
          <a:xfrm>
            <a:off x="2167274" y="2092195"/>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s-419" sz="2300" noProof="0" dirty="0">
              <a:latin typeface="Lato"/>
              <a:ea typeface="Lato"/>
              <a:cs typeface="Lato"/>
              <a:sym typeface="Lato"/>
            </a:endParaRPr>
          </a:p>
        </p:txBody>
      </p:sp>
      <p:sp>
        <p:nvSpPr>
          <p:cNvPr id="240" name="Google Shape;240;g2f5882f685f_0_254">
            <a:extLst>
              <a:ext uri="{FF2B5EF4-FFF2-40B4-BE49-F238E27FC236}">
                <a16:creationId xmlns:a16="http://schemas.microsoft.com/office/drawing/2014/main" id="{3EF1110D-E505-AAAC-A288-A012C43A3936}"/>
              </a:ext>
            </a:extLst>
          </p:cNvPr>
          <p:cNvSpPr/>
          <p:nvPr/>
        </p:nvSpPr>
        <p:spPr>
          <a:xfrm>
            <a:off x="712574" y="2092195"/>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s-419" sz="2300" noProof="0" dirty="0">
              <a:latin typeface="Lato"/>
              <a:ea typeface="Lato"/>
              <a:cs typeface="Lato"/>
              <a:sym typeface="Lato"/>
            </a:endParaRPr>
          </a:p>
        </p:txBody>
      </p:sp>
      <p:sp>
        <p:nvSpPr>
          <p:cNvPr id="241" name="Google Shape;241;g2f5882f685f_0_254">
            <a:extLst>
              <a:ext uri="{FF2B5EF4-FFF2-40B4-BE49-F238E27FC236}">
                <a16:creationId xmlns:a16="http://schemas.microsoft.com/office/drawing/2014/main" id="{BDD48B79-EC12-6170-B3BD-3339E7577AC1}"/>
              </a:ext>
            </a:extLst>
          </p:cNvPr>
          <p:cNvSpPr/>
          <p:nvPr/>
        </p:nvSpPr>
        <p:spPr>
          <a:xfrm>
            <a:off x="972253" y="2549490"/>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s-419" sz="6500" b="1" noProof="0" dirty="0">
                <a:solidFill>
                  <a:srgbClr val="FFFFFF"/>
                </a:solidFill>
                <a:latin typeface="Lato"/>
                <a:ea typeface="Lato"/>
                <a:cs typeface="Lato"/>
                <a:sym typeface="Lato"/>
              </a:rPr>
              <a:t>6</a:t>
            </a:r>
          </a:p>
        </p:txBody>
      </p:sp>
      <p:sp>
        <p:nvSpPr>
          <p:cNvPr id="242" name="Google Shape;242;g2f5882f685f_0_254">
            <a:extLst>
              <a:ext uri="{FF2B5EF4-FFF2-40B4-BE49-F238E27FC236}">
                <a16:creationId xmlns:a16="http://schemas.microsoft.com/office/drawing/2014/main" id="{A2B8DC81-35F8-2017-D68F-783F0B63D3B3}"/>
              </a:ext>
            </a:extLst>
          </p:cNvPr>
          <p:cNvSpPr/>
          <p:nvPr/>
        </p:nvSpPr>
        <p:spPr>
          <a:xfrm>
            <a:off x="2167275" y="2397074"/>
            <a:ext cx="3574500" cy="864900"/>
          </a:xfrm>
          <a:prstGeom prst="rect">
            <a:avLst/>
          </a:prstGeom>
          <a:noFill/>
          <a:ln>
            <a:noFill/>
          </a:ln>
        </p:spPr>
        <p:txBody>
          <a:bodyPr spcFirstLastPara="1" wrap="square" lIns="121900" tIns="121900" rIns="121900" bIns="121900" anchor="t" anchorCtr="0">
            <a:noAutofit/>
          </a:bodyPr>
          <a:lstStyle/>
          <a:p>
            <a:pPr lvl="1"/>
            <a:r>
              <a:rPr lang="es-419" sz="2500" b="1" noProof="0" dirty="0">
                <a:solidFill>
                  <a:srgbClr val="FFFFFF"/>
                </a:solidFill>
                <a:latin typeface="Lato"/>
                <a:ea typeface="Lato"/>
                <a:cs typeface="Lato"/>
                <a:sym typeface="Lato"/>
              </a:rPr>
              <a:t>Contentamiento y la Buena batalla</a:t>
            </a:r>
          </a:p>
        </p:txBody>
      </p:sp>
      <p:sp>
        <p:nvSpPr>
          <p:cNvPr id="243" name="Google Shape;243;g2f5882f685f_0_254">
            <a:extLst>
              <a:ext uri="{FF2B5EF4-FFF2-40B4-BE49-F238E27FC236}">
                <a16:creationId xmlns:a16="http://schemas.microsoft.com/office/drawing/2014/main" id="{E7862350-49E0-C2DA-A562-5D9EC1931A6F}"/>
              </a:ext>
            </a:extLst>
          </p:cNvPr>
          <p:cNvSpPr/>
          <p:nvPr/>
        </p:nvSpPr>
        <p:spPr>
          <a:xfrm>
            <a:off x="5741672" y="3540290"/>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lang="es-419" sz="2500" noProof="0" dirty="0">
              <a:solidFill>
                <a:srgbClr val="FFFFFF"/>
              </a:solidFill>
              <a:latin typeface="Lato"/>
              <a:ea typeface="Lato"/>
              <a:cs typeface="Lato"/>
              <a:sym typeface="La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s-419" sz="2500" noProof="0" dirty="0">
                <a:solidFill>
                  <a:srgbClr val="FFFFFF"/>
                </a:solidFill>
                <a:latin typeface="Lato"/>
                <a:ea typeface="Lato"/>
                <a:cs typeface="Lato"/>
                <a:sym typeface="Lato"/>
              </a:rPr>
              <a:t>2 Timoteo 1-2</a:t>
            </a:r>
            <a:endParaRPr kumimoji="0" lang="es-419" sz="2500" b="0"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44" name="Google Shape;244;g2f5882f685f_0_254">
            <a:extLst>
              <a:ext uri="{FF2B5EF4-FFF2-40B4-BE49-F238E27FC236}">
                <a16:creationId xmlns:a16="http://schemas.microsoft.com/office/drawing/2014/main" id="{80A46411-8C5F-23FA-D99A-EC3B7F683015}"/>
              </a:ext>
            </a:extLst>
          </p:cNvPr>
          <p:cNvSpPr/>
          <p:nvPr/>
        </p:nvSpPr>
        <p:spPr>
          <a:xfrm>
            <a:off x="712574" y="3540264"/>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s-419" sz="2300" noProof="0" dirty="0">
              <a:latin typeface="Lato"/>
              <a:ea typeface="Lato"/>
              <a:cs typeface="Lato"/>
              <a:sym typeface="Lato"/>
            </a:endParaRPr>
          </a:p>
        </p:txBody>
      </p:sp>
      <p:sp>
        <p:nvSpPr>
          <p:cNvPr id="245" name="Google Shape;245;g2f5882f685f_0_254">
            <a:extLst>
              <a:ext uri="{FF2B5EF4-FFF2-40B4-BE49-F238E27FC236}">
                <a16:creationId xmlns:a16="http://schemas.microsoft.com/office/drawing/2014/main" id="{C6619A3C-3E1F-E613-67A0-426F68432C61}"/>
              </a:ext>
            </a:extLst>
          </p:cNvPr>
          <p:cNvSpPr/>
          <p:nvPr/>
        </p:nvSpPr>
        <p:spPr>
          <a:xfrm>
            <a:off x="2167274" y="3540290"/>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s-419" sz="2300" noProof="0" dirty="0">
              <a:latin typeface="Lato"/>
              <a:ea typeface="Lato"/>
              <a:cs typeface="Lato"/>
              <a:sym typeface="Lato"/>
            </a:endParaRPr>
          </a:p>
        </p:txBody>
      </p:sp>
      <p:sp>
        <p:nvSpPr>
          <p:cNvPr id="246" name="Google Shape;246;g2f5882f685f_0_254">
            <a:extLst>
              <a:ext uri="{FF2B5EF4-FFF2-40B4-BE49-F238E27FC236}">
                <a16:creationId xmlns:a16="http://schemas.microsoft.com/office/drawing/2014/main" id="{937BECD2-0981-CF87-EC58-D4573C58404C}"/>
              </a:ext>
            </a:extLst>
          </p:cNvPr>
          <p:cNvSpPr/>
          <p:nvPr/>
        </p:nvSpPr>
        <p:spPr>
          <a:xfrm>
            <a:off x="712574" y="3540290"/>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s-419" sz="2300" noProof="0" dirty="0">
              <a:latin typeface="Lato"/>
              <a:ea typeface="Lato"/>
              <a:cs typeface="Lato"/>
              <a:sym typeface="Lato"/>
            </a:endParaRPr>
          </a:p>
        </p:txBody>
      </p:sp>
      <p:sp>
        <p:nvSpPr>
          <p:cNvPr id="247" name="Google Shape;247;g2f5882f685f_0_254">
            <a:extLst>
              <a:ext uri="{FF2B5EF4-FFF2-40B4-BE49-F238E27FC236}">
                <a16:creationId xmlns:a16="http://schemas.microsoft.com/office/drawing/2014/main" id="{C4D2F610-3131-AB2B-463A-E4410174368A}"/>
              </a:ext>
            </a:extLst>
          </p:cNvPr>
          <p:cNvSpPr/>
          <p:nvPr/>
        </p:nvSpPr>
        <p:spPr>
          <a:xfrm>
            <a:off x="972253" y="3997585"/>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s-419" sz="6500" b="1" noProof="0" dirty="0">
                <a:solidFill>
                  <a:srgbClr val="FFFFFF"/>
                </a:solidFill>
                <a:latin typeface="Lato"/>
                <a:ea typeface="Lato"/>
                <a:cs typeface="Lato"/>
                <a:sym typeface="Lato"/>
              </a:rPr>
              <a:t>7</a:t>
            </a:r>
          </a:p>
        </p:txBody>
      </p:sp>
      <p:sp>
        <p:nvSpPr>
          <p:cNvPr id="248" name="Google Shape;248;g2f5882f685f_0_254">
            <a:extLst>
              <a:ext uri="{FF2B5EF4-FFF2-40B4-BE49-F238E27FC236}">
                <a16:creationId xmlns:a16="http://schemas.microsoft.com/office/drawing/2014/main" id="{05A6F8FA-9A1A-734B-4CD3-678BAFBFD6DC}"/>
              </a:ext>
            </a:extLst>
          </p:cNvPr>
          <p:cNvSpPr/>
          <p:nvPr/>
        </p:nvSpPr>
        <p:spPr>
          <a:xfrm>
            <a:off x="2167275" y="3845172"/>
            <a:ext cx="3574500" cy="864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s-419" sz="2500" b="1" noProof="0" dirty="0">
                <a:solidFill>
                  <a:srgbClr val="FFFFFF"/>
                </a:solidFill>
                <a:latin typeface="Lato"/>
                <a:ea typeface="Lato"/>
                <a:cs typeface="Lato"/>
                <a:sym typeface="Lato"/>
              </a:rPr>
              <a:t>El Ministerio </a:t>
            </a:r>
            <a:r>
              <a:rPr lang="es-419" sz="2500" b="1" noProof="0" dirty="0" err="1">
                <a:solidFill>
                  <a:srgbClr val="FFFFFF"/>
                </a:solidFill>
                <a:latin typeface="Lato"/>
                <a:ea typeface="Lato"/>
                <a:cs typeface="Lato"/>
                <a:sym typeface="Lato"/>
              </a:rPr>
              <a:t>Cristocéntrico</a:t>
            </a:r>
            <a:endParaRPr lang="es-419" sz="2500" b="1" noProof="0" dirty="0">
              <a:solidFill>
                <a:srgbClr val="FFFFFF"/>
              </a:solidFill>
              <a:latin typeface="Lato"/>
              <a:ea typeface="Lato"/>
              <a:cs typeface="Lato"/>
              <a:sym typeface="Lato"/>
            </a:endParaRPr>
          </a:p>
        </p:txBody>
      </p:sp>
      <p:sp>
        <p:nvSpPr>
          <p:cNvPr id="249" name="Google Shape;249;g2f5882f685f_0_254">
            <a:extLst>
              <a:ext uri="{FF2B5EF4-FFF2-40B4-BE49-F238E27FC236}">
                <a16:creationId xmlns:a16="http://schemas.microsoft.com/office/drawing/2014/main" id="{BE536649-62D3-2940-E24B-CD6E64022522}"/>
              </a:ext>
            </a:extLst>
          </p:cNvPr>
          <p:cNvSpPr/>
          <p:nvPr/>
        </p:nvSpPr>
        <p:spPr>
          <a:xfrm>
            <a:off x="5741672" y="4988422"/>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lang="es-419" sz="2500" noProof="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s-419" sz="2500" noProof="0" dirty="0">
                <a:solidFill>
                  <a:srgbClr val="FFFFFF"/>
                </a:solidFill>
                <a:latin typeface="Lato"/>
                <a:ea typeface="Lato"/>
                <a:cs typeface="Lato"/>
                <a:sym typeface="Lato"/>
              </a:rPr>
              <a:t>2 Timoteo 3-4 </a:t>
            </a:r>
          </a:p>
        </p:txBody>
      </p:sp>
      <p:sp>
        <p:nvSpPr>
          <p:cNvPr id="250" name="Google Shape;250;g2f5882f685f_0_254">
            <a:extLst>
              <a:ext uri="{FF2B5EF4-FFF2-40B4-BE49-F238E27FC236}">
                <a16:creationId xmlns:a16="http://schemas.microsoft.com/office/drawing/2014/main" id="{8A3E7422-53EA-E798-6810-11EBB8BF0A34}"/>
              </a:ext>
            </a:extLst>
          </p:cNvPr>
          <p:cNvSpPr/>
          <p:nvPr/>
        </p:nvSpPr>
        <p:spPr>
          <a:xfrm>
            <a:off x="712574" y="4988395"/>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s-419" sz="2300" noProof="0" dirty="0">
              <a:latin typeface="Lato"/>
              <a:ea typeface="Lato"/>
              <a:cs typeface="Lato"/>
              <a:sym typeface="Lato"/>
            </a:endParaRPr>
          </a:p>
        </p:txBody>
      </p:sp>
      <p:sp>
        <p:nvSpPr>
          <p:cNvPr id="251" name="Google Shape;251;g2f5882f685f_0_254">
            <a:extLst>
              <a:ext uri="{FF2B5EF4-FFF2-40B4-BE49-F238E27FC236}">
                <a16:creationId xmlns:a16="http://schemas.microsoft.com/office/drawing/2014/main" id="{863B52F7-E6E8-2F92-4D96-E8EFFC8202E8}"/>
              </a:ext>
            </a:extLst>
          </p:cNvPr>
          <p:cNvSpPr/>
          <p:nvPr/>
        </p:nvSpPr>
        <p:spPr>
          <a:xfrm>
            <a:off x="2167274" y="4988422"/>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s-419" sz="2300" noProof="0" dirty="0">
              <a:latin typeface="Lato"/>
              <a:ea typeface="Lato"/>
              <a:cs typeface="Lato"/>
              <a:sym typeface="Lato"/>
            </a:endParaRPr>
          </a:p>
        </p:txBody>
      </p:sp>
      <p:sp>
        <p:nvSpPr>
          <p:cNvPr id="252" name="Google Shape;252;g2f5882f685f_0_254">
            <a:extLst>
              <a:ext uri="{FF2B5EF4-FFF2-40B4-BE49-F238E27FC236}">
                <a16:creationId xmlns:a16="http://schemas.microsoft.com/office/drawing/2014/main" id="{C4AAFFE5-C13C-8CF6-5A32-602BA458B772}"/>
              </a:ext>
            </a:extLst>
          </p:cNvPr>
          <p:cNvSpPr/>
          <p:nvPr/>
        </p:nvSpPr>
        <p:spPr>
          <a:xfrm>
            <a:off x="712574" y="4988422"/>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s-419" sz="2300" noProof="0" dirty="0">
              <a:latin typeface="Lato"/>
              <a:ea typeface="Lato"/>
              <a:cs typeface="Lato"/>
              <a:sym typeface="Lato"/>
            </a:endParaRPr>
          </a:p>
        </p:txBody>
      </p:sp>
      <p:sp>
        <p:nvSpPr>
          <p:cNvPr id="253" name="Google Shape;253;g2f5882f685f_0_254">
            <a:extLst>
              <a:ext uri="{FF2B5EF4-FFF2-40B4-BE49-F238E27FC236}">
                <a16:creationId xmlns:a16="http://schemas.microsoft.com/office/drawing/2014/main" id="{31FBBBDB-CC2F-0C0E-796C-1EB903EEF172}"/>
              </a:ext>
            </a:extLst>
          </p:cNvPr>
          <p:cNvSpPr/>
          <p:nvPr/>
        </p:nvSpPr>
        <p:spPr>
          <a:xfrm>
            <a:off x="972253" y="5445717"/>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s-419" sz="6500" b="1" noProof="0" dirty="0">
                <a:solidFill>
                  <a:srgbClr val="FFFFFF"/>
                </a:solidFill>
                <a:latin typeface="Lato"/>
                <a:ea typeface="Lato"/>
                <a:cs typeface="Lato"/>
                <a:sym typeface="Lato"/>
              </a:rPr>
              <a:t>8</a:t>
            </a:r>
          </a:p>
        </p:txBody>
      </p:sp>
      <p:sp>
        <p:nvSpPr>
          <p:cNvPr id="254" name="Google Shape;254;g2f5882f685f_0_254">
            <a:extLst>
              <a:ext uri="{FF2B5EF4-FFF2-40B4-BE49-F238E27FC236}">
                <a16:creationId xmlns:a16="http://schemas.microsoft.com/office/drawing/2014/main" id="{59CBEB21-4691-167A-0DE1-A8D8599E795E}"/>
              </a:ext>
            </a:extLst>
          </p:cNvPr>
          <p:cNvSpPr/>
          <p:nvPr/>
        </p:nvSpPr>
        <p:spPr>
          <a:xfrm>
            <a:off x="2167275" y="5293300"/>
            <a:ext cx="3574500" cy="864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s-419" sz="2500" b="1" noProof="0" dirty="0">
                <a:solidFill>
                  <a:srgbClr val="FFFFFF"/>
                </a:solidFill>
                <a:latin typeface="Lato"/>
                <a:ea typeface="Lato"/>
                <a:cs typeface="Lato"/>
                <a:sym typeface="Lato"/>
              </a:rPr>
              <a:t>Firme en las Escrituras</a:t>
            </a:r>
          </a:p>
          <a:p>
            <a:pPr marL="0" lvl="0" indent="0" algn="l" rtl="0">
              <a:spcBef>
                <a:spcPts val="0"/>
              </a:spcBef>
              <a:spcAft>
                <a:spcPts val="0"/>
              </a:spcAft>
              <a:buNone/>
            </a:pPr>
            <a:r>
              <a:rPr lang="es-419" sz="2400" b="1" noProof="0" dirty="0">
                <a:solidFill>
                  <a:srgbClr val="FFFFFF"/>
                </a:solidFill>
                <a:latin typeface="Lato"/>
                <a:ea typeface="Lato"/>
                <a:cs typeface="Lato"/>
                <a:sym typeface="Lato"/>
              </a:rPr>
              <a:t>El ministerio es personal</a:t>
            </a:r>
          </a:p>
        </p:txBody>
      </p:sp>
    </p:spTree>
    <p:extLst>
      <p:ext uri="{BB962C8B-B14F-4D97-AF65-F5344CB8AC3E}">
        <p14:creationId xmlns:p14="http://schemas.microsoft.com/office/powerpoint/2010/main" val="4085133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s-419" sz="6000" b="0" i="0" u="none" strike="noStrike" cap="none" noProof="0" dirty="0">
                <a:solidFill>
                  <a:srgbClr val="009444"/>
                </a:solidFill>
                <a:latin typeface="Lato"/>
                <a:ea typeface="Lato"/>
                <a:cs typeface="Lato"/>
                <a:sym typeface="Lato"/>
              </a:rPr>
              <a:t>Objetivos de la Lección</a:t>
            </a:r>
          </a:p>
        </p:txBody>
      </p:sp>
      <p:cxnSp>
        <p:nvCxnSpPr>
          <p:cNvPr id="127" name="Google Shape;127;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p:cNvGrpSpPr/>
          <p:nvPr/>
        </p:nvGrpSpPr>
        <p:grpSpPr>
          <a:xfrm>
            <a:off x="551075" y="2011050"/>
            <a:ext cx="11197475" cy="2537987"/>
            <a:chOff x="0" y="0"/>
            <a:chExt cx="10450280" cy="2537987"/>
          </a:xfrm>
        </p:grpSpPr>
        <p:sp>
          <p:nvSpPr>
            <p:cNvPr id="129" name="Google Shape;129;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419" sz="1400" b="0" i="0" u="none" strike="noStrike" cap="none" noProof="0" dirty="0">
                <a:solidFill>
                  <a:srgbClr val="000000"/>
                </a:solidFill>
                <a:latin typeface="Lato"/>
                <a:ea typeface="Lato"/>
                <a:cs typeface="Lato"/>
                <a:sym typeface="Lato"/>
              </a:endParaRPr>
            </a:p>
          </p:txBody>
        </p:sp>
        <p:sp>
          <p:nvSpPr>
            <p:cNvPr id="130" name="Google Shape;130;p5"/>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419" sz="1400" b="0" i="0" u="none" strike="noStrike" cap="none" noProof="0" dirty="0">
                <a:solidFill>
                  <a:srgbClr val="000000"/>
                </a:solidFill>
                <a:latin typeface="Lato"/>
                <a:ea typeface="Lato"/>
                <a:cs typeface="Lato"/>
                <a:sym typeface="Lato"/>
              </a:endParaRPr>
            </a:p>
          </p:txBody>
        </p:sp>
        <p:sp>
          <p:nvSpPr>
            <p:cNvPr id="131" name="Google Shape;131;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419" sz="1400" b="0" i="0" u="none" strike="noStrike" cap="none" noProof="0" dirty="0">
                <a:solidFill>
                  <a:srgbClr val="000000"/>
                </a:solidFill>
                <a:latin typeface="Lato"/>
                <a:ea typeface="Lato"/>
                <a:cs typeface="Lato"/>
                <a:sym typeface="Lato"/>
              </a:endParaRPr>
            </a:p>
          </p:txBody>
        </p:sp>
        <p:sp>
          <p:nvSpPr>
            <p:cNvPr id="132" name="Google Shape;132;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419" sz="2500" b="0" i="0" u="none" strike="noStrike" cap="none" noProof="0" dirty="0">
                  <a:solidFill>
                    <a:schemeClr val="lt1"/>
                  </a:solidFill>
                  <a:latin typeface="Lato"/>
                  <a:ea typeface="Lato"/>
                  <a:cs typeface="Lato"/>
                  <a:sym typeface="Lato"/>
                </a:rPr>
                <a:t>1. </a:t>
              </a:r>
              <a:r>
                <a:rPr lang="es-419" sz="2500" noProof="0" dirty="0">
                  <a:solidFill>
                    <a:schemeClr val="lt1"/>
                  </a:solidFill>
                  <a:latin typeface="Lato"/>
                  <a:ea typeface="Lato"/>
                  <a:cs typeface="Lato"/>
                  <a:sym typeface="Lato"/>
                </a:rPr>
                <a:t>Conocer el propósito y el carácter de la Segunda carta a Timoteo.</a:t>
              </a:r>
              <a:r>
                <a:rPr lang="es-419" sz="2500" b="0" i="0" u="none" strike="noStrike" cap="none" noProof="0" dirty="0">
                  <a:solidFill>
                    <a:schemeClr val="lt1"/>
                  </a:solidFill>
                  <a:latin typeface="Lato"/>
                  <a:ea typeface="Lato"/>
                  <a:cs typeface="Lato"/>
                  <a:sym typeface="Lato"/>
                </a:rPr>
                <a:t>	</a:t>
              </a:r>
            </a:p>
          </p:txBody>
        </p:sp>
        <p:sp>
          <p:nvSpPr>
            <p:cNvPr id="133" name="Google Shape;133;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419" sz="1400" b="0" i="0" u="none" strike="noStrike" cap="none" noProof="0" dirty="0">
                <a:solidFill>
                  <a:srgbClr val="000000"/>
                </a:solidFill>
                <a:latin typeface="Lato"/>
                <a:ea typeface="Lato"/>
                <a:cs typeface="Lato"/>
                <a:sym typeface="Lato"/>
              </a:endParaRPr>
            </a:p>
          </p:txBody>
        </p:sp>
        <p:sp>
          <p:nvSpPr>
            <p:cNvPr id="134" name="Google Shape;134;p5"/>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419" sz="1400" b="0" i="0" u="none" strike="noStrike" cap="none" noProof="0" dirty="0">
                <a:solidFill>
                  <a:srgbClr val="000000"/>
                </a:solidFill>
                <a:latin typeface="Lato"/>
                <a:ea typeface="Lato"/>
                <a:cs typeface="Lato"/>
                <a:sym typeface="Lato"/>
              </a:endParaRPr>
            </a:p>
          </p:txBody>
        </p:sp>
        <p:sp>
          <p:nvSpPr>
            <p:cNvPr id="135" name="Google Shape;135;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419" sz="1400" b="0" i="0" u="none" strike="noStrike" cap="none" noProof="0" dirty="0">
                <a:solidFill>
                  <a:srgbClr val="000000"/>
                </a:solidFill>
                <a:latin typeface="Lato"/>
                <a:ea typeface="Lato"/>
                <a:cs typeface="Lato"/>
                <a:sym typeface="Lato"/>
              </a:endParaRPr>
            </a:p>
          </p:txBody>
        </p:sp>
        <p:sp>
          <p:nvSpPr>
            <p:cNvPr id="136" name="Google Shape;136;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s-419" sz="2500" b="0" i="0" u="none" strike="noStrike" cap="none" noProof="0" dirty="0">
                  <a:solidFill>
                    <a:schemeClr val="lt1"/>
                  </a:solidFill>
                  <a:latin typeface="Lato"/>
                  <a:ea typeface="Lato"/>
                  <a:cs typeface="Lato"/>
                  <a:sym typeface="Lato"/>
                </a:rPr>
                <a:t>2. Identificar las 3 características de 2 Timoteo en los primeros dos capítulos</a:t>
              </a:r>
              <a:r>
                <a:rPr lang="es-419" sz="2500" noProof="0" dirty="0">
                  <a:solidFill>
                    <a:schemeClr val="lt1"/>
                  </a:solidFill>
                  <a:latin typeface="Lato"/>
                  <a:ea typeface="Lato"/>
                  <a:cs typeface="Lato"/>
                  <a:sym typeface="Lato"/>
                </a:rPr>
                <a:t>.  </a:t>
              </a:r>
              <a:r>
                <a:rPr lang="es-419" sz="2500" b="0" i="0" u="none" strike="noStrike" cap="none" noProof="0" dirty="0">
                  <a:solidFill>
                    <a:schemeClr val="lt1"/>
                  </a:solidFill>
                  <a:latin typeface="Lato"/>
                  <a:ea typeface="Lato"/>
                  <a:cs typeface="Lato"/>
                  <a:sym typeface="Lato"/>
                </a:rPr>
                <a:t>    </a:t>
              </a:r>
            </a:p>
          </p:txBody>
        </p:sp>
      </p:grpSp>
      <p:pic>
        <p:nvPicPr>
          <p:cNvPr id="141" name="Google Shape;141;p5"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2" name="Oval 1">
            <a:extLst>
              <a:ext uri="{FF2B5EF4-FFF2-40B4-BE49-F238E27FC236}">
                <a16:creationId xmlns:a16="http://schemas.microsoft.com/office/drawing/2014/main" id="{2DA250DC-E237-AA3E-FD50-CAC8C8DAD8F4}"/>
              </a:ext>
            </a:extLst>
          </p:cNvPr>
          <p:cNvSpPr/>
          <p:nvPr/>
        </p:nvSpPr>
        <p:spPr>
          <a:xfrm>
            <a:off x="351692" y="1845383"/>
            <a:ext cx="11547832" cy="1465253"/>
          </a:xfrm>
          <a:prstGeom prst="ellipse">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52FA8A2A-5276-0CF0-0A54-D3DB339513F1}"/>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017E4D2E-0B43-EEA9-FDFB-A63E609D619B}"/>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 Introducción</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39D5D041-CD23-9A4C-677C-5A0BAEE6FD71}"/>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7BDFC5C2-409B-A36C-26B7-CA958A7D0F56}"/>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C47B6F10-4D49-A9D0-77DA-21BA00E5E7E8}"/>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 name="TextBox 2">
            <a:extLst>
              <a:ext uri="{FF2B5EF4-FFF2-40B4-BE49-F238E27FC236}">
                <a16:creationId xmlns:a16="http://schemas.microsoft.com/office/drawing/2014/main" id="{A62A1993-A3E4-676D-72E0-4BE20A484A06}"/>
              </a:ext>
            </a:extLst>
          </p:cNvPr>
          <p:cNvSpPr txBox="1"/>
          <p:nvPr/>
        </p:nvSpPr>
        <p:spPr>
          <a:xfrm>
            <a:off x="2374769" y="1997839"/>
            <a:ext cx="9095571" cy="3170099"/>
          </a:xfrm>
          <a:prstGeom prst="rect">
            <a:avLst/>
          </a:prstGeom>
          <a:noFill/>
        </p:spPr>
        <p:txBody>
          <a:bodyPr wrap="square" lIns="91440" tIns="45720" rIns="91440" bIns="45720" anchor="t">
            <a:spAutoFit/>
          </a:bodyPr>
          <a:lstStyle/>
          <a:p>
            <a:pPr algn="l"/>
            <a:r>
              <a:rPr lang="es-419" sz="4000" b="0" i="1" u="none" strike="noStrike" baseline="0" noProof="0" dirty="0">
                <a:latin typeface="Lato" panose="020F0502020204030203" pitchFamily="34" charset="0"/>
                <a:ea typeface="Lato" panose="020F0502020204030203" pitchFamily="34" charset="0"/>
                <a:cs typeface="Lato" panose="020F0502020204030203" pitchFamily="34" charset="0"/>
              </a:rPr>
              <a:t>¿Por qué escribió Pablo esta carta? </a:t>
            </a:r>
          </a:p>
          <a:p>
            <a:pPr algn="l"/>
            <a:endParaRPr lang="es-419" sz="4000" i="1"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l"/>
            <a:r>
              <a:rPr lang="es-419" sz="4000" b="0" i="1" noProof="0" dirty="0">
                <a:solidFill>
                  <a:srgbClr val="000000"/>
                </a:solidFill>
                <a:effectLst/>
                <a:latin typeface="Lato"/>
                <a:ea typeface="Lato"/>
                <a:cs typeface="Lato"/>
              </a:rPr>
              <a:t>¿Qué</a:t>
            </a:r>
            <a:r>
              <a:rPr lang="es-419" sz="4000" i="1" noProof="0" dirty="0">
                <a:latin typeface="Lato"/>
                <a:ea typeface="Lato"/>
                <a:cs typeface="Lato"/>
              </a:rPr>
              <a:t> diferencias podemos encontrar entre la primera carta a Timoteo y </a:t>
            </a:r>
            <a:r>
              <a:rPr lang="es-419" sz="4000" b="0" i="1" noProof="0" dirty="0">
                <a:solidFill>
                  <a:srgbClr val="000000"/>
                </a:solidFill>
                <a:effectLst/>
                <a:latin typeface="Lato"/>
                <a:ea typeface="Lato"/>
                <a:cs typeface="Lato"/>
              </a:rPr>
              <a:t>la segunda? </a:t>
            </a:r>
          </a:p>
        </p:txBody>
      </p:sp>
      <p:pic>
        <p:nvPicPr>
          <p:cNvPr id="4" name="Picture 3">
            <a:extLst>
              <a:ext uri="{FF2B5EF4-FFF2-40B4-BE49-F238E27FC236}">
                <a16:creationId xmlns:a16="http://schemas.microsoft.com/office/drawing/2014/main" id="{7E49BC57-878A-A92C-FADC-F0E8A829054F}"/>
              </a:ext>
            </a:extLst>
          </p:cNvPr>
          <p:cNvPicPr>
            <a:picLocks noChangeAspect="1"/>
          </p:cNvPicPr>
          <p:nvPr/>
        </p:nvPicPr>
        <p:blipFill>
          <a:blip r:embed="rId4"/>
          <a:srcRect t="4116" b="11509"/>
          <a:stretch>
            <a:fillRect/>
          </a:stretch>
        </p:blipFill>
        <p:spPr>
          <a:xfrm>
            <a:off x="0" y="-1"/>
            <a:ext cx="12192000" cy="6858001"/>
          </a:xfrm>
          <a:prstGeom prst="rect">
            <a:avLst/>
          </a:prstGeom>
        </p:spPr>
      </p:pic>
    </p:spTree>
    <p:extLst>
      <p:ext uri="{BB962C8B-B14F-4D97-AF65-F5344CB8AC3E}">
        <p14:creationId xmlns:p14="http://schemas.microsoft.com/office/powerpoint/2010/main" val="161579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7117093A-DD24-B1D1-775F-A03B16DC355C}"/>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472829D6-DA10-7EF2-47AE-239070A10CA9}"/>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2 Timoteo</a:t>
            </a:r>
            <a:endParaRPr lang="es-419" sz="6000" noProof="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AD21CA5B-9E40-488D-F60E-55E45896D4F7}"/>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C43A5886-1EC6-08B1-CC3E-2D23C09B62D2}"/>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9E476F1D-B19A-377A-7DCE-F03F5DB40EB6}"/>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AA00CFF5-B681-9E38-732C-4D969A2FA9FE}"/>
              </a:ext>
            </a:extLst>
          </p:cNvPr>
          <p:cNvSpPr txBox="1"/>
          <p:nvPr/>
        </p:nvSpPr>
        <p:spPr>
          <a:xfrm>
            <a:off x="2374770" y="2168057"/>
            <a:ext cx="9204020" cy="340063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4400" i="1" dirty="0">
                <a:latin typeface="Lato"/>
                <a:ea typeface="Lato"/>
                <a:cs typeface="Lato"/>
              </a:rPr>
              <a:t>Hay </a:t>
            </a:r>
            <a:r>
              <a:rPr lang="es-419" sz="4400" i="1" noProof="0" dirty="0">
                <a:effectLst/>
                <a:latin typeface="Lato"/>
                <a:ea typeface="Lato"/>
                <a:cs typeface="Lato"/>
              </a:rPr>
              <a:t>3 características en la carta</a:t>
            </a:r>
          </a:p>
          <a:p>
            <a:pPr marL="742950" indent="-742950">
              <a:lnSpc>
                <a:spcPct val="107000"/>
              </a:lnSpc>
              <a:spcAft>
                <a:spcPts val="800"/>
              </a:spcAft>
              <a:buAutoNum type="arabicParenR"/>
            </a:pPr>
            <a:r>
              <a:rPr lang="es-419" sz="4400" i="1" noProof="0" dirty="0">
                <a:latin typeface="Lato" panose="020F0502020204030203" pitchFamily="34" charset="0"/>
                <a:ea typeface="Lato" panose="020F0502020204030203" pitchFamily="34" charset="0"/>
                <a:cs typeface="Lato" panose="020F0502020204030203" pitchFamily="34" charset="0"/>
              </a:rPr>
              <a:t>Cristocéntrica</a:t>
            </a:r>
          </a:p>
          <a:p>
            <a:pPr marL="742950" indent="-742950">
              <a:lnSpc>
                <a:spcPct val="107000"/>
              </a:lnSpc>
              <a:spcAft>
                <a:spcPts val="800"/>
              </a:spcAft>
              <a:buAutoNum type="arabicParenR"/>
            </a:pPr>
            <a:r>
              <a:rPr lang="es-419" sz="4400" i="1" noProof="0" dirty="0">
                <a:effectLst/>
                <a:latin typeface="Lato" panose="020F0502020204030203" pitchFamily="34" charset="0"/>
                <a:ea typeface="Lato" panose="020F0502020204030203" pitchFamily="34" charset="0"/>
                <a:cs typeface="Lato" panose="020F0502020204030203" pitchFamily="34" charset="0"/>
              </a:rPr>
              <a:t>Relacional</a:t>
            </a:r>
            <a:endParaRPr lang="es-419" sz="4400" i="1" noProof="0" dirty="0">
              <a:latin typeface="Lato" panose="020F0502020204030203" pitchFamily="34" charset="0"/>
              <a:ea typeface="Lato" panose="020F0502020204030203" pitchFamily="34" charset="0"/>
              <a:cs typeface="Lato" panose="020F0502020204030203" pitchFamily="34" charset="0"/>
            </a:endParaRPr>
          </a:p>
          <a:p>
            <a:pPr marL="742950" indent="-742950">
              <a:lnSpc>
                <a:spcPct val="107000"/>
              </a:lnSpc>
              <a:spcAft>
                <a:spcPts val="800"/>
              </a:spcAft>
              <a:buAutoNum type="arabicParenR"/>
            </a:pPr>
            <a:r>
              <a:rPr lang="es-419" sz="4400" i="1" noProof="0" dirty="0">
                <a:latin typeface="Lato" panose="020F0502020204030203" pitchFamily="34" charset="0"/>
                <a:ea typeface="Lato" panose="020F0502020204030203" pitchFamily="34" charset="0"/>
                <a:cs typeface="Lato" panose="020F0502020204030203" pitchFamily="34" charset="0"/>
              </a:rPr>
              <a:t>Sufrir con gracia</a:t>
            </a:r>
            <a:endParaRPr lang="es-419" sz="4400" i="1" noProof="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3131969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6" ma:contentTypeDescription="Create a new document." ma:contentTypeScope="" ma:versionID="259078aa2b36d650f52ed406327e51aa">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04894a175f2f4d40fc41aa97290131e9"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dexed="true"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38896d1c-d48b-47b1-97a9-761dcde349b0">
      <Terms xmlns="http://schemas.microsoft.com/office/infopath/2007/PartnerControls"/>
    </lcf76f155ced4ddcb4097134ff3c332f>
    <Doc_x002e__x0023_ xmlns="38896d1c-d48b-47b1-97a9-761dcde349b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0076C2-A15E-4E35-969E-C9059CE062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96d1c-d48b-47b1-97a9-761dcde349b0"/>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1D5F2C-D676-40E3-BCEB-62F377DE7C4F}">
  <ds:schemaRefs>
    <ds:schemaRef ds:uri="http://schemas.microsoft.com/office/2006/metadata/properties"/>
    <ds:schemaRef ds:uri="http://schemas.microsoft.com/office/infopath/2007/PartnerControls"/>
    <ds:schemaRef ds:uri="d9dd568f-92e7-4aa1-8e50-87aa9ffea924"/>
    <ds:schemaRef ds:uri="9d1aa794-ada9-4a3e-9c2a-189f245fcbb8"/>
    <ds:schemaRef ds:uri="38896d1c-d48b-47b1-97a9-761dcde349b0"/>
  </ds:schemaRefs>
</ds:datastoreItem>
</file>

<file path=customXml/itemProps3.xml><?xml version="1.0" encoding="utf-8"?>
<ds:datastoreItem xmlns:ds="http://schemas.openxmlformats.org/officeDocument/2006/customXml" ds:itemID="{A49A4CBF-2F2A-4A06-BB7B-A69F01B29A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19488</TotalTime>
  <Words>4608</Words>
  <Application>Microsoft Macintosh PowerPoint</Application>
  <PresentationFormat>Widescreen</PresentationFormat>
  <Paragraphs>285</Paragraphs>
  <Slides>49</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Lato</vt:lpstr>
      <vt:lpstr>Arial</vt:lpstr>
      <vt:lpstr>TimesNewRomanPSMT</vt:lpstr>
      <vt:lpstr>Symbol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Timoteo 2:2 – La cadena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Michele Pfeifer</dc:creator>
  <cp:lastModifiedBy>Jonathan W. Gross</cp:lastModifiedBy>
  <cp:revision>90</cp:revision>
  <dcterms:created xsi:type="dcterms:W3CDTF">2023-11-29T19:33:05Z</dcterms:created>
  <dcterms:modified xsi:type="dcterms:W3CDTF">2026-04-30T15:21:06Z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y fmtid="{D5CDD505-2E9C-101B-9397-08002B2CF9AE}" pid="3" name="MediaServiceImageTags">
    <vt:lpwstr/>
  </property>
</Properties>
</file>