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7"/>
  </p:notesMasterIdLst>
  <p:sldIdLst>
    <p:sldId id="294" r:id="rId5"/>
    <p:sldId id="259" r:id="rId6"/>
    <p:sldId id="258" r:id="rId7"/>
    <p:sldId id="260" r:id="rId8"/>
    <p:sldId id="371" r:id="rId9"/>
    <p:sldId id="268" r:id="rId10"/>
    <p:sldId id="295" r:id="rId11"/>
    <p:sldId id="261" r:id="rId12"/>
    <p:sldId id="370" r:id="rId13"/>
    <p:sldId id="317" r:id="rId14"/>
    <p:sldId id="355" r:id="rId15"/>
    <p:sldId id="356" r:id="rId16"/>
    <p:sldId id="357" r:id="rId17"/>
    <p:sldId id="359" r:id="rId18"/>
    <p:sldId id="364" r:id="rId19"/>
    <p:sldId id="372" r:id="rId20"/>
    <p:sldId id="365" r:id="rId21"/>
    <p:sldId id="325" r:id="rId22"/>
    <p:sldId id="361" r:id="rId23"/>
    <p:sldId id="360" r:id="rId24"/>
    <p:sldId id="366" r:id="rId25"/>
    <p:sldId id="367" r:id="rId26"/>
    <p:sldId id="362" r:id="rId27"/>
    <p:sldId id="363" r:id="rId28"/>
    <p:sldId id="368" r:id="rId29"/>
    <p:sldId id="353" r:id="rId30"/>
    <p:sldId id="266" r:id="rId31"/>
    <p:sldId id="338" r:id="rId32"/>
    <p:sldId id="291" r:id="rId33"/>
    <p:sldId id="290" r:id="rId34"/>
    <p:sldId id="292" r:id="rId35"/>
    <p:sldId id="293" r:id="rId36"/>
  </p:sldIdLst>
  <p:sldSz cx="12192000" cy="6858000"/>
  <p:notesSz cx="6858000" cy="9144000"/>
  <p:embeddedFontLst>
    <p:embeddedFont>
      <p:font typeface="Lato" panose="020F0502020204030203" pitchFamily="34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bwmeaeIy0VqOo5hRMJOKNlA0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B8D3D-96E8-42C1-B88B-29C22E095EAA}" v="3" dt="2026-03-21T21:42:58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0959" autoAdjust="0"/>
  </p:normalViewPr>
  <p:slideViewPr>
    <p:cSldViewPr snapToGrid="0">
      <p:cViewPr varScale="1">
        <p:scale>
          <a:sx n="75" d="100"/>
          <a:sy n="75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6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wyZea6W7K4?si=m-0rYvo73kANn-Nv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436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A881EB3-FA88-192D-6220-8E7F433D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142CF940-7755-D7FF-2357-A2C599590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 Timoteo 4:1-5</a:t>
            </a:r>
            <a:br>
              <a:rPr lang="en-US" dirty="0"/>
            </a:b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el Espíritu dice claramente que, en los últimos tiempos, algunos apostatarán de la fe y escucharán a espíritus engañadores y a doctrinas de demonios,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que por la hipocresía de los mentirosos que tienen cauterizada la conciencia,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 </a:t>
            </a: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1EAD773-D42F-4213-040E-C84CDCB902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9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BCE61E2-BDD0-9D95-744B-BC9267AAD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532BCC15-1097-00B3-37FE-D1205B85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que Dios creó, para que los creyentes y los que han conocido la verdad participaran de ellos con acción de gracias.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 gracias,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F5900B3-0338-6609-E310-6BBC9DF154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45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440552C9-33FB-AC86-4884-7D09937A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A178C38E-7244-1C85-BA31-8D95A4948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Apostatarán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Habría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apostasía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 sea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algunos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apartarán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doctrina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las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Sagradas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Escrituras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Lo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mismo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menciona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II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Tesalonicenses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2, lo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cual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profecía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referente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 Anticristo. 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que 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apartan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escuchar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espíritus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engañadores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enseñarían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así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diciendo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clase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mentiras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El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enseñanza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sería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Satanás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mismo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padre de la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mentira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junto con sus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seguidores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 que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consumimos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Cuidado con lo que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escuchas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No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predicadores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son buenos.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CDDF5022-8611-FF9F-9A76-FD5E77702F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2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32761B2-8AB0-170A-F1DA-3584F1FE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5458870B-C1D1-3353-ECE8-32FFEB435D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Hipocresía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cauterizada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¿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Qué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significan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términos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</a:p>
          <a:p>
            <a:pPr marL="0" marR="0" lvl="0" indent="0">
              <a:buFontTx/>
              <a:buNone/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(v.2) “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hipocresía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es un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comportamiento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falso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Cauterizar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Aquellos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falsos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profetas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harían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diabólica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“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hipocresía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mentirosos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Exteriormente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manifestarían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maestros que 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preocupaban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bien de sus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seguidores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Pero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sería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máscara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hipócrita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teniendo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cauterizadas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sus 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propias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conciencias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 Sus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conciencias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serían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quemadas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 un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hierro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rojo.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71450" marR="0" lvl="0" indent="-171450"/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Cuando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‘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cauterizada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tiene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sensación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</a:p>
          <a:p>
            <a:pPr marL="171450" marR="0" lvl="0" indent="-171450"/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Igual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conciencia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algunos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está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cauterizada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tiene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sensación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lo que es bueno y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Ser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mentirosos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sería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estilo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AD41BC4-6BA6-FF66-B8F9-AE200C856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38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BAA91DDC-E4AE-3D84-8299-EE86EB49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9CEC14FB-B11D-A432-6E22-5DFB547CE3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Prohíben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Casarse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Comer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ciertos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alimentos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¿Por </a:t>
            </a:r>
            <a:r>
              <a:rPr lang="en-US" sz="11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qué</a:t>
            </a:r>
            <a:r>
              <a:rPr lang="en-US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</a:t>
            </a:r>
          </a:p>
          <a:p>
            <a:pPr marL="0" marR="0" lvl="0" indent="0">
              <a:buFontTx/>
              <a:buNone/>
            </a:pP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/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Parece que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enfasis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cumplir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 algo no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bíblico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les da un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sentido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falso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santidad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de “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obediencia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.”  En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realidad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legalismo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diabólico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uno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confíe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sí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mismo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Quita la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atención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Dios, las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bendiciones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da, y la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santidad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 dado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Jesucristo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2C069D1-882A-7C12-9C85-4C0F978F9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4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C2876912-C638-6A97-4FF7-0271BD29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14A60762-328F-4A77-5838-360B83294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otro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lado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todo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 que Dios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creó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“se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acción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gracias”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0AEDDD43-DBB2-FA4E-C523-0E062CF27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8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>
          <a:extLst>
            <a:ext uri="{FF2B5EF4-FFF2-40B4-BE49-F238E27FC236}">
              <a16:creationId xmlns:a16="http://schemas.microsoft.com/office/drawing/2014/main" id="{271DB54A-1C35-A126-E57B-EAE99B002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>
            <a:extLst>
              <a:ext uri="{FF2B5EF4-FFF2-40B4-BE49-F238E27FC236}">
                <a16:creationId xmlns:a16="http://schemas.microsoft.com/office/drawing/2014/main" id="{EA91F60A-80BB-4F14-9121-E92407C96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#2: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Identificar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las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caracterísicas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un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ministro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cristiano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según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Timoteo 4.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AE2BC4BF-8A72-B053-1A3F-8E21EC83E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985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BB77352-550A-E3D5-4A8E-9B5D18518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F9852002-9B76-8EC4-B55D-533406AF9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Vamos a leer versos 6 al 11.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Hagamos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lo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según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versos.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50E89254-AF0E-7281-A3B2-70C33BEA97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11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BB27D686-78D9-1E20-D64C-D9E946C96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639C66F8-4F70-4496-2E97-50E519BBFD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1 Timoteo 4:6-11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6 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Si enseñas esto a los hermanos, serás un buen ministro de Jesucristo, nutrido con las palabras de la fe y de la buena doctrina que has seguido.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7 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Desecha las fábulas profanas y de viejas. Ejercítate para la piedad; 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9B11B77-9E0E-9BE8-25C2-4C4A764AAC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659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F3FC5A6-F51D-5594-00B7-8DE3BA143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D70FFC0D-E65B-F2B5-8973-8AA30F6666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Y" sz="12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8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el ejercicio corporal es poco provechoso, pero la piedad es provechosa para todo, pues cuenta con promesa para esta vida presente, y para la venidera.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9 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Esta palabra es fiel, y digna de ser recibida por todos. </a:t>
            </a: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C05914C0-B485-0E19-CAE2-366615CBE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99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defTabSz="914400" rtl="0" eaLnBrk="1" fontAlgn="auto" latinLnBrk="0" hangingPunct="1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Bienvenida y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saludos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FFCFCF6D-21E3-4A13-5113-1D85680DD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29356F32-2589-B436-919D-D222009E6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10 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por esto mismo trabajamos y sufrimos oprobios, porque hemos puesto nuestra esperanza en el Dios vivo, que es el Salvador de todos los hombres, y mayormente de los que creen. 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11 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Esto manda y enseña. </a:t>
            </a:r>
            <a:endParaRPr lang="es-PY" sz="11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654D48B6-A946-C489-B627-18FBF4C1EE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93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2D662A6F-131D-1086-E6E6-18A9763B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0F886291-230E-C4A9-9E80-9D022DEA1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Enseña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, (lo anterior de </a:t>
            </a:r>
            <a:r>
              <a:rPr lang="en-US" dirty="0" err="1"/>
              <a:t>disfrutar</a:t>
            </a:r>
            <a:r>
              <a:rPr lang="en-US" dirty="0"/>
              <a:t> lo que Dios </a:t>
            </a:r>
            <a:r>
              <a:rPr lang="en-US" dirty="0" err="1"/>
              <a:t>creó</a:t>
            </a:r>
            <a:r>
              <a:rPr lang="en-US" dirty="0"/>
              <a:t> con </a:t>
            </a:r>
            <a:r>
              <a:rPr lang="en-US" dirty="0" err="1"/>
              <a:t>accion</a:t>
            </a:r>
            <a:r>
              <a:rPr lang="en-US" dirty="0"/>
              <a:t> de gracias), </a:t>
            </a:r>
            <a:r>
              <a:rPr lang="en-US" dirty="0" err="1"/>
              <a:t>señala</a:t>
            </a:r>
            <a:r>
              <a:rPr lang="en-US" dirty="0"/>
              <a:t> </a:t>
            </a:r>
            <a:r>
              <a:rPr lang="en-US" dirty="0" err="1"/>
              <a:t>legalismo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Se </a:t>
            </a:r>
            <a:r>
              <a:rPr lang="en-US" dirty="0" err="1"/>
              <a:t>nutre</a:t>
            </a:r>
            <a:r>
              <a:rPr lang="en-US" dirty="0"/>
              <a:t> con las palabras de </a:t>
            </a:r>
            <a:r>
              <a:rPr lang="en-US" dirty="0" err="1"/>
              <a:t>fe</a:t>
            </a:r>
            <a:r>
              <a:rPr lang="en-US" dirty="0"/>
              <a:t> y Buena </a:t>
            </a:r>
            <a:r>
              <a:rPr lang="en-US" dirty="0" err="1"/>
              <a:t>doctrina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Descarta</a:t>
            </a:r>
            <a:r>
              <a:rPr lang="en-US" dirty="0"/>
              <a:t> </a:t>
            </a:r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leyendas</a:t>
            </a:r>
            <a:endParaRPr lang="en-US" dirty="0"/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ejercicio</a:t>
            </a:r>
            <a:r>
              <a:rPr lang="en-US" dirty="0"/>
              <a:t>…. En la Piedad.  ¿</a:t>
            </a:r>
            <a:r>
              <a:rPr lang="en-US" dirty="0" err="1"/>
              <a:t>cómo</a:t>
            </a:r>
            <a:r>
              <a:rPr lang="en-US" dirty="0"/>
              <a:t>? 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Palabra.  Pone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práctica</a:t>
            </a:r>
            <a:r>
              <a:rPr lang="en-US" dirty="0"/>
              <a:t> la Palabra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Y no es mala idea </a:t>
            </a:r>
            <a:r>
              <a:rPr lang="en-US" dirty="0" err="1"/>
              <a:t>ejercicio</a:t>
            </a:r>
            <a:r>
              <a:rPr lang="en-US" dirty="0"/>
              <a:t> </a:t>
            </a:r>
            <a:r>
              <a:rPr lang="en-US" dirty="0" err="1"/>
              <a:t>fisico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bien. </a:t>
            </a: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Pone </a:t>
            </a:r>
            <a:r>
              <a:rPr lang="en-US" dirty="0" err="1"/>
              <a:t>su</a:t>
            </a:r>
            <a:r>
              <a:rPr lang="en-US" dirty="0"/>
              <a:t> Esperanza </a:t>
            </a:r>
            <a:r>
              <a:rPr lang="en-US" dirty="0" err="1"/>
              <a:t>en</a:t>
            </a:r>
            <a:r>
              <a:rPr lang="en-US" dirty="0"/>
              <a:t> Dios, y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dispuesto</a:t>
            </a:r>
            <a:r>
              <a:rPr lang="en-US" dirty="0"/>
              <a:t> a </a:t>
            </a:r>
            <a:r>
              <a:rPr lang="en-US" dirty="0" err="1"/>
              <a:t>trabajar</a:t>
            </a:r>
            <a:r>
              <a:rPr lang="en-US" dirty="0"/>
              <a:t> y </a:t>
            </a:r>
            <a:r>
              <a:rPr lang="en-US" dirty="0" err="1"/>
              <a:t>sufrir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6F9E339C-F588-048B-9C44-4E796690A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26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69C6586E-6E2E-0893-72E1-53CF3E8B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3D679FE0-B3AC-03AA-8D5D-F733417ADF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leer versos 12-16.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Hagamos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lo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según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versos.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FA092AAC-C714-CAAD-9390-BDCCE5BDA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367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0A719767-FAC5-636C-FF92-D8D0C91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45746C5E-6D39-8026-10DB-FB37CD1BD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Ninguno tenga en poco tu juventud, sino sé ejemplo de los creyentes en palabra, conducta, amor, espíritu, fe y pureza.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Mientras llego, ocúpate en la lectura, la exhortación y la enseñanza. </a:t>
            </a:r>
            <a:r>
              <a:rPr lang="es-PY" sz="1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14 </a:t>
            </a:r>
            <a:r>
              <a:rPr lang="es-PY" sz="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descuides el don que hay en ti, y que recibiste mediante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756C4E7D-FDA5-B4EA-A0B6-BF618A0A5D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348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A7BECF44-8B5C-745F-0C17-03B4A6402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C0F1B8F7-005D-6170-7F5A-D341249327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profecía, cuando se te impusieron las manos del presbiterio.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15 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Ocúpate en estas cosas, y permanece en ellas, para que tu aprovechamiento sea evidente a todos. </a:t>
            </a:r>
            <a:r>
              <a:rPr lang="es-PY" sz="11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16 </a:t>
            </a:r>
            <a:r>
              <a:rPr lang="es-PY" sz="11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Ten cuidado de ti mismo y de la doctrina; persiste en ello. Si haces esto, te salvarás a ti mismo y a los que te escuchen</a:t>
            </a: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10474AB8-B33D-E22A-AA5F-F60B694ED3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76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25A81F3-31C9-327A-EFD5-47DA4B2E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2FAA34E7-162A-3DC1-A9D4-6F79FFEF4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Hagamos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lo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según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versos, 12 a 16</a:t>
            </a:r>
          </a:p>
          <a:p>
            <a:pPr marL="0" marR="0" lvl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ejemplo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forma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hablar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amor,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pureza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</a:p>
          <a:p>
            <a:pPr marL="285750" marR="0" lvl="0" indent="-28575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Lectura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pública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personal de la Palabra. </a:t>
            </a:r>
          </a:p>
          <a:p>
            <a:pPr marL="285750" marR="0" lvl="0" indent="-285750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Exhorta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enseña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Recuerda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dado.</a:t>
            </a:r>
          </a:p>
          <a:p>
            <a:pPr marL="285750" marR="0" lvl="0" indent="-285750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Crece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Tiene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alma,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doctrina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285750" marR="0" lvl="0" indent="-285750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Persiste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bendición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sí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demás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 algn="l" rtl="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F0D15012-EF3E-7A6D-B5FE-DDC3D2210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522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F3969126-44C9-7056-D331-7D0FDD33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EBDF4FF5-7BB9-28C5-12F6-263C2A0ED9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3D012CF4-3903-663F-BFA3-9B6149F66A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947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en-US" dirty="0"/>
              <a:t>Proyecto Final – 3 partes</a:t>
            </a:r>
            <a:br>
              <a:rPr lang="en-US" dirty="0"/>
            </a:br>
            <a:br>
              <a:rPr lang="en-US" dirty="0"/>
            </a:br>
            <a:r>
              <a:rPr lang="es-PY" sz="1200" dirty="0">
                <a:effectLst/>
                <a:latin typeface="Lato"/>
                <a:ea typeface="Lato"/>
                <a:cs typeface="Lato"/>
              </a:rPr>
              <a:t>1.) Desarrollar </a:t>
            </a:r>
            <a:r>
              <a:rPr lang="es-PY" sz="1200" dirty="0">
                <a:latin typeface="Lato"/>
                <a:ea typeface="Lato"/>
                <a:cs typeface="Lato"/>
              </a:rPr>
              <a:t>por escrito,  por audio o video su </a:t>
            </a:r>
            <a:r>
              <a:rPr lang="es-PY" sz="1200" b="1" dirty="0">
                <a:latin typeface="Lato"/>
                <a:ea typeface="Lato"/>
                <a:cs typeface="Lato"/>
              </a:rPr>
              <a:t>testimonio personal</a:t>
            </a:r>
            <a:r>
              <a:rPr lang="es-PY" sz="1200" dirty="0">
                <a:latin typeface="Lato"/>
                <a:ea typeface="Lato"/>
                <a:cs typeface="Lato"/>
              </a:rPr>
              <a:t>.  ¿Cómo le ha salvado Dios?  ¿Cómo ha obrado en su vida?  </a:t>
            </a:r>
            <a:endParaRPr lang="es-PY" sz="1200" dirty="0">
              <a:effectLst/>
              <a:latin typeface="Lato"/>
              <a:ea typeface="Lato"/>
              <a:cs typeface="Lato"/>
            </a:endParaRPr>
          </a:p>
          <a:p>
            <a:pPr marL="15875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es-PY" sz="12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 marL="15875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es-PY" sz="1200" dirty="0">
                <a:effectLst/>
                <a:latin typeface="Lato"/>
                <a:ea typeface="Lato"/>
                <a:cs typeface="Lato"/>
              </a:rPr>
              <a:t>2.) </a:t>
            </a:r>
            <a:r>
              <a:rPr lang="es-PY" sz="1200" b="1" dirty="0">
                <a:effectLst/>
                <a:latin typeface="Lato"/>
                <a:ea typeface="Lato"/>
                <a:cs typeface="Lato"/>
              </a:rPr>
              <a:t>Escribirle una carta a un “Timoteo” </a:t>
            </a:r>
            <a:r>
              <a:rPr lang="es-PY" sz="1100" dirty="0">
                <a:latin typeface="Lato"/>
                <a:ea typeface="Lato"/>
                <a:cs typeface="Lato"/>
              </a:rPr>
              <a:t>(alguien) en su grupo que muestre potencial como líder. La carta hablará sobre el carácter de un líder espiritual, usando temas y pasajes de 1 y 2 Timoteo. ¿Qué es lo que ve en él o ella? Enfóquese más en lo espiritual y no tanto en los talentos.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07" name="Google Shape;207;g2f5882f685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351DEDE9-14AB-F9BA-7165-46DDCD6F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5882f685f_0_139:notes">
            <a:extLst>
              <a:ext uri="{FF2B5EF4-FFF2-40B4-BE49-F238E27FC236}">
                <a16:creationId xmlns:a16="http://schemas.microsoft.com/office/drawing/2014/main" id="{40768AD8-FA7A-920C-468D-45644B2EA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effectLst/>
                <a:latin typeface="Lato"/>
                <a:ea typeface="Lato"/>
                <a:cs typeface="Lato"/>
              </a:rPr>
              <a:t>3.) </a:t>
            </a:r>
            <a:r>
              <a:rPr lang="en-US" sz="1100" b="1" dirty="0">
                <a:effectLst/>
                <a:latin typeface="Lato"/>
                <a:ea typeface="Lato"/>
                <a:cs typeface="Lato"/>
              </a:rPr>
              <a:t>Responder </a:t>
            </a:r>
            <a:r>
              <a:rPr lang="en-US" sz="1100" b="1" dirty="0" err="1">
                <a:latin typeface="Lato"/>
                <a:ea typeface="Lato"/>
                <a:cs typeface="Lato"/>
              </a:rPr>
              <a:t>algunas</a:t>
            </a:r>
            <a:r>
              <a:rPr lang="en-US" sz="1100" b="1" dirty="0">
                <a:latin typeface="Lato"/>
                <a:ea typeface="Lato"/>
                <a:cs typeface="Lato"/>
              </a:rPr>
              <a:t> </a:t>
            </a:r>
            <a:r>
              <a:rPr lang="en-US" sz="1100" b="1" dirty="0" err="1">
                <a:effectLst/>
                <a:latin typeface="Lato"/>
                <a:ea typeface="Lato"/>
                <a:cs typeface="Lato"/>
              </a:rPr>
              <a:t>preguntas</a:t>
            </a:r>
            <a:r>
              <a:rPr lang="en-US" sz="1100" b="1" dirty="0"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1100" dirty="0" err="1">
                <a:effectLst/>
                <a:latin typeface="Lato"/>
                <a:ea typeface="Lato"/>
                <a:cs typeface="Lato"/>
              </a:rPr>
              <a:t>acerca</a:t>
            </a:r>
            <a:r>
              <a:rPr lang="en-US" sz="1100" dirty="0">
                <a:effectLst/>
                <a:latin typeface="Lato"/>
                <a:ea typeface="Lato"/>
                <a:cs typeface="Lato"/>
              </a:rPr>
              <a:t> de </a:t>
            </a:r>
            <a:r>
              <a:rPr lang="en-US" sz="1100" dirty="0" err="1">
                <a:effectLst/>
                <a:latin typeface="Lato"/>
                <a:ea typeface="Lato"/>
                <a:cs typeface="Lato"/>
              </a:rPr>
              <a:t>temas</a:t>
            </a:r>
            <a:r>
              <a:rPr lang="en-US" sz="1100" dirty="0">
                <a:effectLst/>
                <a:latin typeface="Lato"/>
                <a:ea typeface="Lato"/>
                <a:cs typeface="Lato"/>
              </a:rPr>
              <a:t> clave </a:t>
            </a:r>
            <a:r>
              <a:rPr lang="en-US" sz="1100" dirty="0" err="1">
                <a:effectLst/>
                <a:latin typeface="Lato"/>
                <a:ea typeface="Lato"/>
                <a:cs typeface="Lato"/>
              </a:rPr>
              <a:t>en</a:t>
            </a:r>
            <a:r>
              <a:rPr lang="en-US" sz="1100" dirty="0">
                <a:effectLst/>
                <a:latin typeface="Lato"/>
                <a:ea typeface="Lato"/>
                <a:cs typeface="Lato"/>
              </a:rPr>
              <a:t> las dos cartas a Timoteo.</a:t>
            </a: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2f5882f685f_0_139:notes">
            <a:extLst>
              <a:ext uri="{FF2B5EF4-FFF2-40B4-BE49-F238E27FC236}">
                <a16:creationId xmlns:a16="http://schemas.microsoft.com/office/drawing/2014/main" id="{8BE9AF32-27D8-5089-B62F-C4075CEFDE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66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Tarea: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 1 Timoteo 5</a:t>
            </a:r>
          </a:p>
          <a:p>
            <a:pPr marL="285750" marR="0" lvl="0" indent="-28575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video 5: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/>
              </a:rPr>
              <a:t>https://youtu.be/owyZea6W7K4?si=m-0rYvo73kANn-Nv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</a:p>
          <a:p>
            <a:pPr marL="285750" marR="0" lvl="0" indent="-285750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Busquen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dos versos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libros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la Biblia (fuera de Timoteo)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hablan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Nuestro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Iglesia.  </a:t>
            </a: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Introducción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breve a la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lección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3.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bendición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Despedida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Oración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5882f685f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Objetivos del </a:t>
            </a:r>
            <a:r>
              <a:rPr lang="es-E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Curso:</a:t>
            </a:r>
          </a:p>
          <a:p>
            <a:pPr marL="0" marR="0" indent="0">
              <a:buFontTx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Leeremos las dos cartas a Timoteo buscando aplicaciones para el sembrador y su grupo.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Compartiremos un testimonio y una exhortación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Cristocéntrica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capaces de animar y fortalecer a un “Timoteo” y su grupo sembrador.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Identificaremos las características esenciales sobre la vida personal y ministerial de los que sirven en la obra del Evangelio.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5882f685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El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Esquema del Curso: Fortaleciendo a Timoteo – 8 Lecciones</a:t>
            </a:r>
          </a:p>
          <a:p>
            <a:pPr marL="0" marR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Timoteo 1)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 encargo, Hijo Timoteo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Timoteo 2)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Orar, Varones, Mujeres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Timoteo 3)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Requisitos para Líderes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Timoteo 4)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Buen Ministerio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C3423D67-9211-C94F-5F49-8F783EF2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5882f685f_0_254:notes">
            <a:extLst>
              <a:ext uri="{FF2B5EF4-FFF2-40B4-BE49-F238E27FC236}">
                <a16:creationId xmlns:a16="http://schemas.microsoft.com/office/drawing/2014/main" id="{0F75D6BC-11D2-0073-BD38-6C5E48472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5882f685f_0_254:notes">
            <a:extLst>
              <a:ext uri="{FF2B5EF4-FFF2-40B4-BE49-F238E27FC236}">
                <a16:creationId xmlns:a16="http://schemas.microsoft.com/office/drawing/2014/main" id="{1E3122C3-0877-5110-5ECB-39DC24E3DC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Timoteo 5)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Viudas y Ancianos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Timoteo 6 y contexto de 2 Timoteo)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Contentamiento y la Buena Batalla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 Timoteo 1-2)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El Ministerio Cristo Céntrico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 Timoteo 3-4)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Firme en las Escrituras / El Ministerio es Personal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46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#1: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Analizar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las falsas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enseñanzas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mencionadas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Timoteo 4 y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contrastarlas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 la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verdad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bíblica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C41153C9-BE65-0836-19F6-EC8620E1C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5882f685f_0_775:notes">
            <a:extLst>
              <a:ext uri="{FF2B5EF4-FFF2-40B4-BE49-F238E27FC236}">
                <a16:creationId xmlns:a16="http://schemas.microsoft.com/office/drawing/2014/main" id="{822ECCE1-84C2-C396-488B-78CA9A9162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Escuchemos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clibato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iglesia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católica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contestan.</a:t>
            </a:r>
          </a:p>
          <a:p>
            <a:pPr marL="285750" marR="0" lvl="0" indent="-285750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/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siguiente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algunas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iglesias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prohíben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ciertas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comidas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¿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cuáles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iglesias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¿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comidas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prohiben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Y ¿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s-E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Permite que los estudiantes contestan.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2f5882f685f_0_775:notes">
            <a:extLst>
              <a:ext uri="{FF2B5EF4-FFF2-40B4-BE49-F238E27FC236}">
                <a16:creationId xmlns:a16="http://schemas.microsoft.com/office/drawing/2014/main" id="{E18D2C80-7B01-87A1-439B-DBC9F85DB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6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4500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Fortaleciendo</a:t>
            </a:r>
            <a:r>
              <a:rPr lang="en-US" sz="54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54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7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At Lystra, they met a young Christian called Timothy. His mother was a Jewish believer, but his father was a Greek. The local Christians thought very highly of him and Paul invited Timothy to join them on their journey. – Slide 7">
            <a:extLst>
              <a:ext uri="{FF2B5EF4-FFF2-40B4-BE49-F238E27FC236}">
                <a16:creationId xmlns:a16="http://schemas.microsoft.com/office/drawing/2014/main" id="{1E2162B5-A7F0-D8DB-66BD-C3C5B4F5D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395" y="948267"/>
            <a:ext cx="5758024" cy="43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89CF5-A283-BB22-896D-E69E83E55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395" y="1024468"/>
            <a:ext cx="5758024" cy="43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AEF3697F-27CB-2528-9C9C-55E0C1DB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4169755-C761-271C-7355-768D3E428BB7}"/>
              </a:ext>
            </a:extLst>
          </p:cNvPr>
          <p:cNvSpPr txBox="1"/>
          <p:nvPr/>
        </p:nvSpPr>
        <p:spPr>
          <a:xfrm>
            <a:off x="2251674" y="200083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392A1338-B8E6-0A19-7FD5-A7B014E717A0}"/>
              </a:ext>
            </a:extLst>
          </p:cNvPr>
          <p:cNvCxnSpPr/>
          <p:nvPr/>
        </p:nvCxnSpPr>
        <p:spPr>
          <a:xfrm>
            <a:off x="2488387" y="113348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FB2E8953-E102-9283-8A57-571AA8A9CB4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B9F635D-83C5-A336-17F6-03C333890B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EBC866EC-48A8-D54D-6555-510441CFE1D8}"/>
              </a:ext>
            </a:extLst>
          </p:cNvPr>
          <p:cNvSpPr txBox="1"/>
          <p:nvPr/>
        </p:nvSpPr>
        <p:spPr>
          <a:xfrm>
            <a:off x="1799859" y="1460708"/>
            <a:ext cx="9505622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el Espíritu dice claramente que, en los últimos tiempos, algunos apostatarán de la fe y escucharán a espíritus engañadores y a doctrinas de demonios,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que por la hipocresía de los mentirosos que tienen cauterizada la conciencia,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 </a:t>
            </a:r>
            <a:endParaRPr lang="es-PY" sz="4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798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327CAF95-C804-216D-6752-EB41A5DF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6B15ADC3-3CA5-AC85-C4BD-4A14E846417E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EAF16C1F-0BDB-0B40-114F-716585FF7130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09EEE0C-4705-90DC-CB93-C82B5A0FF73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763C4705-C310-8CCF-3CAB-B1F5D5BBB8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02B3920-BEAF-3F99-A8B3-EC1302074C79}"/>
              </a:ext>
            </a:extLst>
          </p:cNvPr>
          <p:cNvSpPr txBox="1"/>
          <p:nvPr/>
        </p:nvSpPr>
        <p:spPr>
          <a:xfrm>
            <a:off x="1757680" y="1971729"/>
            <a:ext cx="917034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que Dios creó, para que los creyentes y los que han conocido la verdad participaran de ellos con acción de gracias.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 gracias, </a:t>
            </a:r>
            <a:r>
              <a:rPr lang="es-PY" sz="36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36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3523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1F4CFCA3-D799-D43D-8B65-637540838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C3DBC4DA-CD3B-0A86-9240-BA7B58344DEB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5A917C95-BB29-08C8-7966-EE00C505584E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AB790AFE-3D5B-DF0F-86CD-018ED6342B4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4100787D-B050-C9FD-36ED-84D070A4FF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59E85301-D6E7-4A9B-E212-C2C1F7AC8D01}"/>
              </a:ext>
            </a:extLst>
          </p:cNvPr>
          <p:cNvSpPr txBox="1"/>
          <p:nvPr/>
        </p:nvSpPr>
        <p:spPr>
          <a:xfrm>
            <a:off x="6106159" y="1887428"/>
            <a:ext cx="5880041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Pero el Espíritu dice claramente que, en los últimos tiempos, algunos apostatarán de la fe y escucharán a espíritus engañadores y a doctrinas de demonios,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que por la hipocresía de los mentirosos que tienen cauterizada la conciencia,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 que Dios creó, para que los creyentes y los que han conocido la verdad participaran de ellos con acción de gracias.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 gracias,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2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E8DBC-92B1-4925-1503-FF28506B11DE}"/>
              </a:ext>
            </a:extLst>
          </p:cNvPr>
          <p:cNvSpPr txBox="1"/>
          <p:nvPr/>
        </p:nvSpPr>
        <p:spPr>
          <a:xfrm>
            <a:off x="2248348" y="2119256"/>
            <a:ext cx="3528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Apostatarán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</a:t>
            </a:r>
          </a:p>
          <a:p>
            <a:endParaRPr lang="en-US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1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9384A0BF-2BB5-7568-824A-FD6C04163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34CA23AD-4AB9-0EAF-DC50-16EFAF3D0D91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6C36851A-B2B3-695C-6272-817C10C8D876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198DBBED-AD30-2CE2-CDE5-032B26FDBB36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D2FDC29A-3BAF-ECF7-A232-CFF60C1A0B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824E9B4-D4F0-CCD8-FB0B-4A7A18CB656E}"/>
              </a:ext>
            </a:extLst>
          </p:cNvPr>
          <p:cNvSpPr txBox="1"/>
          <p:nvPr/>
        </p:nvSpPr>
        <p:spPr>
          <a:xfrm>
            <a:off x="6400799" y="1887428"/>
            <a:ext cx="522651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2 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que por la hipocresía de los mentirosos que tienen cauterizada la conciencia,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 que Dios creó, para que los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creyentes y los que han conocido la verdad participaran de ellos con acción de gracias.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 desechable, si se toma con acción de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gracias, </a:t>
            </a:r>
            <a:r>
              <a:rPr lang="es-PY" sz="2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20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20BB3-253C-F482-6D16-C8266A0E8508}"/>
              </a:ext>
            </a:extLst>
          </p:cNvPr>
          <p:cNvSpPr txBox="1"/>
          <p:nvPr/>
        </p:nvSpPr>
        <p:spPr>
          <a:xfrm>
            <a:off x="2084569" y="2151727"/>
            <a:ext cx="352850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i="1" dirty="0">
                <a:latin typeface="Lato"/>
                <a:ea typeface="Lato"/>
                <a:cs typeface="Lato"/>
              </a:rPr>
              <a:t>“</a:t>
            </a:r>
            <a:r>
              <a:rPr lang="en-US" sz="3600" i="1" dirty="0" err="1">
                <a:latin typeface="Lato"/>
                <a:ea typeface="Lato"/>
                <a:cs typeface="Lato"/>
              </a:rPr>
              <a:t>hipocresía</a:t>
            </a:r>
            <a:r>
              <a:rPr lang="en-US" sz="3600" i="1" dirty="0">
                <a:latin typeface="Lato"/>
                <a:ea typeface="Lato"/>
                <a:cs typeface="Lato"/>
              </a:rPr>
              <a:t>”</a:t>
            </a:r>
          </a:p>
          <a:p>
            <a:endParaRPr lang="en-US" sz="3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600" i="1" dirty="0">
                <a:latin typeface="Lato"/>
                <a:ea typeface="Lato"/>
                <a:cs typeface="Lato"/>
              </a:rPr>
              <a:t>“</a:t>
            </a:r>
            <a:r>
              <a:rPr lang="en-US" sz="3600" i="1" dirty="0" err="1">
                <a:latin typeface="Lato"/>
                <a:ea typeface="Lato"/>
                <a:cs typeface="Lato"/>
              </a:rPr>
              <a:t>cauterizada</a:t>
            </a:r>
            <a:r>
              <a:rPr lang="en-US" sz="3600" i="1" dirty="0">
                <a:latin typeface="Lato"/>
                <a:ea typeface="Lato"/>
                <a:cs typeface="Lato"/>
              </a:rPr>
              <a:t>”</a:t>
            </a:r>
          </a:p>
          <a:p>
            <a:endParaRPr lang="en-US" sz="3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PY" sz="3600" i="1" dirty="0">
                <a:latin typeface="Lato"/>
                <a:ea typeface="Lato"/>
                <a:cs typeface="Lato"/>
              </a:rPr>
              <a:t>¿Qué significan estos términos?</a:t>
            </a: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FC463032-1EF6-098E-1AF4-167559F0F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013E363-9812-337E-0616-B138D1EE1671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15D8975B-0D24-627F-A674-79A8542EDF1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B948CC57-5643-A07A-EC73-52EF408AA33A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242FB97F-5966-2C35-EB67-D878A7B34E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94A097BA-72B1-3CF5-98D2-E907EC1F18F6}"/>
              </a:ext>
            </a:extLst>
          </p:cNvPr>
          <p:cNvSpPr txBox="1"/>
          <p:nvPr/>
        </p:nvSpPr>
        <p:spPr>
          <a:xfrm>
            <a:off x="7038764" y="1812948"/>
            <a:ext cx="4860759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3 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prohibirán casarse y mandarán abstenerse de los alimentos que Dios creó, para que los creyentes y los que han conocido la verdad participaran de ellos con acción de gracias.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4 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todo lo que Dios creó es bueno, y nada es</a:t>
            </a:r>
            <a:r>
              <a:rPr lang="es-PY" sz="36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desechable, si se toma con acción de gracias, </a:t>
            </a:r>
            <a:r>
              <a:rPr lang="es-PY" sz="2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5 </a:t>
            </a:r>
            <a:r>
              <a:rPr lang="es-PY" sz="2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pues por la palabra de Dios y por la oración es santificado.</a:t>
            </a:r>
            <a:endParaRPr lang="es-PY" sz="2400" i="1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DBC442-2C07-B56F-02D9-3161ECA35C9E}"/>
              </a:ext>
            </a:extLst>
          </p:cNvPr>
          <p:cNvSpPr txBox="1"/>
          <p:nvPr/>
        </p:nvSpPr>
        <p:spPr>
          <a:xfrm>
            <a:off x="2084568" y="1812949"/>
            <a:ext cx="431623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i="1" dirty="0" err="1">
                <a:latin typeface="Lato"/>
                <a:ea typeface="Lato"/>
                <a:cs typeface="Lato"/>
              </a:rPr>
              <a:t>P</a:t>
            </a:r>
            <a:r>
              <a:rPr lang="en-US" sz="3600" i="1" dirty="0" err="1">
                <a:latin typeface="Lato"/>
                <a:ea typeface="Lato"/>
                <a:cs typeface="Lato"/>
              </a:rPr>
              <a:t>rohiben</a:t>
            </a:r>
            <a:r>
              <a:rPr lang="en-US" sz="3600" i="1" dirty="0">
                <a:latin typeface="Lato"/>
                <a:ea typeface="Lato"/>
                <a:cs typeface="Lato"/>
              </a:rPr>
              <a:t>…</a:t>
            </a:r>
          </a:p>
          <a:p>
            <a:pPr marL="742950" indent="-742950">
              <a:buAutoNum type="arabicParenR"/>
            </a:pPr>
            <a:r>
              <a:rPr lang="en-US" sz="3600" i="1" dirty="0" err="1">
                <a:latin typeface="Lato"/>
                <a:ea typeface="Lato"/>
                <a:cs typeface="Lato"/>
              </a:rPr>
              <a:t>Casarse</a:t>
            </a:r>
            <a:endParaRPr lang="en-US" sz="3600" i="1" dirty="0">
              <a:latin typeface="Lato"/>
              <a:ea typeface="Lato"/>
              <a:cs typeface="Lato"/>
            </a:endParaRPr>
          </a:p>
          <a:p>
            <a:pPr marL="742950" indent="-742950">
              <a:buAutoNum type="arabicParenR"/>
            </a:pPr>
            <a:r>
              <a:rPr lang="en-US" sz="3600" i="1" dirty="0">
                <a:latin typeface="Lato"/>
                <a:ea typeface="Lato"/>
                <a:cs typeface="Lato"/>
              </a:rPr>
              <a:t>Comer </a:t>
            </a:r>
            <a:r>
              <a:rPr lang="en-US" sz="3600" i="1" dirty="0" err="1">
                <a:latin typeface="Lato"/>
                <a:ea typeface="Lato"/>
                <a:cs typeface="Lato"/>
              </a:rPr>
              <a:t>ciertos</a:t>
            </a:r>
            <a:r>
              <a:rPr lang="en-US" sz="3600" i="1" dirty="0">
                <a:latin typeface="Lato"/>
                <a:ea typeface="Lato"/>
                <a:cs typeface="Lato"/>
              </a:rPr>
              <a:t> </a:t>
            </a:r>
            <a:r>
              <a:rPr lang="en-US" sz="3600" i="1" dirty="0" err="1">
                <a:latin typeface="Lato"/>
                <a:ea typeface="Lato"/>
                <a:cs typeface="Lato"/>
              </a:rPr>
              <a:t>alimentos</a:t>
            </a:r>
            <a:endParaRPr lang="en-US" sz="3600" i="1" dirty="0">
              <a:latin typeface="Lato"/>
              <a:ea typeface="Lato"/>
              <a:cs typeface="Lato"/>
            </a:endParaRPr>
          </a:p>
          <a:p>
            <a:endParaRPr lang="en-US" sz="3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PY" sz="3600" i="1" dirty="0">
                <a:latin typeface="Lato"/>
                <a:ea typeface="Lato"/>
                <a:cs typeface="Lato"/>
              </a:rPr>
              <a:t>¿Por qué?  </a:t>
            </a:r>
          </a:p>
        </p:txBody>
      </p:sp>
    </p:spTree>
    <p:extLst>
      <p:ext uri="{BB962C8B-B14F-4D97-AF65-F5344CB8AC3E}">
        <p14:creationId xmlns:p14="http://schemas.microsoft.com/office/powerpoint/2010/main" val="83925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F19C7715-426C-8C4C-0B38-58E870EC6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167DBA69-D40D-BAE8-1096-91FAC8706876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4:1-5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C7BD716-9B6F-2922-E5A3-C46B9D526AC6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629E2824-AE00-EE52-6600-7F9129FBD254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149CADB0-6149-92F3-175B-F410B82B32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3742E575-997B-1D82-B74F-FF76A3AE3E24}"/>
              </a:ext>
            </a:extLst>
          </p:cNvPr>
          <p:cNvSpPr txBox="1"/>
          <p:nvPr/>
        </p:nvSpPr>
        <p:spPr>
          <a:xfrm>
            <a:off x="6690167" y="1600847"/>
            <a:ext cx="5209356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3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creyentes y los que han conocido la verdad participaran de ellos con acción de gracias.  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Porque todo lo que Dios creó es bueno, y nada es desechable, si se toma con acción de gracias, </a:t>
            </a:r>
            <a:r>
              <a:rPr lang="es-PY" sz="3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5 </a:t>
            </a:r>
            <a:r>
              <a:rPr lang="es-PY" sz="3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pues por la palabra de Dios y por la oración es santificado.</a:t>
            </a:r>
            <a:endParaRPr lang="es-PY" sz="3200" i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6111D-61BE-492F-0AEF-ACD3C12A9EA7}"/>
              </a:ext>
            </a:extLst>
          </p:cNvPr>
          <p:cNvSpPr txBox="1"/>
          <p:nvPr/>
        </p:nvSpPr>
        <p:spPr>
          <a:xfrm>
            <a:off x="2084568" y="1812949"/>
            <a:ext cx="4316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952C-FA20-7D8A-26D8-7DE396E252B6}"/>
              </a:ext>
            </a:extLst>
          </p:cNvPr>
          <p:cNvSpPr txBox="1"/>
          <p:nvPr/>
        </p:nvSpPr>
        <p:spPr>
          <a:xfrm>
            <a:off x="2084568" y="1812949"/>
            <a:ext cx="4316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otro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lado</a:t>
            </a:r>
            <a:endParaRPr lang="en-US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“se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toma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en-US" sz="4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acción</a:t>
            </a:r>
            <a:r>
              <a:rPr lang="en-US" sz="4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gracias”</a:t>
            </a:r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PY" sz="4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7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B2ADA0EC-1B33-C258-06C7-9D45D28AA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>
            <a:extLst>
              <a:ext uri="{FF2B5EF4-FFF2-40B4-BE49-F238E27FC236}">
                <a16:creationId xmlns:a16="http://schemas.microsoft.com/office/drawing/2014/main" id="{01D69822-01E6-E9B8-4860-022A364D39BD}"/>
              </a:ext>
            </a:extLst>
          </p:cNvPr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>
            <a:extLst>
              <a:ext uri="{FF2B5EF4-FFF2-40B4-BE49-F238E27FC236}">
                <a16:creationId xmlns:a16="http://schemas.microsoft.com/office/drawing/2014/main" id="{506584C1-EA71-594E-B128-44FCBFFD1139}"/>
              </a:ext>
            </a:extLst>
          </p:cNvPr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>
            <a:extLst>
              <a:ext uri="{FF2B5EF4-FFF2-40B4-BE49-F238E27FC236}">
                <a16:creationId xmlns:a16="http://schemas.microsoft.com/office/drawing/2014/main" id="{93BC898C-9D91-55B0-5723-49D225CF2C55}"/>
              </a:ext>
            </a:extLst>
          </p:cNvPr>
          <p:cNvGrpSpPr/>
          <p:nvPr/>
        </p:nvGrpSpPr>
        <p:grpSpPr>
          <a:xfrm>
            <a:off x="551075" y="2011050"/>
            <a:ext cx="11197475" cy="2537987"/>
            <a:chOff x="0" y="0"/>
            <a:chExt cx="10450280" cy="2537987"/>
          </a:xfrm>
        </p:grpSpPr>
        <p:sp>
          <p:nvSpPr>
            <p:cNvPr id="129" name="Google Shape;129;p5">
              <a:extLst>
                <a:ext uri="{FF2B5EF4-FFF2-40B4-BE49-F238E27FC236}">
                  <a16:creationId xmlns:a16="http://schemas.microsoft.com/office/drawing/2014/main" id="{9E2A4E6C-67FA-3296-9C82-AAA5C99D1BB4}"/>
                </a:ext>
              </a:extLst>
            </p:cNvPr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>
              <a:extLst>
                <a:ext uri="{FF2B5EF4-FFF2-40B4-BE49-F238E27FC236}">
                  <a16:creationId xmlns:a16="http://schemas.microsoft.com/office/drawing/2014/main" id="{C2D6B6B7-125C-2564-C954-32D25337D604}"/>
                </a:ext>
              </a:extLst>
            </p:cNvPr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>
              <a:extLst>
                <a:ext uri="{FF2B5EF4-FFF2-40B4-BE49-F238E27FC236}">
                  <a16:creationId xmlns:a16="http://schemas.microsoft.com/office/drawing/2014/main" id="{ECEBFEC3-4A61-635F-36E6-5BA48B3A1C69}"/>
                </a:ext>
              </a:extLst>
            </p:cNvPr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>
              <a:extLst>
                <a:ext uri="{FF2B5EF4-FFF2-40B4-BE49-F238E27FC236}">
                  <a16:creationId xmlns:a16="http://schemas.microsoft.com/office/drawing/2014/main" id="{8629DC01-F915-3B2E-87F7-93BD585712D5}"/>
                </a:ext>
              </a:extLst>
            </p:cNvPr>
            <p:cNvSpPr txBox="1"/>
            <p:nvPr/>
          </p:nvSpPr>
          <p:spPr>
            <a:xfrm>
              <a:off x="1302586" y="189186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las falsas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enseñanzas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mencionadas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1 Timoteo 4 y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contrastarlas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con la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verdad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bíblica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</a:p>
            <a:p>
              <a:pPr>
                <a:buClr>
                  <a:schemeClr val="dk1"/>
                </a:buClr>
                <a:buSzPts val="1100"/>
              </a:pP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>
              <a:extLst>
                <a:ext uri="{FF2B5EF4-FFF2-40B4-BE49-F238E27FC236}">
                  <a16:creationId xmlns:a16="http://schemas.microsoft.com/office/drawing/2014/main" id="{FFFAE316-851F-D347-61F9-8DC23CDB0D24}"/>
                </a:ext>
              </a:extLst>
            </p:cNvPr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>
              <a:extLst>
                <a:ext uri="{FF2B5EF4-FFF2-40B4-BE49-F238E27FC236}">
                  <a16:creationId xmlns:a16="http://schemas.microsoft.com/office/drawing/2014/main" id="{69FD27C8-5B2D-F036-DFF3-95177970B5B8}"/>
                </a:ext>
              </a:extLst>
            </p:cNvPr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>
              <a:extLst>
                <a:ext uri="{FF2B5EF4-FFF2-40B4-BE49-F238E27FC236}">
                  <a16:creationId xmlns:a16="http://schemas.microsoft.com/office/drawing/2014/main" id="{343147AF-B0D5-3538-68C6-72E72E6C9400}"/>
                </a:ext>
              </a:extLst>
            </p:cNvPr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>
              <a:extLst>
                <a:ext uri="{FF2B5EF4-FFF2-40B4-BE49-F238E27FC236}">
                  <a16:creationId xmlns:a16="http://schemas.microsoft.com/office/drawing/2014/main" id="{5BFBE66C-7F58-783A-9014-4C88585606F3}"/>
                </a:ext>
              </a:extLst>
            </p:cNvPr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r>
                <a:rPr lang="es-419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 las características de un buen ministro cristiano según 1 Timoteo 4.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	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>
            <a:extLst>
              <a:ext uri="{FF2B5EF4-FFF2-40B4-BE49-F238E27FC236}">
                <a16:creationId xmlns:a16="http://schemas.microsoft.com/office/drawing/2014/main" id="{0DCAB307-8FA8-6845-D926-B67FEC65385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701AF0D-17CB-6895-B946-B003CC789710}"/>
              </a:ext>
            </a:extLst>
          </p:cNvPr>
          <p:cNvSpPr/>
          <p:nvPr/>
        </p:nvSpPr>
        <p:spPr>
          <a:xfrm>
            <a:off x="375896" y="3327535"/>
            <a:ext cx="11547832" cy="1465253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5E1676AE-A988-B186-8415-AC1D3CC6B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86635C7-7044-0B55-94D1-6B0236DA6995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8D2D33ED-71CE-15A7-49DD-A3AF1725DC7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3EE7227D-D98E-0B2B-7274-3AA16A6734C0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BF6B3070-1E64-8801-723D-63676F502E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9C3E5D1C-95A6-925F-7D41-BCDDB95C74BF}"/>
              </a:ext>
            </a:extLst>
          </p:cNvPr>
          <p:cNvSpPr txBox="1"/>
          <p:nvPr/>
        </p:nvSpPr>
        <p:spPr>
          <a:xfrm>
            <a:off x="1688099" y="1741337"/>
            <a:ext cx="917034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Vamos a leer versos 6 </a:t>
            </a:r>
            <a:r>
              <a:rPr lang="es-PY" sz="4500" dirty="0">
                <a:latin typeface="Lato"/>
                <a:ea typeface="Lato"/>
                <a:cs typeface="Lato"/>
              </a:rPr>
              <a:t>al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11.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Hagamos una lista de lo que hace un buen ministro según estos versos,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89BA6-8850-7D2B-0C4A-B3D80AC66F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625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5F9626E6-5D43-2CEC-E12B-DEABF2EF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21C3EB5-E76A-9EA1-AC10-2E28B5C88698}"/>
              </a:ext>
            </a:extLst>
          </p:cNvPr>
          <p:cNvSpPr txBox="1"/>
          <p:nvPr/>
        </p:nvSpPr>
        <p:spPr>
          <a:xfrm>
            <a:off x="2384930" y="17301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20EAA956-E43F-317A-A014-938591A491BC}"/>
              </a:ext>
            </a:extLst>
          </p:cNvPr>
          <p:cNvCxnSpPr/>
          <p:nvPr/>
        </p:nvCxnSpPr>
        <p:spPr>
          <a:xfrm>
            <a:off x="2488387" y="118428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43234641-F97A-F671-F86A-E121D381DEB1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880E70D-1BE0-94D1-829C-C1B982FE07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17B0089A-AF96-DA74-E5F9-6AC7995A9D30}"/>
              </a:ext>
            </a:extLst>
          </p:cNvPr>
          <p:cNvSpPr txBox="1"/>
          <p:nvPr/>
        </p:nvSpPr>
        <p:spPr>
          <a:xfrm>
            <a:off x="1789699" y="1456857"/>
            <a:ext cx="993234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6 </a:t>
            </a:r>
            <a:r>
              <a:rPr lang="es-PY" sz="4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Si enseñas esto a los hermanos, serás un buen ministro de Jesucristo, nutrido con las palabras de la fe y de la buena doctrina que has seguido. </a:t>
            </a:r>
            <a:r>
              <a:rPr lang="es-PY" sz="4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7 </a:t>
            </a:r>
            <a:r>
              <a:rPr lang="es-PY" sz="44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Desecha las fábulas profanas y de viejas. Ejercítate para la piedad; </a:t>
            </a:r>
          </a:p>
        </p:txBody>
      </p:sp>
    </p:spTree>
    <p:extLst>
      <p:ext uri="{BB962C8B-B14F-4D97-AF65-F5344CB8AC3E}">
        <p14:creationId xmlns:p14="http://schemas.microsoft.com/office/powerpoint/2010/main" val="277345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57670313-9BC5-1369-0C45-FBB331E1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D3C4F1ED-8730-01F0-0196-4A0CA5E32F03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B488BE50-57BC-F75A-A6F2-4ABC0DC6E1DF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567DC3A2-EA21-3F4C-2DCC-7E5787477A14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6256DCC-CE4A-FFFA-736F-489CB5AF86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FAAC46A7-CA51-EC1F-3508-1B767DFDAD32}"/>
              </a:ext>
            </a:extLst>
          </p:cNvPr>
          <p:cNvSpPr txBox="1"/>
          <p:nvPr/>
        </p:nvSpPr>
        <p:spPr>
          <a:xfrm>
            <a:off x="1734531" y="1741337"/>
            <a:ext cx="989802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4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8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porque el ejercicio corporal es poco provechoso, pero la piedad es provechosa para todo, pues cuenta con promesa para esta vida presente, y para la venidera.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9 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Esta palabra es fiel, y digna de ser recibida por todos. </a:t>
            </a:r>
            <a:endParaRPr lang="es-PY" sz="40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6497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07068E16-5415-7387-32D6-4EE9C190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898C5C18-DA48-FFBD-D24B-9251603301BC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581CEFA4-55F3-3DE9-0FBF-41580BC34DDC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3901C00-0FCD-6196-8554-D827D8845F37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E9D9C19D-F7D5-A639-8C31-EF6383322D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1D251212-D7DA-0500-D04C-CC7937E918ED}"/>
              </a:ext>
            </a:extLst>
          </p:cNvPr>
          <p:cNvSpPr txBox="1"/>
          <p:nvPr/>
        </p:nvSpPr>
        <p:spPr>
          <a:xfrm>
            <a:off x="1734531" y="1741337"/>
            <a:ext cx="989802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10 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Y por esto mismo trabajamos y sufrimos oprobios, porque hemos puesto nuestra esperanza en el Dios vivo, que es el Salvador de todos los hombres, y mayormente de los que creen. 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11 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Esto manda y enseña. </a:t>
            </a:r>
            <a:endParaRPr lang="es-PY" sz="40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322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84E26950-36D1-0701-CC56-920002E8E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4BDCB7F8-B3B2-A110-50F9-7A05C7BA08A9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4:6-11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8BF17A47-0C5C-F640-4DCA-36C9C708A0B1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7A7489E-DD05-FB1F-A654-54797C967C32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7057243-F4C4-1F49-4798-12679E0307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0B46A766-4297-9157-F3F1-E934F98F114B}"/>
              </a:ext>
            </a:extLst>
          </p:cNvPr>
          <p:cNvSpPr txBox="1"/>
          <p:nvPr/>
        </p:nvSpPr>
        <p:spPr>
          <a:xfrm>
            <a:off x="1688099" y="1741337"/>
            <a:ext cx="917034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Vamos a leer versos 6 </a:t>
            </a:r>
            <a:r>
              <a:rPr lang="es-PY" sz="4500" dirty="0">
                <a:latin typeface="Lato"/>
                <a:ea typeface="Lato"/>
                <a:cs typeface="Lato"/>
              </a:rPr>
              <a:t>al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 11.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Hagamos una lista de lo que hace un buen ministro según estos versos, </a:t>
            </a:r>
          </a:p>
        </p:txBody>
      </p:sp>
    </p:spTree>
    <p:extLst>
      <p:ext uri="{BB962C8B-B14F-4D97-AF65-F5344CB8AC3E}">
        <p14:creationId xmlns:p14="http://schemas.microsoft.com/office/powerpoint/2010/main" val="2152263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4828BE38-905E-1980-C9B1-56C25643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7E8B511A-AE78-5C8A-5999-A6E6CFF04950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669BB05C-80E5-460B-73B8-F934F4E2DA5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E587FFA5-F8E0-D5D0-42C4-BD5D13A9BBD9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CD36EEA-0B44-1406-8D6A-799B4D5369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75D7B035-2016-C8B5-01E4-AA21762D6F29}"/>
              </a:ext>
            </a:extLst>
          </p:cNvPr>
          <p:cNvSpPr txBox="1"/>
          <p:nvPr/>
        </p:nvSpPr>
        <p:spPr>
          <a:xfrm>
            <a:off x="2029664" y="1834832"/>
            <a:ext cx="917034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Ahora v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amos a leer versos </a:t>
            </a:r>
            <a:r>
              <a:rPr lang="es-PY" sz="4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12-16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Hagamos una lista de lo que hace un buen ministro según estos versos.</a:t>
            </a:r>
          </a:p>
        </p:txBody>
      </p:sp>
    </p:spTree>
    <p:extLst>
      <p:ext uri="{BB962C8B-B14F-4D97-AF65-F5344CB8AC3E}">
        <p14:creationId xmlns:p14="http://schemas.microsoft.com/office/powerpoint/2010/main" val="250114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19BF75E0-B42B-8448-370A-0D7468AF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DB41DFA4-3DFE-2E0A-6132-DE29ED2BE705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lang="en-US"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99403A53-DD97-F144-6DC6-CB152933B5C8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27C5B951-470E-C703-DC6F-FDB068E1B5F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9AB2E187-AE0B-9DAE-5A74-69598E26A2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9B7CC62-73EC-6BFA-B1E0-15A7516893E4}"/>
              </a:ext>
            </a:extLst>
          </p:cNvPr>
          <p:cNvSpPr txBox="1"/>
          <p:nvPr/>
        </p:nvSpPr>
        <p:spPr>
          <a:xfrm>
            <a:off x="1734531" y="1741337"/>
            <a:ext cx="9898026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Ninguno tenga en poco tu juventud, sino sé ejemplo de los creyentes en palabra, conducta, amor, espíritu, fe y pureza. </a:t>
            </a:r>
            <a:r>
              <a:rPr lang="es-PY" sz="42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13 </a:t>
            </a:r>
            <a:r>
              <a:rPr lang="es-PY" sz="4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Mientras llego, ocúpate en la lectura, la exhortación y la enseñanza. </a:t>
            </a:r>
            <a:r>
              <a:rPr lang="es-PY" sz="4500" b="1" i="0" baseline="300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14 </a:t>
            </a:r>
            <a:r>
              <a:rPr lang="es-PY" sz="45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descuides el don que hay en ti, y que recibiste mediante </a:t>
            </a:r>
          </a:p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endParaRPr lang="es-PY" sz="4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1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C35C52E7-7A73-00B5-390B-5EE21901D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F66BD8E0-DA01-4E17-42B2-70F907A49397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ADBCC357-CF7B-94FD-D5BE-4744FCC9D43D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112133C7-BE53-E363-172A-E3C449275BE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01284964-310F-AD13-E9F4-AA56BCED70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6EF2A9C3-DE63-79AE-805F-CE472F270F13}"/>
              </a:ext>
            </a:extLst>
          </p:cNvPr>
          <p:cNvSpPr txBox="1"/>
          <p:nvPr/>
        </p:nvSpPr>
        <p:spPr>
          <a:xfrm>
            <a:off x="1734531" y="1741337"/>
            <a:ext cx="9898026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profecía, cuando se te impusieron las manos del presbiterio.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15 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Ocúpate en estas cosas, y permanece en ellas, para que tu aprovechamiento sea evidente a todos. </a:t>
            </a:r>
            <a:r>
              <a:rPr lang="es-PY" sz="4000" b="1" i="0" baseline="3000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16 </a:t>
            </a:r>
            <a:r>
              <a:rPr lang="es-PY" sz="4000" b="0" i="0" dirty="0">
                <a:solidFill>
                  <a:srgbClr val="000000"/>
                </a:solidFill>
                <a:effectLst/>
                <a:latin typeface="Lato"/>
                <a:ea typeface="Lato"/>
                <a:cs typeface="Lato"/>
              </a:rPr>
              <a:t>Ten cuidado de ti mismo y de la doctrina; persiste en ello. Si haces esto, te salvarás a ti mismo y a los que te escuchen.</a:t>
            </a:r>
            <a:endParaRPr lang="es-PY" sz="40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43691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C81C58FC-BDFA-A381-A095-EA426976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69BC5D31-8E29-D9F5-9D87-776FDA785DA1}"/>
              </a:ext>
            </a:extLst>
          </p:cNvPr>
          <p:cNvSpPr txBox="1"/>
          <p:nvPr/>
        </p:nvSpPr>
        <p:spPr>
          <a:xfrm>
            <a:off x="2374770" y="620058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4:12-16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05EBFC7A-1C56-9B6B-1428-1DD8F7EAD1AA}"/>
              </a:ext>
            </a:extLst>
          </p:cNvPr>
          <p:cNvCxnSpPr/>
          <p:nvPr/>
        </p:nvCxnSpPr>
        <p:spPr>
          <a:xfrm>
            <a:off x="2478227" y="160084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C68315E0-9835-6EB3-C5FE-46D26440C15C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31371B1F-37E8-2383-3EEF-C372C91282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CDCFC522-1DED-2AC0-BFD4-A700FDCBB434}"/>
              </a:ext>
            </a:extLst>
          </p:cNvPr>
          <p:cNvSpPr txBox="1"/>
          <p:nvPr/>
        </p:nvSpPr>
        <p:spPr>
          <a:xfrm>
            <a:off x="1878336" y="2099390"/>
            <a:ext cx="954626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9050">
              <a:buClr>
                <a:schemeClr val="dk1"/>
              </a:buClr>
              <a:buSzPts val="3300"/>
            </a:pPr>
            <a:r>
              <a:rPr lang="es-PY" sz="4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Hagamos una lista de lo que hace un buen ministro según los versos. </a:t>
            </a:r>
            <a:endParaRPr lang="es-PY" sz="45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C0446-024E-D376-5D00-7ABA4BA7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1146"/>
          <a:stretch>
            <a:fillRect/>
          </a:stretch>
        </p:blipFill>
        <p:spPr>
          <a:xfrm>
            <a:off x="-1" y="0"/>
            <a:ext cx="12192001" cy="72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98AC6361-CF4C-4ADB-7454-55AAEA86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793534E4-1E66-76A5-28D6-D487B147E16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D51A89DB-96B4-7EF6-A8D1-7FF960B24D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742A0-AA66-BE7A-6E5D-5C5EF5DD4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34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9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/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/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/>
          <p:cNvSpPr txBox="1"/>
          <p:nvPr/>
        </p:nvSpPr>
        <p:spPr>
          <a:xfrm>
            <a:off x="3257130" y="2171724"/>
            <a:ext cx="8217018" cy="412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1.) Desarrollar </a:t>
            </a:r>
            <a:r>
              <a:rPr lang="es-PY" sz="2600" dirty="0">
                <a:latin typeface="Lato"/>
                <a:ea typeface="Lato"/>
                <a:cs typeface="Lato"/>
              </a:rPr>
              <a:t>por escrito,  por audio o video su </a:t>
            </a:r>
            <a:r>
              <a:rPr lang="es-PY" sz="2600" b="1" dirty="0">
                <a:latin typeface="Lato"/>
                <a:ea typeface="Lato"/>
                <a:cs typeface="Lato"/>
              </a:rPr>
              <a:t>testimonio personal</a:t>
            </a:r>
            <a:r>
              <a:rPr lang="es-PY" sz="2600" dirty="0">
                <a:latin typeface="Lato"/>
                <a:ea typeface="Lato"/>
                <a:cs typeface="Lato"/>
              </a:rPr>
              <a:t>.  ¿Cómo le ha salvado Dios?  ¿Cómo ha obrado en su vida?  </a:t>
            </a:r>
            <a:endParaRPr lang="es-PY" sz="2600" dirty="0">
              <a:effectLst/>
              <a:latin typeface="Lato"/>
              <a:ea typeface="Lato"/>
              <a:cs typeface="Lato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600" dirty="0">
                <a:effectLst/>
                <a:latin typeface="Lato"/>
                <a:ea typeface="Lato"/>
                <a:cs typeface="Lato"/>
              </a:rPr>
              <a:t>2.) </a:t>
            </a:r>
            <a:r>
              <a:rPr lang="es-PY" sz="2600" b="1" dirty="0">
                <a:effectLst/>
                <a:latin typeface="Lato"/>
                <a:ea typeface="Lato"/>
                <a:cs typeface="Lato"/>
              </a:rPr>
              <a:t>Escribirle una carta a un “Timoteo” </a:t>
            </a:r>
            <a:r>
              <a:rPr lang="es-PY" sz="2400" dirty="0">
                <a:latin typeface="Lato"/>
                <a:ea typeface="Lato"/>
                <a:cs typeface="Lato"/>
              </a:rPr>
              <a:t>(alguien) en su grupo que muestre potencial como líder. La carta hablará sobre el carácter de un líder espiritual, usando temas y pasajes de 1 y 2 Timoteo. ¿Qué es lo que ve en él o ella? Enfóquese más en lo espiritual y no tanto en los talentos. </a:t>
            </a:r>
          </a:p>
        </p:txBody>
      </p:sp>
      <p:sp>
        <p:nvSpPr>
          <p:cNvPr id="213" name="Google Shape;213;g2f5882f685f_0_13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BBB56D99-D1D9-D8D6-CE1D-3D96F1680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5882f685f_0_139">
            <a:extLst>
              <a:ext uri="{FF2B5EF4-FFF2-40B4-BE49-F238E27FC236}">
                <a16:creationId xmlns:a16="http://schemas.microsoft.com/office/drawing/2014/main" id="{47C17705-A616-DD1F-2BC0-106400691445}"/>
              </a:ext>
            </a:extLst>
          </p:cNvPr>
          <p:cNvSpPr txBox="1"/>
          <p:nvPr/>
        </p:nvSpPr>
        <p:spPr>
          <a:xfrm>
            <a:off x="2803359" y="889280"/>
            <a:ext cx="8097252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 – 3 partes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g2f5882f685f_0_139">
            <a:extLst>
              <a:ext uri="{FF2B5EF4-FFF2-40B4-BE49-F238E27FC236}">
                <a16:creationId xmlns:a16="http://schemas.microsoft.com/office/drawing/2014/main" id="{C18AE05B-C175-4DF6-77BC-377D9FEE1207}"/>
              </a:ext>
            </a:extLst>
          </p:cNvPr>
          <p:cNvCxnSpPr/>
          <p:nvPr/>
        </p:nvCxnSpPr>
        <p:spPr>
          <a:xfrm>
            <a:off x="4230789" y="192072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g2f5882f685f_0_139">
            <a:extLst>
              <a:ext uri="{FF2B5EF4-FFF2-40B4-BE49-F238E27FC236}">
                <a16:creationId xmlns:a16="http://schemas.microsoft.com/office/drawing/2014/main" id="{7D510CC5-19A4-CDD2-5504-93B19BCCF08A}"/>
              </a:ext>
            </a:extLst>
          </p:cNvPr>
          <p:cNvSpPr txBox="1"/>
          <p:nvPr/>
        </p:nvSpPr>
        <p:spPr>
          <a:xfrm>
            <a:off x="3257130" y="2171724"/>
            <a:ext cx="8217018" cy="197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Lato"/>
                <a:ea typeface="Lato"/>
                <a:cs typeface="Lato"/>
              </a:rPr>
              <a:t>3.) 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Responder </a:t>
            </a:r>
            <a:r>
              <a:rPr lang="en-US" sz="3600" b="1" dirty="0" err="1">
                <a:latin typeface="Lato"/>
                <a:ea typeface="Lato"/>
                <a:cs typeface="Lato"/>
              </a:rPr>
              <a:t>algunas</a:t>
            </a:r>
            <a:r>
              <a:rPr lang="en-US" sz="3600" b="1" dirty="0">
                <a:latin typeface="Lato"/>
                <a:ea typeface="Lato"/>
                <a:cs typeface="Lato"/>
              </a:rPr>
              <a:t> </a:t>
            </a:r>
            <a:r>
              <a:rPr lang="en-US" sz="3600" b="1" dirty="0" err="1">
                <a:effectLst/>
                <a:latin typeface="Lato"/>
                <a:ea typeface="Lato"/>
                <a:cs typeface="Lato"/>
              </a:rPr>
              <a:t>preguntas</a:t>
            </a:r>
            <a:r>
              <a:rPr lang="en-US" sz="3600" b="1" dirty="0">
                <a:effectLst/>
                <a:latin typeface="Lato"/>
                <a:ea typeface="Lato"/>
                <a:cs typeface="Lato"/>
              </a:rPr>
              <a:t>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acerca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de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temas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clave </a:t>
            </a:r>
            <a:r>
              <a:rPr lang="en-US" sz="3600" dirty="0" err="1">
                <a:effectLst/>
                <a:latin typeface="Lato"/>
                <a:ea typeface="Lato"/>
                <a:cs typeface="Lato"/>
              </a:rPr>
              <a:t>en</a:t>
            </a:r>
            <a:r>
              <a:rPr lang="en-US" sz="3600" dirty="0">
                <a:effectLst/>
                <a:latin typeface="Lato"/>
                <a:ea typeface="Lato"/>
                <a:cs typeface="Lato"/>
              </a:rPr>
              <a:t> las dos cartas a Timoteo.</a:t>
            </a:r>
            <a:endParaRPr lang="en-US" dirty="0"/>
          </a:p>
        </p:txBody>
      </p:sp>
      <p:sp>
        <p:nvSpPr>
          <p:cNvPr id="213" name="Google Shape;213;g2f5882f685f_0_139">
            <a:extLst>
              <a:ext uri="{FF2B5EF4-FFF2-40B4-BE49-F238E27FC236}">
                <a16:creationId xmlns:a16="http://schemas.microsoft.com/office/drawing/2014/main" id="{E2AB0FA2-8739-F8D2-F6B9-08D1297F21EF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f5882f685f_0_139" descr="A green bird with leaves&#10;&#10;Description automatically generated">
            <a:extLst>
              <a:ext uri="{FF2B5EF4-FFF2-40B4-BE49-F238E27FC236}">
                <a16:creationId xmlns:a16="http://schemas.microsoft.com/office/drawing/2014/main" id="{C68AF898-6F2A-B9EE-80DA-D1A165CC67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f5882f685f_0_139">
            <a:extLst>
              <a:ext uri="{FF2B5EF4-FFF2-40B4-BE49-F238E27FC236}">
                <a16:creationId xmlns:a16="http://schemas.microsoft.com/office/drawing/2014/main" id="{BEF3453F-8FE0-53B2-C629-4A73E0F318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627628" y="1403149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923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3" name="Google Shape;463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4" name="Google Shape;464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6" name="Google Shape;466;p30"/>
          <p:cNvSpPr txBox="1"/>
          <p:nvPr/>
        </p:nvSpPr>
        <p:spPr>
          <a:xfrm>
            <a:off x="4127382" y="3633847"/>
            <a:ext cx="7432500" cy="229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Char char="-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1 Timoteo 5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Char char="-"/>
            </a:pP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video</a:t>
            </a:r>
          </a:p>
          <a:p>
            <a:pPr marL="457200" indent="-457200">
              <a:spcBef>
                <a:spcPts val="600"/>
              </a:spcBef>
              <a:buSzPts val="3200"/>
              <a:buFontTx/>
              <a:buChar char="-"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Buscar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cuarto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mandamiento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Catecismo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tambien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significado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 </a:t>
            </a:r>
            <a:endParaRPr lang="en-US" sz="3200" i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67" name="Google Shape;467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11340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4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buen</a:t>
            </a:r>
            <a:r>
              <a:rPr lang="en-US" sz="3888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888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ross with words on it&#10;&#10;Description automatically generated">
            <a:extLst>
              <a:ext uri="{FF2B5EF4-FFF2-40B4-BE49-F238E27FC236}">
                <a16:creationId xmlns:a16="http://schemas.microsoft.com/office/drawing/2014/main" id="{749B8B10-639B-0C73-6E34-DD6558A2F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760" y="2032279"/>
            <a:ext cx="2818843" cy="435729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7" name="Google Shape;457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5" name="Google Shape;475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5" name="Google Shape;485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5882f685f_0_117"/>
          <p:cNvSpPr/>
          <p:nvPr/>
        </p:nvSpPr>
        <p:spPr>
          <a:xfrm>
            <a:off x="627275" y="2064778"/>
            <a:ext cx="10815300" cy="4274899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g2f5882f685f_0_117"/>
          <p:cNvSpPr txBox="1"/>
          <p:nvPr/>
        </p:nvSpPr>
        <p:spPr>
          <a:xfrm>
            <a:off x="15512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</a:t>
            </a:r>
            <a:r>
              <a:rPr lang="en-US" sz="6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 Curso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1" name="Google Shape;191;g2f5882f685f_0_117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g2f5882f685f_0_117"/>
          <p:cNvSpPr/>
          <p:nvPr/>
        </p:nvSpPr>
        <p:spPr>
          <a:xfrm>
            <a:off x="992820" y="2493882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g2f5882f685f_0_117"/>
          <p:cNvSpPr/>
          <p:nvPr/>
        </p:nvSpPr>
        <p:spPr>
          <a:xfrm>
            <a:off x="992820" y="4056008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2f5882f685f_0_117"/>
          <p:cNvSpPr/>
          <p:nvPr/>
        </p:nvSpPr>
        <p:spPr>
          <a:xfrm>
            <a:off x="992820" y="5465734"/>
            <a:ext cx="6648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g2f5882f685f_0_11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F61B1-40D1-53E6-A8C5-6AFCA9086042}"/>
              </a:ext>
            </a:extLst>
          </p:cNvPr>
          <p:cNvSpPr txBox="1"/>
          <p:nvPr/>
        </p:nvSpPr>
        <p:spPr>
          <a:xfrm>
            <a:off x="1993668" y="2421544"/>
            <a:ext cx="91760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/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Leeremos las dos cartas a Timoteo buscando aplicaciones para el sembrador y su grupo.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/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/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Compartiremos un testimonio y una exhortación </a:t>
            </a:r>
            <a:r>
              <a:rPr lang="es-E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Cristocéntrica</a:t>
            </a:r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capaces de animar y fortalecer a un “Timoteo” y su grupo sembrador.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/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/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Identificaremos las características esenciales sobre la vida personal y ministerial de los que sirven en la obra del Evangelio.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/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/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/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/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/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/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encargo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/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2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/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/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/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/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/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Orar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Varones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Mujeres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/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Y"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3</a:t>
            </a:r>
          </a:p>
        </p:txBody>
      </p:sp>
      <p:sp>
        <p:nvSpPr>
          <p:cNvPr id="244" name="Google Shape;244;g2f5882f685f_0_254"/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/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/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/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/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Requisitos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líderes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/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Y"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4</a:t>
            </a:r>
          </a:p>
        </p:txBody>
      </p:sp>
      <p:sp>
        <p:nvSpPr>
          <p:cNvPr id="250" name="Google Shape;250;g2f5882f685f_0_254"/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/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/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/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5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/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7BCFAB33-3A50-DEC7-0408-9E5AE56A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5882f685f_0_254">
            <a:extLst>
              <a:ext uri="{FF2B5EF4-FFF2-40B4-BE49-F238E27FC236}">
                <a16:creationId xmlns:a16="http://schemas.microsoft.com/office/drawing/2014/main" id="{CAADDB8C-F603-2228-6990-0B7F72D8640F}"/>
              </a:ext>
            </a:extLst>
          </p:cNvPr>
          <p:cNvSpPr/>
          <p:nvPr/>
        </p:nvSpPr>
        <p:spPr>
          <a:xfrm>
            <a:off x="5741672" y="64410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2f5882f685f_0_254">
            <a:extLst>
              <a:ext uri="{FF2B5EF4-FFF2-40B4-BE49-F238E27FC236}">
                <a16:creationId xmlns:a16="http://schemas.microsoft.com/office/drawing/2014/main" id="{59C07D72-2590-E96C-2DD2-1C1989C96C83}"/>
              </a:ext>
            </a:extLst>
          </p:cNvPr>
          <p:cNvSpPr/>
          <p:nvPr/>
        </p:nvSpPr>
        <p:spPr>
          <a:xfrm>
            <a:off x="712574" y="644073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g2f5882f685f_0_254">
            <a:extLst>
              <a:ext uri="{FF2B5EF4-FFF2-40B4-BE49-F238E27FC236}">
                <a16:creationId xmlns:a16="http://schemas.microsoft.com/office/drawing/2014/main" id="{1E131083-7AB0-B055-45EB-7BBC6C0F89B1}"/>
              </a:ext>
            </a:extLst>
          </p:cNvPr>
          <p:cNvSpPr/>
          <p:nvPr/>
        </p:nvSpPr>
        <p:spPr>
          <a:xfrm>
            <a:off x="2167274" y="64410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f5882f685f_0_254">
            <a:extLst>
              <a:ext uri="{FF2B5EF4-FFF2-40B4-BE49-F238E27FC236}">
                <a16:creationId xmlns:a16="http://schemas.microsoft.com/office/drawing/2014/main" id="{085BEFCE-1E5D-BE3D-34B6-92AA17116893}"/>
              </a:ext>
            </a:extLst>
          </p:cNvPr>
          <p:cNvSpPr/>
          <p:nvPr/>
        </p:nvSpPr>
        <p:spPr>
          <a:xfrm>
            <a:off x="712574" y="64410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2f5882f685f_0_254">
            <a:extLst>
              <a:ext uri="{FF2B5EF4-FFF2-40B4-BE49-F238E27FC236}">
                <a16:creationId xmlns:a16="http://schemas.microsoft.com/office/drawing/2014/main" id="{4B8C0C7A-B2E0-9B9E-912D-8239AEC43BF4}"/>
              </a:ext>
            </a:extLst>
          </p:cNvPr>
          <p:cNvSpPr/>
          <p:nvPr/>
        </p:nvSpPr>
        <p:spPr>
          <a:xfrm>
            <a:off x="972253" y="110139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2f5882f685f_0_254">
            <a:extLst>
              <a:ext uri="{FF2B5EF4-FFF2-40B4-BE49-F238E27FC236}">
                <a16:creationId xmlns:a16="http://schemas.microsoft.com/office/drawing/2014/main" id="{4C9A9425-806B-DE73-28BA-362D3B39B22C}"/>
              </a:ext>
            </a:extLst>
          </p:cNvPr>
          <p:cNvSpPr/>
          <p:nvPr/>
        </p:nvSpPr>
        <p:spPr>
          <a:xfrm>
            <a:off x="2167275" y="1101375"/>
            <a:ext cx="35745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Viudas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Ancianos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f5882f685f_0_254">
            <a:extLst>
              <a:ext uri="{FF2B5EF4-FFF2-40B4-BE49-F238E27FC236}">
                <a16:creationId xmlns:a16="http://schemas.microsoft.com/office/drawing/2014/main" id="{DA35E65B-9C8E-44BC-A17E-E0A6F76196BC}"/>
              </a:ext>
            </a:extLst>
          </p:cNvPr>
          <p:cNvSpPr/>
          <p:nvPr/>
        </p:nvSpPr>
        <p:spPr>
          <a:xfrm>
            <a:off x="5741672" y="2092195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6 y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contexto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de 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f5882f685f_0_254">
            <a:extLst>
              <a:ext uri="{FF2B5EF4-FFF2-40B4-BE49-F238E27FC236}">
                <a16:creationId xmlns:a16="http://schemas.microsoft.com/office/drawing/2014/main" id="{FB4ADC52-1A5B-EEBF-0267-90EE948B81C5}"/>
              </a:ext>
            </a:extLst>
          </p:cNvPr>
          <p:cNvSpPr/>
          <p:nvPr/>
        </p:nvSpPr>
        <p:spPr>
          <a:xfrm>
            <a:off x="712574" y="2092169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f5882f685f_0_254">
            <a:extLst>
              <a:ext uri="{FF2B5EF4-FFF2-40B4-BE49-F238E27FC236}">
                <a16:creationId xmlns:a16="http://schemas.microsoft.com/office/drawing/2014/main" id="{226DCE24-96F2-9A1B-A5A0-6A4FAF541859}"/>
              </a:ext>
            </a:extLst>
          </p:cNvPr>
          <p:cNvSpPr/>
          <p:nvPr/>
        </p:nvSpPr>
        <p:spPr>
          <a:xfrm>
            <a:off x="2167274" y="2092195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f5882f685f_0_254">
            <a:extLst>
              <a:ext uri="{FF2B5EF4-FFF2-40B4-BE49-F238E27FC236}">
                <a16:creationId xmlns:a16="http://schemas.microsoft.com/office/drawing/2014/main" id="{3EF1110D-E505-AAAC-A288-A012C43A3936}"/>
              </a:ext>
            </a:extLst>
          </p:cNvPr>
          <p:cNvSpPr/>
          <p:nvPr/>
        </p:nvSpPr>
        <p:spPr>
          <a:xfrm>
            <a:off x="712574" y="2092195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f5882f685f_0_254">
            <a:extLst>
              <a:ext uri="{FF2B5EF4-FFF2-40B4-BE49-F238E27FC236}">
                <a16:creationId xmlns:a16="http://schemas.microsoft.com/office/drawing/2014/main" id="{BDD48B79-EC12-6170-B3BD-3339E7577AC1}"/>
              </a:ext>
            </a:extLst>
          </p:cNvPr>
          <p:cNvSpPr/>
          <p:nvPr/>
        </p:nvSpPr>
        <p:spPr>
          <a:xfrm>
            <a:off x="972253" y="2549490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5882f685f_0_254">
            <a:extLst>
              <a:ext uri="{FF2B5EF4-FFF2-40B4-BE49-F238E27FC236}">
                <a16:creationId xmlns:a16="http://schemas.microsoft.com/office/drawing/2014/main" id="{A2B8DC81-35F8-2017-D68F-783F0B63D3B3}"/>
              </a:ext>
            </a:extLst>
          </p:cNvPr>
          <p:cNvSpPr/>
          <p:nvPr/>
        </p:nvSpPr>
        <p:spPr>
          <a:xfrm>
            <a:off x="2167275" y="2397074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1"/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Contentamiento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y la Buena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batalla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f5882f685f_0_254">
            <a:extLst>
              <a:ext uri="{FF2B5EF4-FFF2-40B4-BE49-F238E27FC236}">
                <a16:creationId xmlns:a16="http://schemas.microsoft.com/office/drawing/2014/main" id="{E7862350-49E0-C2DA-A562-5D9EC1931A6F}"/>
              </a:ext>
            </a:extLst>
          </p:cNvPr>
          <p:cNvSpPr/>
          <p:nvPr/>
        </p:nvSpPr>
        <p:spPr>
          <a:xfrm>
            <a:off x="5741672" y="3540290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1-2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f5882f685f_0_254">
            <a:extLst>
              <a:ext uri="{FF2B5EF4-FFF2-40B4-BE49-F238E27FC236}">
                <a16:creationId xmlns:a16="http://schemas.microsoft.com/office/drawing/2014/main" id="{80A46411-8C5F-23FA-D99A-EC3B7F683015}"/>
              </a:ext>
            </a:extLst>
          </p:cNvPr>
          <p:cNvSpPr/>
          <p:nvPr/>
        </p:nvSpPr>
        <p:spPr>
          <a:xfrm>
            <a:off x="712574" y="3540264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5882f685f_0_254">
            <a:extLst>
              <a:ext uri="{FF2B5EF4-FFF2-40B4-BE49-F238E27FC236}">
                <a16:creationId xmlns:a16="http://schemas.microsoft.com/office/drawing/2014/main" id="{C6619A3C-3E1F-E613-67A0-426F68432C61}"/>
              </a:ext>
            </a:extLst>
          </p:cNvPr>
          <p:cNvSpPr/>
          <p:nvPr/>
        </p:nvSpPr>
        <p:spPr>
          <a:xfrm>
            <a:off x="2167274" y="3540290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g2f5882f685f_0_254">
            <a:extLst>
              <a:ext uri="{FF2B5EF4-FFF2-40B4-BE49-F238E27FC236}">
                <a16:creationId xmlns:a16="http://schemas.microsoft.com/office/drawing/2014/main" id="{937BECD2-0981-CF87-EC58-D4573C58404C}"/>
              </a:ext>
            </a:extLst>
          </p:cNvPr>
          <p:cNvSpPr/>
          <p:nvPr/>
        </p:nvSpPr>
        <p:spPr>
          <a:xfrm>
            <a:off x="712574" y="3540290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g2f5882f685f_0_254">
            <a:extLst>
              <a:ext uri="{FF2B5EF4-FFF2-40B4-BE49-F238E27FC236}">
                <a16:creationId xmlns:a16="http://schemas.microsoft.com/office/drawing/2014/main" id="{C4D2F610-3131-AB2B-463A-E4410174368A}"/>
              </a:ext>
            </a:extLst>
          </p:cNvPr>
          <p:cNvSpPr/>
          <p:nvPr/>
        </p:nvSpPr>
        <p:spPr>
          <a:xfrm>
            <a:off x="972253" y="3997585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f5882f685f_0_254">
            <a:extLst>
              <a:ext uri="{FF2B5EF4-FFF2-40B4-BE49-F238E27FC236}">
                <a16:creationId xmlns:a16="http://schemas.microsoft.com/office/drawing/2014/main" id="{05A6F8FA-9A1A-734B-4CD3-678BAFBFD6DC}"/>
              </a:ext>
            </a:extLst>
          </p:cNvPr>
          <p:cNvSpPr/>
          <p:nvPr/>
        </p:nvSpPr>
        <p:spPr>
          <a:xfrm>
            <a:off x="2167275" y="3845172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Cristocéntrico</a:t>
            </a:r>
            <a:endParaRPr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f5882f685f_0_254">
            <a:extLst>
              <a:ext uri="{FF2B5EF4-FFF2-40B4-BE49-F238E27FC236}">
                <a16:creationId xmlns:a16="http://schemas.microsoft.com/office/drawing/2014/main" id="{BE536649-62D3-2940-E24B-CD6E64022522}"/>
              </a:ext>
            </a:extLst>
          </p:cNvPr>
          <p:cNvSpPr/>
          <p:nvPr/>
        </p:nvSpPr>
        <p:spPr>
          <a:xfrm>
            <a:off x="5741672" y="4988422"/>
            <a:ext cx="59760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500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Timoteo</a:t>
            </a:r>
            <a:r>
              <a:rPr lang="en-US" sz="25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3-4 </a:t>
            </a:r>
            <a:endParaRPr sz="25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f5882f685f_0_254">
            <a:extLst>
              <a:ext uri="{FF2B5EF4-FFF2-40B4-BE49-F238E27FC236}">
                <a16:creationId xmlns:a16="http://schemas.microsoft.com/office/drawing/2014/main" id="{8A3E7422-53EA-E798-6810-11EBB8BF0A34}"/>
              </a:ext>
            </a:extLst>
          </p:cNvPr>
          <p:cNvSpPr/>
          <p:nvPr/>
        </p:nvSpPr>
        <p:spPr>
          <a:xfrm>
            <a:off x="712574" y="4988395"/>
            <a:ext cx="5029200" cy="1425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f5882f685f_0_254">
            <a:extLst>
              <a:ext uri="{FF2B5EF4-FFF2-40B4-BE49-F238E27FC236}">
                <a16:creationId xmlns:a16="http://schemas.microsoft.com/office/drawing/2014/main" id="{863B52F7-E6E8-2F92-4D96-E8EFFC8202E8}"/>
              </a:ext>
            </a:extLst>
          </p:cNvPr>
          <p:cNvSpPr/>
          <p:nvPr/>
        </p:nvSpPr>
        <p:spPr>
          <a:xfrm>
            <a:off x="2167274" y="4988422"/>
            <a:ext cx="1425000" cy="1425000"/>
          </a:xfrm>
          <a:prstGeom prst="rtTriangle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f5882f685f_0_254">
            <a:extLst>
              <a:ext uri="{FF2B5EF4-FFF2-40B4-BE49-F238E27FC236}">
                <a16:creationId xmlns:a16="http://schemas.microsoft.com/office/drawing/2014/main" id="{C4AAFFE5-C13C-8CF6-5A32-602BA458B772}"/>
              </a:ext>
            </a:extLst>
          </p:cNvPr>
          <p:cNvSpPr/>
          <p:nvPr/>
        </p:nvSpPr>
        <p:spPr>
          <a:xfrm>
            <a:off x="712574" y="4988422"/>
            <a:ext cx="1452900" cy="1425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5882f685f_0_254">
            <a:extLst>
              <a:ext uri="{FF2B5EF4-FFF2-40B4-BE49-F238E27FC236}">
                <a16:creationId xmlns:a16="http://schemas.microsoft.com/office/drawing/2014/main" id="{31FBBBDB-CC2F-0C0E-796C-1EB903EEF172}"/>
              </a:ext>
            </a:extLst>
          </p:cNvPr>
          <p:cNvSpPr/>
          <p:nvPr/>
        </p:nvSpPr>
        <p:spPr>
          <a:xfrm>
            <a:off x="972253" y="5445717"/>
            <a:ext cx="899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g2f5882f685f_0_254">
            <a:extLst>
              <a:ext uri="{FF2B5EF4-FFF2-40B4-BE49-F238E27FC236}">
                <a16:creationId xmlns:a16="http://schemas.microsoft.com/office/drawing/2014/main" id="{59CBEB21-4691-167A-0DE1-A8D8599E795E}"/>
              </a:ext>
            </a:extLst>
          </p:cNvPr>
          <p:cNvSpPr/>
          <p:nvPr/>
        </p:nvSpPr>
        <p:spPr>
          <a:xfrm>
            <a:off x="2167275" y="5293300"/>
            <a:ext cx="35745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Firme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5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5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endParaRPr lang="en-US" sz="25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2400" b="1" dirty="0" err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ministerio</a:t>
            </a:r>
            <a:r>
              <a:rPr lang="en-US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es personal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513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2537987"/>
            <a:chOff x="0" y="0"/>
            <a:chExt cx="10450280" cy="2537987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189186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Analizar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las falsas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enseñanzas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mencionadas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1 Timoteo 4 y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contrastarlas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con la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verdad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b="0" i="0" u="none" strike="noStrike" cap="none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bíblica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</a:p>
            <a:p>
              <a:pPr>
                <a:buClr>
                  <a:schemeClr val="dk1"/>
                </a:buClr>
                <a:buSzPts val="1100"/>
              </a:pP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r>
                <a:rPr lang="es-419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 las características de un buen ministro cristiano según 1 Timoteo 4.</a:t>
              </a:r>
              <a:r>
                <a:rPr lang="en-US" sz="25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	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6889BDE-BC46-1E34-A854-C02DCF718A2F}"/>
              </a:ext>
            </a:extLst>
          </p:cNvPr>
          <p:cNvSpPr/>
          <p:nvPr/>
        </p:nvSpPr>
        <p:spPr>
          <a:xfrm>
            <a:off x="375896" y="1851520"/>
            <a:ext cx="11547832" cy="1465253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>
          <a:extLst>
            <a:ext uri="{FF2B5EF4-FFF2-40B4-BE49-F238E27FC236}">
              <a16:creationId xmlns:a16="http://schemas.microsoft.com/office/drawing/2014/main" id="{EA82C1B0-4710-1453-9EFD-170479BF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5882f685f_0_775">
            <a:extLst>
              <a:ext uri="{FF2B5EF4-FFF2-40B4-BE49-F238E27FC236}">
                <a16:creationId xmlns:a16="http://schemas.microsoft.com/office/drawing/2014/main" id="{50EABC5C-233F-0739-FC32-27051A8DF4A3}"/>
              </a:ext>
            </a:extLst>
          </p:cNvPr>
          <p:cNvSpPr txBox="1"/>
          <p:nvPr/>
        </p:nvSpPr>
        <p:spPr>
          <a:xfrm>
            <a:off x="2251674" y="200083"/>
            <a:ext cx="7797000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Esuchemos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4860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860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investigación</a:t>
            </a:r>
            <a:endParaRPr sz="6000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4" name="Google Shape;314;g2f5882f685f_0_775">
            <a:extLst>
              <a:ext uri="{FF2B5EF4-FFF2-40B4-BE49-F238E27FC236}">
                <a16:creationId xmlns:a16="http://schemas.microsoft.com/office/drawing/2014/main" id="{D5714A68-847F-CEB9-65A6-79E72ECA7E72}"/>
              </a:ext>
            </a:extLst>
          </p:cNvPr>
          <p:cNvCxnSpPr/>
          <p:nvPr/>
        </p:nvCxnSpPr>
        <p:spPr>
          <a:xfrm>
            <a:off x="2488387" y="1133487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g2f5882f685f_0_775">
            <a:extLst>
              <a:ext uri="{FF2B5EF4-FFF2-40B4-BE49-F238E27FC236}">
                <a16:creationId xmlns:a16="http://schemas.microsoft.com/office/drawing/2014/main" id="{D42339EA-2800-9550-5308-5134C79EA545}"/>
              </a:ext>
            </a:extLst>
          </p:cNvPr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5882f685f_0_775" descr="A green bird with leaves&#10;&#10;Description automatically generated">
            <a:extLst>
              <a:ext uri="{FF2B5EF4-FFF2-40B4-BE49-F238E27FC236}">
                <a16:creationId xmlns:a16="http://schemas.microsoft.com/office/drawing/2014/main" id="{C7C041C8-D86A-0F46-C5F4-8584F6F5DB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f5882f685f_0_775">
            <a:extLst>
              <a:ext uri="{FF2B5EF4-FFF2-40B4-BE49-F238E27FC236}">
                <a16:creationId xmlns:a16="http://schemas.microsoft.com/office/drawing/2014/main" id="{EE15D9CC-7518-27A3-A18B-7D062FDE1260}"/>
              </a:ext>
            </a:extLst>
          </p:cNvPr>
          <p:cNvSpPr txBox="1"/>
          <p:nvPr/>
        </p:nvSpPr>
        <p:spPr>
          <a:xfrm>
            <a:off x="1799859" y="1460708"/>
            <a:ext cx="9505622" cy="42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lvl="2" indent="-514350">
              <a:spcBef>
                <a:spcPts val="600"/>
              </a:spcBef>
              <a:buSzPts val="3200"/>
              <a:buFont typeface="+mj-lt"/>
              <a:buAutoNum type="arabicPeriod"/>
            </a:pP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Investigar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historia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celibato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</a:t>
            </a:r>
            <a:r>
              <a:rPr lang="en-US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católica</a:t>
            </a:r>
            <a:endParaRPr lang="en-US"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514350" lvl="2" indent="-514350">
              <a:spcBef>
                <a:spcPts val="600"/>
              </a:spcBef>
              <a:buSzPts val="3200"/>
              <a:buFont typeface="+mj-lt"/>
              <a:buAutoNum type="arabicPeriod"/>
            </a:pPr>
            <a:endParaRPr lang="en-US"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514350" lvl="2" indent="-514350">
              <a:spcBef>
                <a:spcPts val="600"/>
              </a:spcBef>
              <a:buSzPts val="3200"/>
              <a:buFont typeface="+mj-lt"/>
              <a:buAutoNum type="arabicPeriod"/>
            </a:pPr>
            <a:r>
              <a:rPr lang="es" sz="3600" dirty="0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Investigar lo siguiente: algunas iglesias prohíben ciertas comidas: ¿cuáles son esas iglesias? </a:t>
            </a:r>
            <a:r>
              <a:rPr lang="en-US" sz="3600" dirty="0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Qué</a:t>
            </a:r>
            <a:r>
              <a:rPr lang="en-US" sz="3600" dirty="0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comidas</a:t>
            </a:r>
            <a:r>
              <a:rPr lang="en-US" sz="3600" dirty="0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prohiben</a:t>
            </a:r>
            <a:r>
              <a:rPr lang="en-US" sz="3600" dirty="0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? Y ¿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por</a:t>
            </a:r>
            <a:r>
              <a:rPr lang="en-US" sz="3600" dirty="0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qué</a:t>
            </a:r>
            <a:r>
              <a:rPr lang="en-US" sz="3600" dirty="0">
                <a:solidFill>
                  <a:schemeClr val="dk1"/>
                </a:solidFill>
                <a:latin typeface="Lato"/>
                <a:ea typeface="Calibri"/>
                <a:cs typeface="Calibri"/>
                <a:sym typeface="Lato"/>
              </a:rPr>
              <a:t>? </a:t>
            </a:r>
            <a:endParaRPr lang="en-US" sz="36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1958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259078aa2b36d650f52ed406327e51aa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4894a175f2f4d40fc41aa97290131e9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aa794-ada9-4a3e-9c2a-189f245fcbb8" xsi:nil="true"/>
    <lcf76f155ced4ddcb4097134ff3c332f xmlns="38896d1c-d48b-47b1-97a9-761dcde349b0">
      <Terms xmlns="http://schemas.microsoft.com/office/infopath/2007/PartnerControls"/>
    </lcf76f155ced4ddcb4097134ff3c332f>
    <Doc_x002e__x0023_ xmlns="38896d1c-d48b-47b1-97a9-761dcde349b0" xsi:nil="true"/>
  </documentManagement>
</p:properties>
</file>

<file path=customXml/itemProps1.xml><?xml version="1.0" encoding="utf-8"?>
<ds:datastoreItem xmlns:ds="http://schemas.openxmlformats.org/officeDocument/2006/customXml" ds:itemID="{34DC9328-19CC-4612-AD44-C40CD4E09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96d1c-d48b-47b1-97a9-761dcde349b0"/>
    <ds:schemaRef ds:uri="5cd1452d-5967-4622-9749-a306807ee3c9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A4CBF-2F2A-4A06-BB7B-A69F01B29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D5F2C-D676-40E3-BCEB-62F377DE7C4F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  <ds:schemaRef ds:uri="38896d1c-d48b-47b1-97a9-761dcde349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14721</TotalTime>
  <Words>2578</Words>
  <Application>Microsoft Macintosh PowerPoint</Application>
  <PresentationFormat>Widescreen</PresentationFormat>
  <Paragraphs>199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Lato</vt:lpstr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Jonathan W. Gross</cp:lastModifiedBy>
  <cp:revision>96</cp:revision>
  <dcterms:created xsi:type="dcterms:W3CDTF">2023-11-29T19:33:05Z</dcterms:created>
  <dcterms:modified xsi:type="dcterms:W3CDTF">2026-04-30T13:55:31Z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  <property fmtid="{D5CDD505-2E9C-101B-9397-08002B2CF9AE}" pid="3" name="MediaServiceImageTags">
    <vt:lpwstr/>
  </property>
</Properties>
</file>