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37"/>
  </p:notesMasterIdLst>
  <p:sldIdLst>
    <p:sldId id="294" r:id="rId5"/>
    <p:sldId id="259" r:id="rId6"/>
    <p:sldId id="258" r:id="rId7"/>
    <p:sldId id="260" r:id="rId8"/>
    <p:sldId id="265" r:id="rId9"/>
    <p:sldId id="332" r:id="rId10"/>
    <p:sldId id="333" r:id="rId11"/>
    <p:sldId id="334" r:id="rId12"/>
    <p:sldId id="317" r:id="rId13"/>
    <p:sldId id="337" r:id="rId14"/>
    <p:sldId id="261" r:id="rId15"/>
    <p:sldId id="335" r:id="rId16"/>
    <p:sldId id="306" r:id="rId17"/>
    <p:sldId id="324" r:id="rId18"/>
    <p:sldId id="318" r:id="rId19"/>
    <p:sldId id="326" r:id="rId20"/>
    <p:sldId id="339" r:id="rId21"/>
    <p:sldId id="319" r:id="rId22"/>
    <p:sldId id="325" r:id="rId23"/>
    <p:sldId id="320" r:id="rId24"/>
    <p:sldId id="327" r:id="rId25"/>
    <p:sldId id="321" r:id="rId26"/>
    <p:sldId id="322" r:id="rId27"/>
    <p:sldId id="273" r:id="rId28"/>
    <p:sldId id="328" r:id="rId29"/>
    <p:sldId id="329" r:id="rId30"/>
    <p:sldId id="266" r:id="rId31"/>
    <p:sldId id="338" r:id="rId32"/>
    <p:sldId id="291" r:id="rId33"/>
    <p:sldId id="290" r:id="rId34"/>
    <p:sldId id="292" r:id="rId35"/>
    <p:sldId id="293" r:id="rId36"/>
  </p:sldIdLst>
  <p:sldSz cx="12192000" cy="6858000"/>
  <p:notesSz cx="6858000" cy="9144000"/>
  <p:embeddedFontLst>
    <p:embeddedFont>
      <p:font typeface="Lato" panose="020F0502020204030203" pitchFamily="34" charset="77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1" roundtripDataSignature="AMtx7mgbwmeaeIy0VqOo5hRMJOKNlA0LZ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94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CDD755-D610-457A-885C-F3D613024A7B}" v="9" dt="2026-03-21T17:42:10.6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59315" autoAdjust="0"/>
  </p:normalViewPr>
  <p:slideViewPr>
    <p:cSldViewPr snapToGrid="0">
      <p:cViewPr varScale="1">
        <p:scale>
          <a:sx n="72" d="100"/>
          <a:sy n="72" d="100"/>
        </p:scale>
        <p:origin x="105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66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61" Type="http://customschemas.google.com/relationships/presentationmetadata" Target="meta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20" Type="http://schemas.openxmlformats.org/officeDocument/2006/relationships/slide" Target="slides/slide16.xml"/><Relationship Id="rId41" Type="http://schemas.openxmlformats.org/officeDocument/2006/relationships/font" Target="fonts/font4.fntdata"/><Relationship Id="rId6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Q-Ru79bQl44?si=-jz2VdksYXQNin0F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171450" lvl="0" indent="0" algn="l" rtl="0">
              <a:lnSpc>
                <a:spcPct val="10791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943668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>
          <a:extLst>
            <a:ext uri="{FF2B5EF4-FFF2-40B4-BE49-F238E27FC236}">
              <a16:creationId xmlns:a16="http://schemas.microsoft.com/office/drawing/2014/main" id="{8BBC7B30-354A-49E7-F1FE-3E8716937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f5882f685f_0_775:notes">
            <a:extLst>
              <a:ext uri="{FF2B5EF4-FFF2-40B4-BE49-F238E27FC236}">
                <a16:creationId xmlns:a16="http://schemas.microsoft.com/office/drawing/2014/main" id="{38F57BC4-98E3-B030-4BCA-DF1E35AA85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buFontTx/>
              <a:buNone/>
            </a:pPr>
            <a:r>
              <a:rPr lang="en-US" i="1" dirty="0"/>
              <a:t>El </a:t>
            </a:r>
            <a:r>
              <a:rPr lang="en-US" i="1" dirty="0" err="1"/>
              <a:t>profesor</a:t>
            </a:r>
            <a:r>
              <a:rPr lang="en-US" i="1" dirty="0"/>
              <a:t> </a:t>
            </a:r>
            <a:r>
              <a:rPr lang="en-US" i="1" dirty="0" err="1"/>
              <a:t>podría</a:t>
            </a:r>
            <a:r>
              <a:rPr lang="en-US" i="1" dirty="0"/>
              <a:t> </a:t>
            </a:r>
            <a:r>
              <a:rPr lang="en-US" i="1" dirty="0" err="1"/>
              <a:t>agarrar</a:t>
            </a:r>
            <a:r>
              <a:rPr lang="en-US" i="1" dirty="0"/>
              <a:t> </a:t>
            </a:r>
            <a:r>
              <a:rPr lang="en-US" i="1" dirty="0" err="1"/>
              <a:t>fotos</a:t>
            </a:r>
            <a:r>
              <a:rPr lang="en-US" i="1" dirty="0"/>
              <a:t> de </a:t>
            </a:r>
            <a:r>
              <a:rPr lang="en-US" i="1" dirty="0" err="1"/>
              <a:t>los</a:t>
            </a:r>
            <a:r>
              <a:rPr lang="en-US" i="1" dirty="0"/>
              <a:t> </a:t>
            </a:r>
            <a:r>
              <a:rPr lang="en-US" i="1" dirty="0" err="1"/>
              <a:t>presidentes</a:t>
            </a:r>
            <a:r>
              <a:rPr lang="en-US" i="1" dirty="0"/>
              <a:t> o </a:t>
            </a:r>
            <a:r>
              <a:rPr lang="en-US" i="1" dirty="0" err="1"/>
              <a:t>líderes</a:t>
            </a:r>
            <a:r>
              <a:rPr lang="en-US" i="1" dirty="0"/>
              <a:t> de </a:t>
            </a:r>
            <a:r>
              <a:rPr lang="en-US" i="1" dirty="0" err="1"/>
              <a:t>varios</a:t>
            </a:r>
            <a:r>
              <a:rPr lang="en-US" i="1" dirty="0"/>
              <a:t> </a:t>
            </a:r>
            <a:r>
              <a:rPr lang="en-US" i="1" dirty="0" err="1"/>
              <a:t>países</a:t>
            </a:r>
            <a:r>
              <a:rPr lang="en-US" i="1" dirty="0"/>
              <a:t> del </a:t>
            </a:r>
            <a:r>
              <a:rPr lang="en-US" i="1" dirty="0" err="1"/>
              <a:t>mundo</a:t>
            </a:r>
            <a:r>
              <a:rPr lang="en-US" i="1" dirty="0"/>
              <a:t>.  </a:t>
            </a:r>
            <a:br>
              <a:rPr lang="en-US" i="1" dirty="0"/>
            </a:br>
            <a:br>
              <a:rPr lang="en-US" i="1" dirty="0"/>
            </a:b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4.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Preguntas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la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tarea</a:t>
            </a:r>
            <a:endParaRPr lang="en-US" sz="11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¿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Quiénes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son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reyes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país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? </a:t>
            </a:r>
          </a:p>
          <a:p>
            <a:pPr marL="0" marR="0" lvl="0" indent="0">
              <a:buFontTx/>
              <a:buNone/>
            </a:pPr>
            <a:endParaRPr lang="en-US" sz="11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r>
              <a:rPr 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Permite que los estudiantes contestan.</a:t>
            </a:r>
            <a:r>
              <a:rPr lang="en-US" dirty="0">
                <a:effectLst/>
              </a:rPr>
              <a:t> </a:t>
            </a:r>
            <a:endParaRPr lang="en-US" sz="1100" dirty="0">
              <a:effectLst/>
              <a:latin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¿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Cuál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ser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nuestra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actitud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hacia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ellos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?  ¿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Cómo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vamos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hablar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ellos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 Iglesia, y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nuestras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oraciones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?  </a:t>
            </a:r>
          </a:p>
          <a:p>
            <a:pPr marL="171450" marR="0" lvl="0" indent="-171450"/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 Timoteo 2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tiene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algunas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instrucciones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al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respecto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 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Leamos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1 Timoteo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capítulo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2…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lang="en-US" i="1" dirty="0"/>
          </a:p>
        </p:txBody>
      </p:sp>
      <p:sp>
        <p:nvSpPr>
          <p:cNvPr id="311" name="Google Shape;311;g2f5882f685f_0_775:notes">
            <a:extLst>
              <a:ext uri="{FF2B5EF4-FFF2-40B4-BE49-F238E27FC236}">
                <a16:creationId xmlns:a16="http://schemas.microsoft.com/office/drawing/2014/main" id="{72FA99B3-75A3-DB97-CDA3-D791BA6593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85589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marR="17145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OBJETIVO #1: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Formar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un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concepto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bíblico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orar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por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gobernantes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usando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1 Timoteo 2:1-7.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28600" marR="1714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>
          <a:extLst>
            <a:ext uri="{FF2B5EF4-FFF2-40B4-BE49-F238E27FC236}">
              <a16:creationId xmlns:a16="http://schemas.microsoft.com/office/drawing/2014/main" id="{03DA052A-1F4A-7364-C92B-D2131D875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f5882f685f_0_775:notes">
            <a:extLst>
              <a:ext uri="{FF2B5EF4-FFF2-40B4-BE49-F238E27FC236}">
                <a16:creationId xmlns:a16="http://schemas.microsoft.com/office/drawing/2014/main" id="{0344074D-D6A2-74F2-CCE5-34C7709261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s-PY" sz="1100" b="0" i="0" dirty="0">
                <a:solidFill>
                  <a:srgbClr val="000000"/>
                </a:solidFill>
                <a:effectLst/>
                <a:latin typeface="Lato"/>
              </a:rPr>
              <a:t>1 Timoteo 2:1-4</a:t>
            </a:r>
            <a:br>
              <a:rPr lang="es-PY" sz="1100" b="0" i="0" dirty="0">
                <a:solidFill>
                  <a:srgbClr val="000000"/>
                </a:solidFill>
                <a:effectLst/>
                <a:latin typeface="Lato"/>
              </a:rPr>
            </a:br>
            <a:r>
              <a:rPr lang="es-PY" sz="1100" b="0" i="0" dirty="0">
                <a:solidFill>
                  <a:srgbClr val="000000"/>
                </a:solidFill>
                <a:effectLst/>
                <a:latin typeface="Lato"/>
              </a:rPr>
              <a:t>Ante todo, exhorto a que se hagan rogativas, oraciones, peticiones y acciones de gracias por todos los hombres; </a:t>
            </a:r>
            <a:r>
              <a:rPr lang="es-PY" sz="1100" b="1" i="0" baseline="30000" dirty="0">
                <a:solidFill>
                  <a:srgbClr val="000000"/>
                </a:solidFill>
                <a:effectLst/>
                <a:latin typeface="Lato"/>
              </a:rPr>
              <a:t>2 </a:t>
            </a:r>
            <a:r>
              <a:rPr lang="es-PY" sz="1100" b="0" i="0" dirty="0">
                <a:solidFill>
                  <a:srgbClr val="000000"/>
                </a:solidFill>
                <a:effectLst/>
                <a:latin typeface="Lato"/>
              </a:rPr>
              <a:t>por los reyes y por todos los que ocupan altos puestos, para que vivamos con tranquilidad y</a:t>
            </a:r>
            <a:endParaRPr lang="es-PY" sz="1100" i="1" dirty="0">
              <a:solidFill>
                <a:schemeClr val="dk1"/>
              </a:solidFill>
              <a:latin typeface="Lato"/>
              <a:ea typeface="Lato"/>
              <a:cs typeface="Lat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1" name="Google Shape;311;g2f5882f685f_0_775:notes">
            <a:extLst>
              <a:ext uri="{FF2B5EF4-FFF2-40B4-BE49-F238E27FC236}">
                <a16:creationId xmlns:a16="http://schemas.microsoft.com/office/drawing/2014/main" id="{595765BB-B986-C6F6-C2DE-1026366F21A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29205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>
          <a:extLst>
            <a:ext uri="{FF2B5EF4-FFF2-40B4-BE49-F238E27FC236}">
              <a16:creationId xmlns:a16="http://schemas.microsoft.com/office/drawing/2014/main" id="{198DA1EE-0577-D8EE-06B2-B90376A34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f5882f685f_0_775:notes">
            <a:extLst>
              <a:ext uri="{FF2B5EF4-FFF2-40B4-BE49-F238E27FC236}">
                <a16:creationId xmlns:a16="http://schemas.microsoft.com/office/drawing/2014/main" id="{0781A4D3-73F0-D546-EF27-DE2F4CD2653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s-PY" sz="1100" b="0" i="0" dirty="0">
                <a:solidFill>
                  <a:srgbClr val="000000"/>
                </a:solidFill>
                <a:effectLst/>
                <a:latin typeface="Lato"/>
              </a:rPr>
              <a:t>reposo, y en toda piedad y honestidad. </a:t>
            </a:r>
            <a:r>
              <a:rPr lang="es-PY" sz="1100" b="1" i="0" baseline="30000" dirty="0">
                <a:solidFill>
                  <a:srgbClr val="000000"/>
                </a:solidFill>
                <a:effectLst/>
                <a:latin typeface="Lato"/>
              </a:rPr>
              <a:t>3 </a:t>
            </a:r>
            <a:r>
              <a:rPr lang="es-PY" sz="1100" b="0" i="0" dirty="0">
                <a:solidFill>
                  <a:srgbClr val="000000"/>
                </a:solidFill>
                <a:effectLst/>
                <a:latin typeface="Lato"/>
              </a:rPr>
              <a:t>Porque esto es bueno y agradable delante de Dios nuestro Salvador, </a:t>
            </a:r>
            <a:r>
              <a:rPr lang="es-PY" sz="1100" b="1" i="0" baseline="30000" dirty="0">
                <a:solidFill>
                  <a:srgbClr val="000000"/>
                </a:solidFill>
                <a:effectLst/>
                <a:latin typeface="Lato"/>
              </a:rPr>
              <a:t>4 </a:t>
            </a:r>
            <a:r>
              <a:rPr lang="es-PY" sz="1100" b="0" i="0" dirty="0">
                <a:solidFill>
                  <a:srgbClr val="000000"/>
                </a:solidFill>
                <a:effectLst/>
                <a:latin typeface="Lato"/>
              </a:rPr>
              <a:t>el cual quiere que todos los hombres sean salvos y lleguen a conocer la verdad.</a:t>
            </a:r>
            <a:endParaRPr lang="es-PY" sz="1100" i="1" dirty="0">
              <a:solidFill>
                <a:schemeClr val="dk1"/>
              </a:solidFill>
              <a:latin typeface="Lato"/>
              <a:ea typeface="Lato"/>
              <a:cs typeface="Lat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1" name="Google Shape;311;g2f5882f685f_0_775:notes">
            <a:extLst>
              <a:ext uri="{FF2B5EF4-FFF2-40B4-BE49-F238E27FC236}">
                <a16:creationId xmlns:a16="http://schemas.microsoft.com/office/drawing/2014/main" id="{DD4F0030-EA92-23D8-6B19-26910FD9910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84829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>
          <a:extLst>
            <a:ext uri="{FF2B5EF4-FFF2-40B4-BE49-F238E27FC236}">
              <a16:creationId xmlns:a16="http://schemas.microsoft.com/office/drawing/2014/main" id="{E568E2F6-E4FB-D3ED-7FE4-9247F2915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f5882f685f_0_775:notes">
            <a:extLst>
              <a:ext uri="{FF2B5EF4-FFF2-40B4-BE49-F238E27FC236}">
                <a16:creationId xmlns:a16="http://schemas.microsoft.com/office/drawing/2014/main" id="{AAAE6277-425C-2974-0D26-AC1844AC261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>
              <a:buFontTx/>
              <a:buNone/>
            </a:pP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¿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Qué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clase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oraciones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nos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anima a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hacer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versos 1 a 4? </a:t>
            </a:r>
            <a:r>
              <a:rPr lang="es-ES" sz="11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Permite que los estudiantes contestan.</a:t>
            </a:r>
            <a:endParaRPr lang="en-US" sz="1100" i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Rogativas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oraciones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peticiones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y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acciones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gracias.  O sea,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haber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peticiones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para las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necesidades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especiales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oraciones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general,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más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las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intercesiones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beneficio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otros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 La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cuarta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eucaristías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griego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agrega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pensamiento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la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gratitud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las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bendiciones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recibidas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marL="0" marR="0" lvl="0" indent="0">
              <a:buFontTx/>
              <a:buNone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¿Por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quiénes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?  </a:t>
            </a:r>
            <a:r>
              <a:rPr lang="es-ES" sz="11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Permite que los estudiantes contestan.</a:t>
            </a:r>
            <a:endParaRPr lang="en-US" sz="1100" i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Por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todos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Líderes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nacionales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departamentales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estatales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locales… 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jueces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líderes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militares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las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autoridades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cada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área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gobierno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  <a:p>
            <a:pPr marL="0" marR="0" lvl="0" indent="0">
              <a:buFontTx/>
              <a:buNone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¿Para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qué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?  </a:t>
            </a:r>
            <a:r>
              <a:rPr lang="es-ES" sz="11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Permite que los estudiantes contestan.</a:t>
            </a:r>
            <a:endParaRPr lang="en-US" sz="1100" i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Paz y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tranquilidad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Así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podemos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predicar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evangelio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libremente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… para que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todos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sean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salvos y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lleguen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conocer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verdad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marL="0" marR="0" lvl="0" indent="0">
              <a:buFontTx/>
              <a:buNone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¿Por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qué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?  </a:t>
            </a:r>
            <a:r>
              <a:rPr lang="es-ES" sz="11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Permite que los estudiantes contestan.</a:t>
            </a:r>
            <a:endParaRPr lang="en-US" sz="1100" i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¡Le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agrada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Dios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todo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– que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oremos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líderes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que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haya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paz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que la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gente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salva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y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conozca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verdad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!  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1" name="Google Shape;311;g2f5882f685f_0_775:notes">
            <a:extLst>
              <a:ext uri="{FF2B5EF4-FFF2-40B4-BE49-F238E27FC236}">
                <a16:creationId xmlns:a16="http://schemas.microsoft.com/office/drawing/2014/main" id="{E2C8096C-FA6F-A429-EC15-18A006EB484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1252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>
          <a:extLst>
            <a:ext uri="{FF2B5EF4-FFF2-40B4-BE49-F238E27FC236}">
              <a16:creationId xmlns:a16="http://schemas.microsoft.com/office/drawing/2014/main" id="{00635CFB-52F5-579B-91A1-8D101B9F6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f5882f685f_0_775:notes">
            <a:extLst>
              <a:ext uri="{FF2B5EF4-FFF2-40B4-BE49-F238E27FC236}">
                <a16:creationId xmlns:a16="http://schemas.microsoft.com/office/drawing/2014/main" id="{6A553C59-7EED-E96E-A7AC-52DDEC9635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buFontTx/>
              <a:buNone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1 Timoteo 2:5-7 - Un Solo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Mediador</a:t>
            </a: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buFontTx/>
              <a:buNone/>
            </a:pP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Actividad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Mientras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leemos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ests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versos,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Identifica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una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palabra clave de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este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pasaje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Voy a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pedir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que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explica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importancia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la Palabra. 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s-PY" sz="1100" b="1" i="0" baseline="30000" dirty="0">
                <a:solidFill>
                  <a:srgbClr val="000000"/>
                </a:solidFill>
                <a:effectLst/>
                <a:latin typeface="Lato"/>
              </a:rPr>
              <a:t>5 </a:t>
            </a:r>
            <a:r>
              <a:rPr lang="es-PY" sz="1100" b="0" i="0" dirty="0">
                <a:solidFill>
                  <a:srgbClr val="000000"/>
                </a:solidFill>
                <a:effectLst/>
                <a:latin typeface="Lato"/>
              </a:rPr>
              <a:t>Porque hay un solo Dios, y un solo mediador entre Dios y los hombres, que es Jesucristo hombre, </a:t>
            </a:r>
            <a:r>
              <a:rPr lang="es-PY" sz="1100" b="1" i="0" baseline="30000" dirty="0">
                <a:solidFill>
                  <a:srgbClr val="000000"/>
                </a:solidFill>
                <a:effectLst/>
                <a:latin typeface="Lato"/>
              </a:rPr>
              <a:t>6 </a:t>
            </a:r>
            <a:r>
              <a:rPr lang="es-PY" sz="1100" b="0" i="0" dirty="0">
                <a:solidFill>
                  <a:srgbClr val="000000"/>
                </a:solidFill>
                <a:effectLst/>
                <a:latin typeface="Lato"/>
              </a:rPr>
              <a:t>el cual se dio a sí mismo en rescate por todos, de lo cual se dio testimonio a su debido tiempo. </a:t>
            </a:r>
            <a:r>
              <a:rPr lang="es-PY" sz="1100" b="1" i="0" baseline="30000" dirty="0">
                <a:solidFill>
                  <a:srgbClr val="000000"/>
                </a:solidFill>
                <a:effectLst/>
                <a:latin typeface="Lato"/>
              </a:rPr>
              <a:t>7 </a:t>
            </a:r>
            <a:r>
              <a:rPr lang="es-PY" sz="1100" b="0" i="0" dirty="0">
                <a:solidFill>
                  <a:srgbClr val="000000"/>
                </a:solidFill>
                <a:effectLst/>
                <a:latin typeface="Lato"/>
              </a:rPr>
              <a:t>Para esto fui constituido predicador y apóstol (digo la verdad en Cristo, no miento), y maestro de los no judíos en la fe y la verdad.</a:t>
            </a:r>
            <a:endParaRPr lang="es-PY" sz="1100" i="1" dirty="0">
              <a:solidFill>
                <a:schemeClr val="dk1"/>
              </a:solidFill>
              <a:latin typeface="Lato"/>
              <a:ea typeface="Lato"/>
              <a:cs typeface="Lat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1" name="Google Shape;311;g2f5882f685f_0_775:notes">
            <a:extLst>
              <a:ext uri="{FF2B5EF4-FFF2-40B4-BE49-F238E27FC236}">
                <a16:creationId xmlns:a16="http://schemas.microsoft.com/office/drawing/2014/main" id="{EBC10C49-9E7E-E75E-9D85-354C0476035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86454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>
          <a:extLst>
            <a:ext uri="{FF2B5EF4-FFF2-40B4-BE49-F238E27FC236}">
              <a16:creationId xmlns:a16="http://schemas.microsoft.com/office/drawing/2014/main" id="{D13C4E8A-EFE6-C041-00DA-42A5C7BA5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f5882f685f_0_775:notes">
            <a:extLst>
              <a:ext uri="{FF2B5EF4-FFF2-40B4-BE49-F238E27FC236}">
                <a16:creationId xmlns:a16="http://schemas.microsoft.com/office/drawing/2014/main" id="{A2D069C8-2BDB-CCD5-DD30-25F6967F04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>
              <a:buFontTx/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estos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versos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notamos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palabras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…</a:t>
            </a:r>
          </a:p>
          <a:p>
            <a:pPr marL="285750" marR="0" lvl="0" indent="-285750"/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/>
            <a:r>
              <a:rPr lang="en-US" sz="1800" u="sng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Mediador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– es un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intermediario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alguien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que se mete entre dos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partidos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trabajando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para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establecer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paz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reconciliarlos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 resolver un conflict</a:t>
            </a:r>
          </a:p>
          <a:p>
            <a:pPr marL="285750" marR="0" lvl="0" indent="-285750"/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/>
            <a: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Solo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- no hay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otros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mediadores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 No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oramos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nadie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más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 </a:t>
            </a:r>
          </a:p>
          <a:p>
            <a:pPr marL="285750" marR="0" lvl="0" indent="-285750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 </a:t>
            </a:r>
          </a:p>
          <a:p>
            <a:pPr marL="285750" marR="0" lvl="0" indent="-285750"/>
            <a:r>
              <a:rPr lang="en-US" sz="1800" u="sng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Rescate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– Es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recuperar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mediante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pago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ejemplo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rescatar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un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secuestrado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o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bomberos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ocupan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del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rescate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inundación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….</a:t>
            </a:r>
          </a:p>
          <a:p>
            <a:pPr marL="285750" marR="0" lvl="0" indent="-285750"/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/>
            <a: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Todos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– Jesús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pagó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todos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1" name="Google Shape;311;g2f5882f685f_0_775:notes">
            <a:extLst>
              <a:ext uri="{FF2B5EF4-FFF2-40B4-BE49-F238E27FC236}">
                <a16:creationId xmlns:a16="http://schemas.microsoft.com/office/drawing/2014/main" id="{B1804071-3FEC-5AD4-3C05-30BD8FB936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8701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>
          <a:extLst>
            <a:ext uri="{FF2B5EF4-FFF2-40B4-BE49-F238E27FC236}">
              <a16:creationId xmlns:a16="http://schemas.microsoft.com/office/drawing/2014/main" id="{C35E829D-EE9B-6900-D961-C328221F9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>
            <a:extLst>
              <a:ext uri="{FF2B5EF4-FFF2-40B4-BE49-F238E27FC236}">
                <a16:creationId xmlns:a16="http://schemas.microsoft.com/office/drawing/2014/main" id="{1A9CA2E2-12D0-7B42-1FF6-72F927E100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marR="17145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OBJETIVO #2: Leer 1 Timoteo 2:8-15 para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comprender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y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aplicar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roles que Dios ha dado a hombres y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mujeres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dentro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la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adoración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28600" marR="1714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5:notes">
            <a:extLst>
              <a:ext uri="{FF2B5EF4-FFF2-40B4-BE49-F238E27FC236}">
                <a16:creationId xmlns:a16="http://schemas.microsoft.com/office/drawing/2014/main" id="{2D7A8343-5B02-BCAE-05AA-84A7DA92001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407304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>
          <a:extLst>
            <a:ext uri="{FF2B5EF4-FFF2-40B4-BE49-F238E27FC236}">
              <a16:creationId xmlns:a16="http://schemas.microsoft.com/office/drawing/2014/main" id="{5C1B03CE-089A-9571-89F8-4C890660B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f5882f685f_0_775:notes">
            <a:extLst>
              <a:ext uri="{FF2B5EF4-FFF2-40B4-BE49-F238E27FC236}">
                <a16:creationId xmlns:a16="http://schemas.microsoft.com/office/drawing/2014/main" id="{96FAEFB1-406B-153B-65C5-189BF01A8F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 Timoteo 2:8 - La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Oración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Varones</a:t>
            </a:r>
            <a:endParaRPr lang="en-US" sz="1800" baseline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buNone/>
            </a:pPr>
            <a:r>
              <a:rPr lang="es-PY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8 </a:t>
            </a:r>
            <a:r>
              <a:rPr lang="es-PY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Por tanto, quiero que los hombres oren en todas partes, y levanten manos santas, sin ira ni contienda. </a:t>
            </a:r>
            <a:r>
              <a:rPr lang="en-US" dirty="0">
                <a:effectLst/>
              </a:rPr>
              <a:t> </a:t>
            </a:r>
            <a:endParaRPr i="1" dirty="0"/>
          </a:p>
        </p:txBody>
      </p:sp>
      <p:sp>
        <p:nvSpPr>
          <p:cNvPr id="311" name="Google Shape;311;g2f5882f685f_0_775:notes">
            <a:extLst>
              <a:ext uri="{FF2B5EF4-FFF2-40B4-BE49-F238E27FC236}">
                <a16:creationId xmlns:a16="http://schemas.microsoft.com/office/drawing/2014/main" id="{D4FEA221-1531-AB24-8540-CB19E8BF486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16632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>
          <a:extLst>
            <a:ext uri="{FF2B5EF4-FFF2-40B4-BE49-F238E27FC236}">
              <a16:creationId xmlns:a16="http://schemas.microsoft.com/office/drawing/2014/main" id="{D9595FB1-1579-0530-6935-F36946F01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f5882f685f_0_775:notes">
            <a:extLst>
              <a:ext uri="{FF2B5EF4-FFF2-40B4-BE49-F238E27FC236}">
                <a16:creationId xmlns:a16="http://schemas.microsoft.com/office/drawing/2014/main" id="{0326A49D-464E-97FB-FE3C-DC2A635333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>
              <a:buFontTx/>
              <a:buNone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¿Por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qué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incluye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Pablo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esta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advertencia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para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varones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que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liberaban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las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oraciones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? </a:t>
            </a:r>
          </a:p>
          <a:p>
            <a:pPr marL="0" marR="0" lvl="0" indent="0">
              <a:buFontTx/>
              <a:buNone/>
            </a:pPr>
            <a:endParaRPr lang="en-US" sz="1800" i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r>
              <a:rPr 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Permite que los estudiantes contestan.</a:t>
            </a:r>
          </a:p>
          <a:p>
            <a:pPr marL="0" marR="0" lvl="0" indent="0">
              <a:buFontTx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 palabra que ha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sido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traducida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“hombres”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versículo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no es la palabra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genérica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que se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usa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para la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humanidad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se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refiere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miembros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masculinos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la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iglesia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así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versículo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9 Pablo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sigue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con palabras para las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mujeres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(De la Biblia Popular p. 38) </a:t>
            </a:r>
          </a:p>
          <a:p>
            <a:pPr marL="285750" marR="0" lvl="0" indent="-285750"/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 que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dirigían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oración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tanto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que se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unían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las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oraciones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deberían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tener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sus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corazones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y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mentes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limpias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enojos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y de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pensamientos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impuros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y palabras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envidiosas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y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pendencieras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 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1" name="Google Shape;311;g2f5882f685f_0_775:notes">
            <a:extLst>
              <a:ext uri="{FF2B5EF4-FFF2-40B4-BE49-F238E27FC236}">
                <a16:creationId xmlns:a16="http://schemas.microsoft.com/office/drawing/2014/main" id="{72F45D95-2C10-A6BE-6F45-8100F7DE83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423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171450" lvl="0" indent="0" algn="l" defTabSz="914400" rtl="0" eaLnBrk="1" fontAlgn="auto" latinLnBrk="0" hangingPunct="1">
              <a:lnSpc>
                <a:spcPct val="107916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1. Bienvenida y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saludos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  <a:p>
            <a:pPr marL="0" marR="171450" lvl="0" indent="0" algn="l" rtl="0">
              <a:lnSpc>
                <a:spcPct val="107916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>
          <a:extLst>
            <a:ext uri="{FF2B5EF4-FFF2-40B4-BE49-F238E27FC236}">
              <a16:creationId xmlns:a16="http://schemas.microsoft.com/office/drawing/2014/main" id="{F0A91514-7958-F2A9-00D4-C5D6B6E08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f5882f685f_0_775:notes">
            <a:extLst>
              <a:ext uri="{FF2B5EF4-FFF2-40B4-BE49-F238E27FC236}">
                <a16:creationId xmlns:a16="http://schemas.microsoft.com/office/drawing/2014/main" id="{B83036BE-C4FE-3608-4A3D-5096F459891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1 Timoteo 2:9-10</a:t>
            </a:r>
            <a:br>
              <a:rPr lang="en-US" dirty="0"/>
            </a:br>
            <a:r>
              <a:rPr lang="es-PY" sz="1100" b="1" i="0" baseline="30000" dirty="0">
                <a:solidFill>
                  <a:srgbClr val="000000"/>
                </a:solidFill>
                <a:effectLst/>
                <a:latin typeface="Lato"/>
              </a:rPr>
              <a:t>9 </a:t>
            </a:r>
            <a:r>
              <a:rPr lang="es-PY" sz="1100" b="0" i="0" dirty="0">
                <a:solidFill>
                  <a:srgbClr val="000000"/>
                </a:solidFill>
                <a:effectLst/>
                <a:latin typeface="Lato"/>
              </a:rPr>
              <a:t>Quiero también que las mujeres se vistan con ropa decorosa, con pudor y modestia, y no con peinados ostentosos, ni con oro, ni perlas, ni vestidos costosos, </a:t>
            </a:r>
            <a:r>
              <a:rPr lang="es-PY" sz="1100" b="1" i="0" baseline="30000" dirty="0">
                <a:solidFill>
                  <a:srgbClr val="000000"/>
                </a:solidFill>
                <a:effectLst/>
                <a:latin typeface="Lato"/>
              </a:rPr>
              <a:t>10 </a:t>
            </a:r>
            <a:r>
              <a:rPr lang="es-PY" sz="1100" b="0" i="0" dirty="0">
                <a:solidFill>
                  <a:srgbClr val="000000"/>
                </a:solidFill>
                <a:effectLst/>
                <a:latin typeface="Lato"/>
              </a:rPr>
              <a:t>sino con buenas obras, como corresponde a las mujeres que profesan la piedad.</a:t>
            </a:r>
            <a:endParaRPr lang="es-PY" sz="1100" i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311" name="Google Shape;311;g2f5882f685f_0_775:notes">
            <a:extLst>
              <a:ext uri="{FF2B5EF4-FFF2-40B4-BE49-F238E27FC236}">
                <a16:creationId xmlns:a16="http://schemas.microsoft.com/office/drawing/2014/main" id="{C5DBD3E6-1AA9-8CA5-6ABE-68E2EE3AE8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82253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>
          <a:extLst>
            <a:ext uri="{FF2B5EF4-FFF2-40B4-BE49-F238E27FC236}">
              <a16:creationId xmlns:a16="http://schemas.microsoft.com/office/drawing/2014/main" id="{71C5889B-1A18-4060-58A4-93963E5D4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f5882f685f_0_775:notes">
            <a:extLst>
              <a:ext uri="{FF2B5EF4-FFF2-40B4-BE49-F238E27FC236}">
                <a16:creationId xmlns:a16="http://schemas.microsoft.com/office/drawing/2014/main" id="{D65973C4-A722-FE85-C08E-4B028EE942A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>
              <a:buFontTx/>
              <a:buNone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 Dios se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enfoca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corazón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¿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por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qué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da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esta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advertencia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sobre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vestimenta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? </a:t>
            </a:r>
          </a:p>
          <a:p>
            <a:pPr marL="0" marR="0" lvl="0" indent="0">
              <a:buFontTx/>
              <a:buNone/>
            </a:pPr>
            <a:endParaRPr lang="en-US" sz="1800" i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r>
              <a:rPr 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Permite que los estudiantes contestan.</a:t>
            </a:r>
          </a:p>
          <a:p>
            <a:pPr marL="0" marR="0" lvl="0" indent="0">
              <a:buFontTx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/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También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quiero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que las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mujeres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atavíen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ropa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decente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”.  Pablo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sigue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hablando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del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culto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público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 Las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mujeres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deberían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vestirse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con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ropa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decente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 La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ropa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la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mujer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debe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reflejar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“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pudor y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modestia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”.  Pablo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añade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“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 con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trenzas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y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oro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ni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perlas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ni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ropa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costosa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”. 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Dicho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otra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manera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la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mujer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no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debe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adornarse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tal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modo que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llame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atención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mujer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mundo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quien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interesa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sólo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sí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misma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y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impresión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que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haga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la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demás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gente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  <a:p>
            <a:pPr marL="285750" marR="0" lvl="0" indent="-285750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Más bien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mujer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piadosa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quiere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que la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gente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belleza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sus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buenas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obras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un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reflejo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la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belleza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Dios. </a:t>
            </a:r>
          </a:p>
          <a:p>
            <a:pPr marL="285750" marR="0" lvl="0" indent="-285750"/>
            <a:r>
              <a:rPr lang="es-DO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Nota: La iglesia luterana no tiene una regla fija y firme para este tema (exigir falda hasta el tobillo ni nada).  La modestia es clave, pero puede variar un poco de una cultura a otra.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dirty="0"/>
          </a:p>
        </p:txBody>
      </p:sp>
      <p:sp>
        <p:nvSpPr>
          <p:cNvPr id="311" name="Google Shape;311;g2f5882f685f_0_775:notes">
            <a:extLst>
              <a:ext uri="{FF2B5EF4-FFF2-40B4-BE49-F238E27FC236}">
                <a16:creationId xmlns:a16="http://schemas.microsoft.com/office/drawing/2014/main" id="{3E4D3741-BF6E-4A6E-BD77-0DC27C2DE2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26658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>
          <a:extLst>
            <a:ext uri="{FF2B5EF4-FFF2-40B4-BE49-F238E27FC236}">
              <a16:creationId xmlns:a16="http://schemas.microsoft.com/office/drawing/2014/main" id="{486672E8-E801-60CB-E241-E86D831F1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f5882f685f_0_775:notes">
            <a:extLst>
              <a:ext uri="{FF2B5EF4-FFF2-40B4-BE49-F238E27FC236}">
                <a16:creationId xmlns:a16="http://schemas.microsoft.com/office/drawing/2014/main" id="{D4F1A994-A09C-963B-5BDE-3F4EED8622C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1 Timoteo 2:11-15</a:t>
            </a:r>
            <a:br>
              <a:rPr lang="en-US" dirty="0"/>
            </a:br>
            <a:r>
              <a:rPr lang="es-PY" sz="1200" b="1" i="0" baseline="30000" dirty="0">
                <a:solidFill>
                  <a:srgbClr val="000000"/>
                </a:solidFill>
                <a:effectLst/>
                <a:latin typeface="system-ui"/>
              </a:rPr>
              <a:t>1</a:t>
            </a:r>
            <a:r>
              <a:rPr lang="es-PY" sz="1100" b="1" i="0" baseline="30000" dirty="0">
                <a:solidFill>
                  <a:srgbClr val="000000"/>
                </a:solidFill>
                <a:effectLst/>
                <a:latin typeface="Lato"/>
              </a:rPr>
              <a:t>1 </a:t>
            </a:r>
            <a:r>
              <a:rPr lang="es-PY" sz="1100" b="0" i="0" dirty="0">
                <a:solidFill>
                  <a:srgbClr val="000000"/>
                </a:solidFill>
                <a:effectLst/>
                <a:latin typeface="Lato"/>
              </a:rPr>
              <a:t>Que la mujer aprenda en silencio y con toda sujeción, </a:t>
            </a:r>
            <a:r>
              <a:rPr lang="es-PY" sz="1100" b="1" i="0" baseline="30000" dirty="0">
                <a:solidFill>
                  <a:srgbClr val="000000"/>
                </a:solidFill>
                <a:effectLst/>
                <a:latin typeface="Lato"/>
              </a:rPr>
              <a:t>12 </a:t>
            </a:r>
            <a:r>
              <a:rPr lang="es-PY" sz="1100" b="0" i="0" dirty="0">
                <a:solidFill>
                  <a:srgbClr val="000000"/>
                </a:solidFill>
                <a:effectLst/>
                <a:latin typeface="Lato"/>
              </a:rPr>
              <a:t>pues no permito que la mujer enseñe ni ejerza dominio sobre el hombre, sino que guarde silencio. </a:t>
            </a:r>
            <a:r>
              <a:rPr lang="es-PY" sz="1100" b="1" i="0" baseline="30000" dirty="0">
                <a:solidFill>
                  <a:srgbClr val="000000"/>
                </a:solidFill>
                <a:effectLst/>
                <a:latin typeface="Lato"/>
              </a:rPr>
              <a:t>13 </a:t>
            </a:r>
            <a:r>
              <a:rPr lang="es-PY" sz="1100" b="0" i="0" dirty="0">
                <a:solidFill>
                  <a:srgbClr val="000000"/>
                </a:solidFill>
                <a:effectLst/>
                <a:latin typeface="Lato"/>
              </a:rPr>
              <a:t>Porque primero fue formado Adán, y después Eva; </a:t>
            </a:r>
            <a:endParaRPr lang="es-PY" sz="1100" i="1" dirty="0">
              <a:solidFill>
                <a:schemeClr val="dk1"/>
              </a:solidFill>
              <a:latin typeface="Lato"/>
              <a:ea typeface="Lato"/>
              <a:cs typeface="Lat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1" name="Google Shape;311;g2f5882f685f_0_775:notes">
            <a:extLst>
              <a:ext uri="{FF2B5EF4-FFF2-40B4-BE49-F238E27FC236}">
                <a16:creationId xmlns:a16="http://schemas.microsoft.com/office/drawing/2014/main" id="{41EE24A2-5F65-724A-E0F7-9C5C052AEB2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5352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>
          <a:extLst>
            <a:ext uri="{FF2B5EF4-FFF2-40B4-BE49-F238E27FC236}">
              <a16:creationId xmlns:a16="http://schemas.microsoft.com/office/drawing/2014/main" id="{D8988C46-0043-CEEC-1001-5D9B3FBBB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f5882f685f_0_775:notes">
            <a:extLst>
              <a:ext uri="{FF2B5EF4-FFF2-40B4-BE49-F238E27FC236}">
                <a16:creationId xmlns:a16="http://schemas.microsoft.com/office/drawing/2014/main" id="{5175ACE6-4B5E-053A-6EF2-5F2742364E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s-PY" sz="1100" b="1" i="0" baseline="30000" dirty="0">
                <a:solidFill>
                  <a:srgbClr val="000000"/>
                </a:solidFill>
                <a:effectLst/>
                <a:latin typeface="Lato"/>
              </a:rPr>
              <a:t>14 </a:t>
            </a:r>
            <a:r>
              <a:rPr lang="es-PY" sz="1100" b="0" i="0" dirty="0">
                <a:solidFill>
                  <a:srgbClr val="000000"/>
                </a:solidFill>
                <a:effectLst/>
                <a:latin typeface="Lato"/>
              </a:rPr>
              <a:t>y el engañado no fue Adán, sino que la mujer, al ser engañada, incurrió en transgresión. </a:t>
            </a:r>
            <a:r>
              <a:rPr lang="es-PY" sz="1100" b="1" i="0" baseline="30000" dirty="0">
                <a:solidFill>
                  <a:srgbClr val="000000"/>
                </a:solidFill>
                <a:effectLst/>
                <a:latin typeface="Lato"/>
              </a:rPr>
              <a:t>15 </a:t>
            </a:r>
            <a:r>
              <a:rPr lang="es-PY" sz="1100" b="0" i="0" dirty="0">
                <a:solidFill>
                  <a:srgbClr val="000000"/>
                </a:solidFill>
                <a:effectLst/>
                <a:latin typeface="Lato"/>
              </a:rPr>
              <a:t>Pero se salvará al engendrar hijos, si es que con modestia permanece en la fe, el amor y la santificación.</a:t>
            </a:r>
            <a:endParaRPr lang="es-PY" sz="1100" i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1" name="Google Shape;311;g2f5882f685f_0_775:notes">
            <a:extLst>
              <a:ext uri="{FF2B5EF4-FFF2-40B4-BE49-F238E27FC236}">
                <a16:creationId xmlns:a16="http://schemas.microsoft.com/office/drawing/2014/main" id="{091B88A2-0548-724D-2AB6-5393B70CE5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77757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f5882f685f_0_7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>
              <a:buFontTx/>
              <a:buNone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¿De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acuerdo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desacuerdo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?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Aquí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 Biblia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prohíbe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que las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mujeres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sean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pastores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  <a:p>
            <a:pPr marL="0" marR="0" lvl="0" indent="0">
              <a:buFontTx/>
              <a:buNone/>
            </a:pPr>
            <a:endParaRPr lang="en-US" sz="1800" i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r>
              <a:rPr 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Permite que los estudiantes contestan.</a:t>
            </a:r>
          </a:p>
          <a:p>
            <a:pPr marL="0" marR="0" lvl="0" indent="0">
              <a:buFontTx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/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Otra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vez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acordémonos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que Pablo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aquí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hace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referencia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al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orden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culto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público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Reciben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instrucción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con un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espíritu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respeto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reconociendo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liderazgo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con un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espíritu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tranquilo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La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mujer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que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teme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Dios no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quiere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mandar. 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Pueden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enseñar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otra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(Tito 2:3-4).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Pueden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y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deben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enseñar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sus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hijos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(2 Timoteo 3:15). 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Pueden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participar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obra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junto con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varones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varias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formas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Por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ejemplo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vemos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caso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Priscila y Aquila (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Hechos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18) que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capacitaron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un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predicador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marL="285750" marR="0" lvl="0" indent="-285750"/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 la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adoración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pública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la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iglesia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supuesto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no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significa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que la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mujer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no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pueda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decir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nada,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cosas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tales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cantar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o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unirse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confesión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oración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 Pero no le es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permitido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desempeñar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las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funciones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autoritativas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¿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Cómo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aplicaríamos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principio al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predicar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dirigir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culto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administrar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sacramentos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liderar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iglesia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sus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reuniones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etc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…? Queda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excluido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cualquier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puesto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iglesia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cual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mujer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estaría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enseñando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autoridad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sobre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hombre.</a:t>
            </a:r>
          </a:p>
          <a:p>
            <a:pPr marL="285750" marR="0" lvl="0" indent="-285750"/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 sea,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sí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queda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prohibido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que las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mujeres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pastoreen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varones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Pero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punto es que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glorifiquemos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Dios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honrando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orden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que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Él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establecido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desde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principio.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s-PY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1" name="Google Shape;311;g2f5882f685f_0_7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>
          <a:extLst>
            <a:ext uri="{FF2B5EF4-FFF2-40B4-BE49-F238E27FC236}">
              <a16:creationId xmlns:a16="http://schemas.microsoft.com/office/drawing/2014/main" id="{59A0D0DB-54F5-95CB-1D3E-4B667A8EC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f5882f685f_0_775:notes">
            <a:extLst>
              <a:ext uri="{FF2B5EF4-FFF2-40B4-BE49-F238E27FC236}">
                <a16:creationId xmlns:a16="http://schemas.microsoft.com/office/drawing/2014/main" id="{9299369A-AA3D-6F18-F672-A10A4294A0E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>
              <a:buFontTx/>
              <a:buNone/>
            </a:pP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¿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Cuál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es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principio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bíblico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aquí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?  ¿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Cuál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es la base o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origen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este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principio?</a:t>
            </a:r>
            <a:r>
              <a:rPr lang="en-US" sz="1100" b="1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0" marR="0" lvl="0" indent="0">
              <a:buFontTx/>
              <a:buNone/>
            </a:pPr>
            <a:endParaRPr lang="en-US" sz="1100" i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r>
              <a:rPr lang="es-ES" sz="11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Permite que los estudiantes contestan.</a:t>
            </a:r>
            <a:endParaRPr lang="en-US" sz="1100" i="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endParaRPr lang="en-US" sz="1100" i="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 hombre a la cabeza, la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mujer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subordinada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marL="171450" marR="0" lvl="0" indent="-171450"/>
            <a:endParaRPr lang="en-US" sz="1100" i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Pablo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ahora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establece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esta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directiva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cuanto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las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mujeres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sobre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ciertos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hechos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“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Porque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Adán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fue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formado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primero, y luego Eva”. 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Hablamos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esto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como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“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orden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la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creación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”.  Dios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formó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primero a Adán, luego a Eva.  Ella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fue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hecha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para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hombre, y no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hombre para la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mujer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</a:t>
            </a:r>
            <a:r>
              <a:rPr lang="en-US" sz="1100" b="1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 </a:t>
            </a:r>
            <a:r>
              <a:rPr lang="en-US" sz="1100" b="1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Corintios</a:t>
            </a:r>
            <a:r>
              <a:rPr lang="en-US" sz="1100" b="1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11:8-9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). 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Conocemos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bien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esta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historia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dos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primeros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capítulos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Génesis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 Pablo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califica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relación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del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Génesis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no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como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mito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sino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como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verdadero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hecho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histórico.</a:t>
            </a:r>
          </a:p>
          <a:p>
            <a:pPr marL="171450" marR="0" lvl="0" indent="-171450"/>
            <a:endParaRPr lang="en-US" sz="1100" i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 la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historia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la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caída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del hombre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pecado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tanto Adán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como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Eva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desobedecieron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mandato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Dios.  Pero algo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más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sucedió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también.  Eva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asumió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liderazgo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 No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estaba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una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posición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subordinada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Satanás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llegó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Eva.  Ella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trató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discutir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pero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cayó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trampa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Satanás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 Luego Adán,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vez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demostrar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liderazgo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que le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correspondía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siguió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Eva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pecado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 Se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dejó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persuadir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por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ella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marL="171450" marR="0" lvl="0" indent="-171450"/>
            <a:endParaRPr lang="en-US" sz="1100" i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esa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relación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cada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cual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ha de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mantener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puesto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hombre a la cabeza, la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mujer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subordinada</a:t>
            </a:r>
            <a:r>
              <a:rPr lang="en-US" sz="11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dirty="0"/>
          </a:p>
        </p:txBody>
      </p:sp>
      <p:sp>
        <p:nvSpPr>
          <p:cNvPr id="311" name="Google Shape;311;g2f5882f685f_0_775:notes">
            <a:extLst>
              <a:ext uri="{FF2B5EF4-FFF2-40B4-BE49-F238E27FC236}">
                <a16:creationId xmlns:a16="http://schemas.microsoft.com/office/drawing/2014/main" id="{B9BA2D5A-7547-9861-1986-3BE1D11D1EF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40040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>
          <a:extLst>
            <a:ext uri="{FF2B5EF4-FFF2-40B4-BE49-F238E27FC236}">
              <a16:creationId xmlns:a16="http://schemas.microsoft.com/office/drawing/2014/main" id="{6ECF54A6-A78C-290D-F3A3-5A9E4359C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f5882f685f_0_775:notes">
            <a:extLst>
              <a:ext uri="{FF2B5EF4-FFF2-40B4-BE49-F238E27FC236}">
                <a16:creationId xmlns:a16="http://schemas.microsoft.com/office/drawing/2014/main" id="{4AD6A37B-4DA9-89CF-14A1-07B24A51C8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buFontTx/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4. Caso de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Estudio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Andrea</a:t>
            </a:r>
          </a:p>
          <a:p>
            <a:pPr marL="0" marR="0" indent="0">
              <a:buFontTx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buFontTx/>
              <a:buNone/>
            </a:pP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Andrea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plantó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un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grupo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sembrador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Con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tiempo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ha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crecido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Siguen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con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reuniones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semanales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estudiando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 Biblia, y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apoyándose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uno al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otro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Mayormente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grupo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consiste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damas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y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niños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Unos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jóvenes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empezaron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asistir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 No hay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varones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maduros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fe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grupo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Un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señor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que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asiste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recién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está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empezando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salir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la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vida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alcohólica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Otros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son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muy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jóvenes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unos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12, 13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años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  De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vez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cuando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llega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un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varón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como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observador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pero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ninguno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ellos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ha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animado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unirse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al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grupo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  El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grupo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ya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quiere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hacer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un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tipo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servicio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grupo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semanal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¿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Qué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le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aconsejarían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Andrea?</a:t>
            </a:r>
          </a:p>
          <a:p>
            <a:pPr marL="0" marR="0" indent="0">
              <a:buFontTx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¿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Qué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consejo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le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darías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Andrea?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1" name="Google Shape;311;g2f5882f685f_0_775:notes">
            <a:extLst>
              <a:ext uri="{FF2B5EF4-FFF2-40B4-BE49-F238E27FC236}">
                <a16:creationId xmlns:a16="http://schemas.microsoft.com/office/drawing/2014/main" id="{48A93180-B0F3-BAC2-08DF-509E3F4D4F7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5976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f5882f685f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buFontTx/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1. Proyecto Final – 3 Partes</a:t>
            </a:r>
          </a:p>
          <a:p>
            <a:pPr marL="0" marR="0" indent="0">
              <a:buFontTx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/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Escribir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testimonio personal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texto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audio o video.</a:t>
            </a:r>
          </a:p>
          <a:p>
            <a:pPr marL="285750" marR="0" lvl="0" indent="-285750"/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Redactar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carta a un "Timoteo"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alentando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liderazgo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marL="285750" marR="0" lvl="0" indent="-285750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Responder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preguntas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sobre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temas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clave de 1 y 2 Timoteo.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7" name="Google Shape;207;g2f5882f685f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>
          <a:extLst>
            <a:ext uri="{FF2B5EF4-FFF2-40B4-BE49-F238E27FC236}">
              <a16:creationId xmlns:a16="http://schemas.microsoft.com/office/drawing/2014/main" id="{351DEDE9-14AB-F9BA-7165-46DDCD6F9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f5882f685f_0_139:notes">
            <a:extLst>
              <a:ext uri="{FF2B5EF4-FFF2-40B4-BE49-F238E27FC236}">
                <a16:creationId xmlns:a16="http://schemas.microsoft.com/office/drawing/2014/main" id="{40768AD8-FA7A-920C-468D-45644B2EAC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1. Proyecto Final – 3 Partes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Escribir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testimonio personal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texto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audio o video.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Redactar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carta a un "Timoteo"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alentando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liderazgo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Responder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preguntas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sobre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temas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clave de 1 y 2 Timoteo.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7" name="Google Shape;207;g2f5882f685f_0_139:notes">
            <a:extLst>
              <a:ext uri="{FF2B5EF4-FFF2-40B4-BE49-F238E27FC236}">
                <a16:creationId xmlns:a16="http://schemas.microsoft.com/office/drawing/2014/main" id="{8BE9AF32-27D8-5089-B62F-C4075CEFDE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01665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buFontTx/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Tarea</a:t>
            </a:r>
          </a:p>
          <a:p>
            <a:pPr marL="0" marR="0" indent="0">
              <a:buFontTx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Ver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video 3  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  <a:hlinkClick r:id="rId3"/>
              </a:rPr>
              <a:t>https://youtu.be/Q-Ru79bQl44?si=-jz2VdksYXQNin0F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Leer 1 Timoteo 3.</a:t>
            </a:r>
          </a:p>
          <a:p>
            <a:pPr marL="285750" marR="0" lvl="0" indent="-285750"/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Entregar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testimonio personal –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escrito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audio o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video</a:t>
            </a: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endParaRPr sz="1104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Introducción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Lección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2.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adf254731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17145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Oración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final</a:t>
            </a:r>
          </a:p>
          <a:p>
            <a:pPr marL="0" marR="17145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100"/>
              <a:buNone/>
            </a:pP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g2adf254731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2adf2547317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buFontTx/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4. Despedida </a:t>
            </a: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SzPts val="1100"/>
              <a:buNone/>
            </a:pPr>
            <a:endParaRPr sz="1104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g2adf254731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2ac1ba269cb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marR="1714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Preguntas para la evaluación final</a:t>
            </a:r>
            <a:r>
              <a:rPr lang="en-US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171450" lvl="0" indent="-2984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rabicPeriod"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 amigo te dice, ¿Que es el legalismo? ¿Cómo le vas a contestar? (Lección 1, 4)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-298450" algn="l" rtl="0">
              <a:spcBef>
                <a:spcPts val="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rabicPeriod"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Cómo puede ser Dios justo y amoroso con pecadores como nosotros? (Lección 1 – Romanos 3:21-28)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7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100"/>
              <a:buNone/>
            </a:pPr>
            <a:endParaRPr b="1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g2ac1ba269cb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marR="17145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3.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Oración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  <a:p>
            <a:pPr marL="228600" marR="171450" lvl="0" indent="0" algn="l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116" name="Google Shape;1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f5882f685f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buFontTx/>
              <a:buNone/>
            </a:pP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Objetivos del </a:t>
            </a:r>
            <a:r>
              <a:rPr lang="es-ES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Curso:</a:t>
            </a:r>
          </a:p>
          <a:p>
            <a:pPr marL="0" marR="0" indent="0">
              <a:buFontTx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/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Leeremos las dos cartas a Timoteo buscando aplicaciones para el sembrador y su grupo.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/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Compartiremos un testimonio y una exhortación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Cristocéntrica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capaces de animar y fortalecer a un “Timoteo” y su grupo sembrador.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/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Identificaremos las características esenciales sobre la vida personal y ministerial de los que sirven en la obra del Evangelio.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28600" marR="17145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g2f5882f685f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f5882f685f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f5882f685f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buFontTx/>
              <a:buNone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El </a:t>
            </a: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Esquema del Curso: Fortaleciendo a Timoteo – 8 Lecciones</a:t>
            </a:r>
          </a:p>
          <a:p>
            <a:pPr marL="0" marR="0" indent="0">
              <a:buFontTx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/>
            <a:r>
              <a:rPr lang="es-E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(1 Timoteo 1)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Te encargo, Hijo Timoteo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/>
            <a:r>
              <a:rPr lang="es-E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(1 Timoteo 2)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Orar, Varones, Mujeres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/>
            <a:r>
              <a:rPr lang="es-E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(1 Timoteo 3)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Requisitos para Líderes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/>
            <a:r>
              <a:rPr lang="es-E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(1 Timoteo 4)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Un Buen Ministerio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>
          <a:extLst>
            <a:ext uri="{FF2B5EF4-FFF2-40B4-BE49-F238E27FC236}">
              <a16:creationId xmlns:a16="http://schemas.microsoft.com/office/drawing/2014/main" id="{C3423D67-9211-C94F-5F49-8F783EF2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f5882f685f_0_254:notes">
            <a:extLst>
              <a:ext uri="{FF2B5EF4-FFF2-40B4-BE49-F238E27FC236}">
                <a16:creationId xmlns:a16="http://schemas.microsoft.com/office/drawing/2014/main" id="{0F75D6BC-11D2-0073-BD38-6C5E48472F3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f5882f685f_0_254:notes">
            <a:extLst>
              <a:ext uri="{FF2B5EF4-FFF2-40B4-BE49-F238E27FC236}">
                <a16:creationId xmlns:a16="http://schemas.microsoft.com/office/drawing/2014/main" id="{1E3122C3-0877-5110-5ECB-39DC24E3DC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0" lvl="0" indent="-285750"/>
            <a:r>
              <a:rPr lang="es-E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(1 Timoteo 5)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Viudas y Ancianos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/>
            <a:r>
              <a:rPr lang="es-E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(1 Timoteo 6 y contexto de 2 Timoteo)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Contentamiento y la Buena Batalla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/>
            <a:r>
              <a:rPr lang="es-E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 Timoteo 1-2)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El Ministerio Cristo Céntrico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/>
            <a:r>
              <a:rPr lang="es-E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 Timoteo 3-4)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Firme en las Escrituras / El Ministerio es Personal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0465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>
          <a:extLst>
            <a:ext uri="{FF2B5EF4-FFF2-40B4-BE49-F238E27FC236}">
              <a16:creationId xmlns:a16="http://schemas.microsoft.com/office/drawing/2014/main" id="{D5440020-29B8-6841-68AE-3C0F0485F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f5882f685f_0_775:notes">
            <a:extLst>
              <a:ext uri="{FF2B5EF4-FFF2-40B4-BE49-F238E27FC236}">
                <a16:creationId xmlns:a16="http://schemas.microsoft.com/office/drawing/2014/main" id="{DB9FA4EE-A3E8-3F31-A767-BF9269900C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buNone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3.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Recordatorio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Testimonio</a:t>
            </a:r>
          </a:p>
          <a:p>
            <a:pPr marL="0" marR="0"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 se le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olvide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desarrolllar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testimonio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escrito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audio o video.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 meta: que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otros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vean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obra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Dios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vida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Fecha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limite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____ 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311" name="Google Shape;311;g2f5882f685f_0_775:notes">
            <a:extLst>
              <a:ext uri="{FF2B5EF4-FFF2-40B4-BE49-F238E27FC236}">
                <a16:creationId xmlns:a16="http://schemas.microsoft.com/office/drawing/2014/main" id="{4E8D4ECB-B635-19EC-B23A-BD2CC4C311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51395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>
          <a:extLst>
            <a:ext uri="{FF2B5EF4-FFF2-40B4-BE49-F238E27FC236}">
              <a16:creationId xmlns:a16="http://schemas.microsoft.com/office/drawing/2014/main" id="{5A881EB3-FA88-192D-6220-8E7F433D7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f5882f685f_0_775:notes">
            <a:extLst>
              <a:ext uri="{FF2B5EF4-FFF2-40B4-BE49-F238E27FC236}">
                <a16:creationId xmlns:a16="http://schemas.microsoft.com/office/drawing/2014/main" id="{142CF940-7755-D7FF-2357-A2C59959061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buFontTx/>
              <a:buNone/>
            </a:pP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4.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Preguntas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la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tarea</a:t>
            </a:r>
            <a:endParaRPr lang="en-US" sz="11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¿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Quién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fue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emperador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romano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años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60-65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d.C.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? </a:t>
            </a:r>
          </a:p>
          <a:p>
            <a:pPr marL="0" marR="0" lvl="0" indent="0">
              <a:buFontTx/>
              <a:buNone/>
            </a:pPr>
            <a:endParaRPr lang="en-US" sz="1100" i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r>
              <a:rPr lang="es-ES" sz="11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Permite que los estudiantes contestan.</a:t>
            </a:r>
            <a:endParaRPr lang="en-US" sz="1100" i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endParaRPr lang="en-US" sz="1100" i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Nerón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fue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Emperador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desde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año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54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d.C.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hasta 68.</a:t>
            </a:r>
          </a:p>
          <a:p>
            <a:pPr marL="171450" marR="0" lvl="0" indent="-171450"/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tiempo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Emperador es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conocido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tiranía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ejecutar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sus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familiares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y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ser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perseguidor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cristianos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 </a:t>
            </a:r>
          </a:p>
          <a:p>
            <a:pPr marL="171450" marR="0" lvl="0" indent="-171450"/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 sea,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tomen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cuenta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al leer 1 Timoteo 2, que Pablo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está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escribiendo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durante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tiempos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Nerón. 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1" name="Google Shape;311;g2f5882f685f_0_775:notes">
            <a:extLst>
              <a:ext uri="{FF2B5EF4-FFF2-40B4-BE49-F238E27FC236}">
                <a16:creationId xmlns:a16="http://schemas.microsoft.com/office/drawing/2014/main" id="{E1EAD773-D42F-4213-040E-C84CDCB9029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093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4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4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4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4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9145768" y="-1"/>
            <a:ext cx="1643739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"/>
          <p:cNvSpPr/>
          <p:nvPr/>
        </p:nvSpPr>
        <p:spPr>
          <a:xfrm>
            <a:off x="-1" y="0"/>
            <a:ext cx="1643739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1" descr="A logo with a cross and a bir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8426" y="548168"/>
            <a:ext cx="2230986" cy="1555706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1706430" y="2862567"/>
            <a:ext cx="4500273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lang="en-US" sz="5400" b="0" i="0" u="none" strike="noStrike" cap="none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Fortaleciendo</a:t>
            </a:r>
            <a:r>
              <a:rPr lang="en-US" sz="54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-US" sz="5400" b="0" i="0" u="none" strike="noStrike" cap="none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Timoteo</a:t>
            </a:r>
            <a:endParaRPr sz="7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9" name="Google Shape;89;p1"/>
          <p:cNvSpPr/>
          <p:nvPr/>
        </p:nvSpPr>
        <p:spPr>
          <a:xfrm>
            <a:off x="1264510" y="2818701"/>
            <a:ext cx="114817" cy="2143283"/>
          </a:xfrm>
          <a:prstGeom prst="rect">
            <a:avLst/>
          </a:prstGeom>
          <a:solidFill>
            <a:srgbClr val="E3BB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"/>
          <p:cNvSpPr/>
          <p:nvPr/>
        </p:nvSpPr>
        <p:spPr>
          <a:xfrm>
            <a:off x="1379327" y="2818702"/>
            <a:ext cx="424306" cy="21432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At Lystra, they met a young Christian called Timothy. His mother was a Jewish believer, but his father was a Greek. The local Christians thought very highly of him and Paul invited Timothy to join them on their journey. – Slide 7">
            <a:extLst>
              <a:ext uri="{FF2B5EF4-FFF2-40B4-BE49-F238E27FC236}">
                <a16:creationId xmlns:a16="http://schemas.microsoft.com/office/drawing/2014/main" id="{1E2162B5-A7F0-D8DB-66BD-C3C5B4F5D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9395" y="948267"/>
            <a:ext cx="5758024" cy="431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91AD68-799F-09C9-F4FE-DD238E97CB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6755" y="948267"/>
            <a:ext cx="5758025" cy="431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50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2">
          <a:extLst>
            <a:ext uri="{FF2B5EF4-FFF2-40B4-BE49-F238E27FC236}">
              <a16:creationId xmlns:a16="http://schemas.microsoft.com/office/drawing/2014/main" id="{1F9F7BE0-D2A6-2AC2-71E9-423DDFF7C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f5882f685f_0_775">
            <a:extLst>
              <a:ext uri="{FF2B5EF4-FFF2-40B4-BE49-F238E27FC236}">
                <a16:creationId xmlns:a16="http://schemas.microsoft.com/office/drawing/2014/main" id="{B7E1CD38-5C77-1607-F67E-BFEE108850B8}"/>
              </a:ext>
            </a:extLst>
          </p:cNvPr>
          <p:cNvSpPr txBox="1"/>
          <p:nvPr/>
        </p:nvSpPr>
        <p:spPr>
          <a:xfrm>
            <a:off x="2374770" y="620058"/>
            <a:ext cx="7797000" cy="158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85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¿</a:t>
            </a:r>
            <a:r>
              <a:rPr lang="en-US" sz="4800" err="1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Quiénes</a:t>
            </a:r>
            <a:r>
              <a:rPr lang="en-US" sz="480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 son </a:t>
            </a:r>
            <a:r>
              <a:rPr lang="en-US" sz="4800" err="1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los</a:t>
            </a:r>
            <a:r>
              <a:rPr lang="en-US" sz="480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4800" err="1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reyes</a:t>
            </a:r>
            <a:r>
              <a:rPr lang="en-US" sz="480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4800" err="1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en</a:t>
            </a:r>
            <a:r>
              <a:rPr lang="en-US" sz="480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4800" err="1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su</a:t>
            </a:r>
            <a:r>
              <a:rPr lang="en-US" sz="480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 </a:t>
            </a:r>
            <a:r>
              <a:rPr lang="en-US" sz="4800" err="1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país</a:t>
            </a:r>
            <a:r>
              <a:rPr lang="en-US" sz="480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?</a:t>
            </a:r>
            <a:endParaRPr lang="en-US" sz="4800" dirty="0">
              <a:solidFill>
                <a:srgbClr val="009444"/>
              </a:solidFill>
              <a:latin typeface="Lato"/>
              <a:ea typeface="Lato"/>
              <a:cs typeface="Lato"/>
            </a:endParaRPr>
          </a:p>
        </p:txBody>
      </p:sp>
      <p:cxnSp>
        <p:nvCxnSpPr>
          <p:cNvPr id="314" name="Google Shape;314;g2f5882f685f_0_775">
            <a:extLst>
              <a:ext uri="{FF2B5EF4-FFF2-40B4-BE49-F238E27FC236}">
                <a16:creationId xmlns:a16="http://schemas.microsoft.com/office/drawing/2014/main" id="{BB7319AD-5123-71CD-6C6A-E2C61946DAFB}"/>
              </a:ext>
            </a:extLst>
          </p:cNvPr>
          <p:cNvCxnSpPr/>
          <p:nvPr/>
        </p:nvCxnSpPr>
        <p:spPr>
          <a:xfrm>
            <a:off x="2871766" y="2445799"/>
            <a:ext cx="6269700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5" name="Google Shape;315;g2f5882f685f_0_775">
            <a:extLst>
              <a:ext uri="{FF2B5EF4-FFF2-40B4-BE49-F238E27FC236}">
                <a16:creationId xmlns:a16="http://schemas.microsoft.com/office/drawing/2014/main" id="{B11C920C-030D-B28C-0DD0-255F683AD3B0}"/>
              </a:ext>
            </a:extLst>
          </p:cNvPr>
          <p:cNvSpPr/>
          <p:nvPr/>
        </p:nvSpPr>
        <p:spPr>
          <a:xfrm>
            <a:off x="193039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g2f5882f685f_0_775" descr="A green bird with leaves&#10;&#10;Description automatically generated">
            <a:extLst>
              <a:ext uri="{FF2B5EF4-FFF2-40B4-BE49-F238E27FC236}">
                <a16:creationId xmlns:a16="http://schemas.microsoft.com/office/drawing/2014/main" id="{BAB1A560-4094-DEBB-1F1E-A85A38B0779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0489" y="289924"/>
            <a:ext cx="1399034" cy="1170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A8FA0FE-AF98-15F7-6A7B-958EFDE22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423" y="3528583"/>
            <a:ext cx="2381250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7C4B195-9503-2A06-E653-13225FE49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41494"/>
            <a:ext cx="238125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nna Moneymaker/Getty Images">
            <a:extLst>
              <a:ext uri="{FF2B5EF4-FFF2-40B4-BE49-F238E27FC236}">
                <a16:creationId xmlns:a16="http://schemas.microsoft.com/office/drawing/2014/main" id="{A40FF86B-CAE1-6F41-C38F-47CE2B92E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6" y="4412201"/>
            <a:ext cx="2989598" cy="199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0C2B553-9BA5-4C1D-9EE6-AC27D7556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258" y="2241494"/>
            <a:ext cx="238125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565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"/>
          <p:cNvSpPr txBox="1"/>
          <p:nvPr/>
        </p:nvSpPr>
        <p:spPr>
          <a:xfrm>
            <a:off x="2237027" y="403125"/>
            <a:ext cx="89589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0" i="0" u="none" strike="noStrike" cap="none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Objetivos de la Lección</a:t>
            </a:r>
            <a:endParaRPr sz="6000" b="0" i="0" u="none" strike="noStrike" cap="none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27" name="Google Shape;127;p5"/>
          <p:cNvCxnSpPr/>
          <p:nvPr/>
        </p:nvCxnSpPr>
        <p:spPr>
          <a:xfrm>
            <a:off x="2373086" y="1597768"/>
            <a:ext cx="7195457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28" name="Google Shape;128;p5"/>
          <p:cNvGrpSpPr/>
          <p:nvPr/>
        </p:nvGrpSpPr>
        <p:grpSpPr>
          <a:xfrm>
            <a:off x="497262" y="2016797"/>
            <a:ext cx="11197475" cy="2537987"/>
            <a:chOff x="0" y="0"/>
            <a:chExt cx="10450280" cy="2537987"/>
          </a:xfrm>
        </p:grpSpPr>
        <p:sp>
          <p:nvSpPr>
            <p:cNvPr id="129" name="Google Shape;129;p5"/>
            <p:cNvSpPr/>
            <p:nvPr/>
          </p:nvSpPr>
          <p:spPr>
            <a:xfrm>
              <a:off x="0" y="481"/>
              <a:ext cx="10450280" cy="1127780"/>
            </a:xfrm>
            <a:prstGeom prst="roundRect">
              <a:avLst>
                <a:gd name="adj" fmla="val 10000"/>
              </a:avLst>
            </a:prstGeom>
            <a:solidFill>
              <a:srgbClr val="E1E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341153" y="254232"/>
              <a:ext cx="620279" cy="620279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1302586" y="0"/>
              <a:ext cx="9147694" cy="1127780"/>
            </a:xfrm>
            <a:prstGeom prst="rect">
              <a:avLst/>
            </a:prstGeom>
            <a:solidFill>
              <a:srgbClr val="009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2" name="Google Shape;132;p5"/>
            <p:cNvSpPr txBox="1"/>
            <p:nvPr/>
          </p:nvSpPr>
          <p:spPr>
            <a:xfrm>
              <a:off x="1302586" y="0"/>
              <a:ext cx="9147694" cy="11277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350" tIns="119350" rIns="119350" bIns="119350" anchor="ctr" anchorCtr="0">
              <a:noAutofit/>
            </a:bodyPr>
            <a:lstStyle/>
            <a:p>
              <a:pPr>
                <a:buClr>
                  <a:schemeClr val="dk1"/>
                </a:buClr>
                <a:buSzPts val="1100"/>
              </a:pPr>
              <a:r>
                <a:rPr lang="en-US" sz="2500" b="0" i="0" u="none" strike="noStrike" cap="none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Formar</a:t>
              </a:r>
              <a:r>
                <a:rPr lang="en-US" sz="2500" b="0" i="0" u="none" strike="noStrike" cap="none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un </a:t>
              </a:r>
              <a:r>
                <a:rPr lang="en-US" sz="2500" b="0" i="0" u="none" strike="noStrike" cap="none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concepto</a:t>
              </a:r>
              <a:r>
                <a:rPr lang="en-US" sz="2500" b="0" i="0" u="none" strike="noStrike" cap="none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2500" b="0" i="0" u="none" strike="noStrike" cap="none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bíblico</a:t>
              </a:r>
              <a:r>
                <a:rPr lang="en-US" sz="2500" b="0" i="0" u="none" strike="noStrike" cap="none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de </a:t>
              </a:r>
              <a:r>
                <a:rPr lang="en-US" sz="2500" b="0" i="0" u="none" strike="noStrike" cap="none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orar </a:t>
              </a:r>
              <a:r>
                <a:rPr lang="en-US" sz="2500" b="0" i="0" u="none" strike="noStrike" cap="none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por</a:t>
              </a:r>
              <a:r>
                <a:rPr lang="en-US" sz="2500" b="0" i="0" u="none" strike="noStrike" cap="none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2500" b="0" i="0" u="none" strike="noStrike" cap="none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los</a:t>
              </a:r>
              <a:r>
                <a:rPr lang="en-US" sz="2500" b="0" i="0" u="none" strike="noStrike" cap="none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2500" b="0" i="0" u="none" strike="noStrike" cap="none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gobernantes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usando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1 Timoteo 2:1-7</a:t>
              </a:r>
              <a:r>
                <a:rPr lang="en-US" sz="2500" b="0" i="0" u="none" strike="noStrike" cap="none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	</a:t>
              </a:r>
              <a:endParaRPr sz="2500" b="0" i="0" u="none" strike="noStrike" cap="none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0" y="1410207"/>
              <a:ext cx="10450280" cy="1127780"/>
            </a:xfrm>
            <a:prstGeom prst="roundRect">
              <a:avLst>
                <a:gd name="adj" fmla="val 10000"/>
              </a:avLst>
            </a:prstGeom>
            <a:solidFill>
              <a:srgbClr val="E1E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341153" y="1663958"/>
              <a:ext cx="620279" cy="620279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1302586" y="1410207"/>
              <a:ext cx="9147694" cy="1127780"/>
            </a:xfrm>
            <a:prstGeom prst="rect">
              <a:avLst/>
            </a:prstGeom>
            <a:solidFill>
              <a:srgbClr val="009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6" name="Google Shape;136;p5"/>
            <p:cNvSpPr txBox="1"/>
            <p:nvPr/>
          </p:nvSpPr>
          <p:spPr>
            <a:xfrm>
              <a:off x="1302586" y="1410207"/>
              <a:ext cx="9147694" cy="11277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350" tIns="119350" rIns="119350" bIns="1193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Calibri"/>
                <a:buNone/>
              </a:pPr>
              <a:r>
                <a:rPr lang="es-419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Leer 1 Timoteo 2:8-15 para c</a:t>
              </a:r>
              <a:r>
                <a:rPr lang="es-419" sz="2500" b="0" i="0" u="none" strike="noStrike" cap="none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omprender y aplicar los roles que Dios ha dado a hombres y mujeres dentro de la adoración.</a:t>
              </a:r>
              <a:endParaRPr sz="2500" b="0" i="0" u="none" strike="noStrike" cap="none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141" name="Google Shape;141;p5" descr="A green bird with leave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00489" y="289924"/>
            <a:ext cx="1399035" cy="117043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B8526B8-38FC-CF95-4FB0-2BEDE4F1F840}"/>
              </a:ext>
            </a:extLst>
          </p:cNvPr>
          <p:cNvSpPr/>
          <p:nvPr/>
        </p:nvSpPr>
        <p:spPr>
          <a:xfrm>
            <a:off x="375896" y="1820538"/>
            <a:ext cx="11547832" cy="1465253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2">
          <a:extLst>
            <a:ext uri="{FF2B5EF4-FFF2-40B4-BE49-F238E27FC236}">
              <a16:creationId xmlns:a16="http://schemas.microsoft.com/office/drawing/2014/main" id="{286F1E53-458B-9945-7452-03CD71A0B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f5882f685f_0_775">
            <a:extLst>
              <a:ext uri="{FF2B5EF4-FFF2-40B4-BE49-F238E27FC236}">
                <a16:creationId xmlns:a16="http://schemas.microsoft.com/office/drawing/2014/main" id="{8B07CE03-5CD7-C11E-41F1-233FD8835357}"/>
              </a:ext>
            </a:extLst>
          </p:cNvPr>
          <p:cNvSpPr txBox="1"/>
          <p:nvPr/>
        </p:nvSpPr>
        <p:spPr>
          <a:xfrm>
            <a:off x="2374770" y="620058"/>
            <a:ext cx="7797000" cy="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6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1 </a:t>
            </a:r>
            <a:r>
              <a:rPr lang="en-US" sz="4860" dirty="0" err="1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Timoteo</a:t>
            </a:r>
            <a:r>
              <a:rPr lang="en-US" sz="486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 2:1-4</a:t>
            </a:r>
            <a:endParaRPr sz="6000" dirty="0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14" name="Google Shape;314;g2f5882f685f_0_775">
            <a:extLst>
              <a:ext uri="{FF2B5EF4-FFF2-40B4-BE49-F238E27FC236}">
                <a16:creationId xmlns:a16="http://schemas.microsoft.com/office/drawing/2014/main" id="{A45D6E6C-A846-5A1D-1668-D6520184747F}"/>
              </a:ext>
            </a:extLst>
          </p:cNvPr>
          <p:cNvCxnSpPr/>
          <p:nvPr/>
        </p:nvCxnSpPr>
        <p:spPr>
          <a:xfrm>
            <a:off x="2478227" y="1600847"/>
            <a:ext cx="6269700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5" name="Google Shape;315;g2f5882f685f_0_775">
            <a:extLst>
              <a:ext uri="{FF2B5EF4-FFF2-40B4-BE49-F238E27FC236}">
                <a16:creationId xmlns:a16="http://schemas.microsoft.com/office/drawing/2014/main" id="{728C5B33-0D29-752E-3086-C3124B4F0A15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g2f5882f685f_0_775" descr="A green bird with leaves&#10;&#10;Description automatically generated">
            <a:extLst>
              <a:ext uri="{FF2B5EF4-FFF2-40B4-BE49-F238E27FC236}">
                <a16:creationId xmlns:a16="http://schemas.microsoft.com/office/drawing/2014/main" id="{30057A20-8D2D-1380-0B0C-BD78FDB3789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0489" y="289924"/>
            <a:ext cx="1399034" cy="1170434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g2f5882f685f_0_775">
            <a:extLst>
              <a:ext uri="{FF2B5EF4-FFF2-40B4-BE49-F238E27FC236}">
                <a16:creationId xmlns:a16="http://schemas.microsoft.com/office/drawing/2014/main" id="{FA4A12A3-6E52-3DEA-9098-D149F9F1F900}"/>
              </a:ext>
            </a:extLst>
          </p:cNvPr>
          <p:cNvSpPr txBox="1"/>
          <p:nvPr/>
        </p:nvSpPr>
        <p:spPr>
          <a:xfrm>
            <a:off x="1757680" y="1971729"/>
            <a:ext cx="9170342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905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</a:pPr>
            <a:r>
              <a:rPr lang="es-PY" sz="4000" b="0" i="0" dirty="0">
                <a:solidFill>
                  <a:srgbClr val="000000"/>
                </a:solidFill>
                <a:effectLst/>
                <a:latin typeface="Lato"/>
              </a:rPr>
              <a:t>Ante todo, exhorto a que se hagan rogativas, oraciones, peticiones y acciones de gracias por todos los hombres; </a:t>
            </a:r>
            <a:r>
              <a:rPr lang="es-PY" sz="4000" b="1" i="0" baseline="30000" dirty="0">
                <a:solidFill>
                  <a:srgbClr val="000000"/>
                </a:solidFill>
                <a:effectLst/>
                <a:latin typeface="Lato"/>
              </a:rPr>
              <a:t>2 </a:t>
            </a:r>
            <a:r>
              <a:rPr lang="es-PY" sz="4000" b="0" i="0" dirty="0">
                <a:solidFill>
                  <a:srgbClr val="000000"/>
                </a:solidFill>
                <a:effectLst/>
                <a:latin typeface="Lato"/>
              </a:rPr>
              <a:t>por los reyes y por todos los que ocupan altos puestos, para que vivamos con tranquilidad y</a:t>
            </a:r>
            <a:endParaRPr lang="es-PY" sz="4000" i="1" dirty="0">
              <a:solidFill>
                <a:schemeClr val="dk1"/>
              </a:solidFill>
              <a:latin typeface="Lato"/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63446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2">
          <a:extLst>
            <a:ext uri="{FF2B5EF4-FFF2-40B4-BE49-F238E27FC236}">
              <a16:creationId xmlns:a16="http://schemas.microsoft.com/office/drawing/2014/main" id="{B88F1734-2E30-8FA1-08E9-53F768A82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f5882f685f_0_775">
            <a:extLst>
              <a:ext uri="{FF2B5EF4-FFF2-40B4-BE49-F238E27FC236}">
                <a16:creationId xmlns:a16="http://schemas.microsoft.com/office/drawing/2014/main" id="{6B995E3F-0903-7BE1-2E3B-AA223BADCC6A}"/>
              </a:ext>
            </a:extLst>
          </p:cNvPr>
          <p:cNvSpPr txBox="1"/>
          <p:nvPr/>
        </p:nvSpPr>
        <p:spPr>
          <a:xfrm>
            <a:off x="2374770" y="620058"/>
            <a:ext cx="7797000" cy="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6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1 </a:t>
            </a:r>
            <a:r>
              <a:rPr lang="en-US" sz="4860" dirty="0" err="1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Timoteo</a:t>
            </a:r>
            <a:r>
              <a:rPr lang="en-US" sz="486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 2:1-4</a:t>
            </a:r>
            <a:endParaRPr sz="6000" dirty="0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14" name="Google Shape;314;g2f5882f685f_0_775">
            <a:extLst>
              <a:ext uri="{FF2B5EF4-FFF2-40B4-BE49-F238E27FC236}">
                <a16:creationId xmlns:a16="http://schemas.microsoft.com/office/drawing/2014/main" id="{FF633109-50D6-32FA-F916-F37952BF04D8}"/>
              </a:ext>
            </a:extLst>
          </p:cNvPr>
          <p:cNvCxnSpPr/>
          <p:nvPr/>
        </p:nvCxnSpPr>
        <p:spPr>
          <a:xfrm>
            <a:off x="2478227" y="1600847"/>
            <a:ext cx="6269700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5" name="Google Shape;315;g2f5882f685f_0_775">
            <a:extLst>
              <a:ext uri="{FF2B5EF4-FFF2-40B4-BE49-F238E27FC236}">
                <a16:creationId xmlns:a16="http://schemas.microsoft.com/office/drawing/2014/main" id="{E688C86F-1A11-C2DB-D270-1988C1395505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g2f5882f685f_0_775" descr="A green bird with leaves&#10;&#10;Description automatically generated">
            <a:extLst>
              <a:ext uri="{FF2B5EF4-FFF2-40B4-BE49-F238E27FC236}">
                <a16:creationId xmlns:a16="http://schemas.microsoft.com/office/drawing/2014/main" id="{BF52BE54-228D-0DF7-5471-7B232BDA55E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0489" y="289924"/>
            <a:ext cx="1399034" cy="1170434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g2f5882f685f_0_775">
            <a:extLst>
              <a:ext uri="{FF2B5EF4-FFF2-40B4-BE49-F238E27FC236}">
                <a16:creationId xmlns:a16="http://schemas.microsoft.com/office/drawing/2014/main" id="{8EB9BC23-A3B9-5F78-C2E9-2106FAA52729}"/>
              </a:ext>
            </a:extLst>
          </p:cNvPr>
          <p:cNvSpPr txBox="1"/>
          <p:nvPr/>
        </p:nvSpPr>
        <p:spPr>
          <a:xfrm>
            <a:off x="1757680" y="1971729"/>
            <a:ext cx="9170342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905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</a:pPr>
            <a:r>
              <a:rPr lang="es-PY" sz="4000" b="0" i="0" dirty="0">
                <a:solidFill>
                  <a:srgbClr val="000000"/>
                </a:solidFill>
                <a:effectLst/>
                <a:latin typeface="Lato"/>
              </a:rPr>
              <a:t>reposo, y en toda piedad y honestidad. </a:t>
            </a:r>
            <a:r>
              <a:rPr lang="es-PY" sz="4000" b="1" i="0" baseline="30000" dirty="0">
                <a:solidFill>
                  <a:srgbClr val="000000"/>
                </a:solidFill>
                <a:effectLst/>
                <a:latin typeface="Lato"/>
              </a:rPr>
              <a:t>3 </a:t>
            </a:r>
            <a:r>
              <a:rPr lang="es-PY" sz="4000" b="0" i="0" dirty="0">
                <a:solidFill>
                  <a:srgbClr val="000000"/>
                </a:solidFill>
                <a:effectLst/>
                <a:latin typeface="Lato"/>
              </a:rPr>
              <a:t>Porque esto es bueno y agradable delante de Dios nuestro Salvador, </a:t>
            </a:r>
            <a:r>
              <a:rPr lang="es-PY" sz="4000" b="1" i="0" baseline="30000" dirty="0">
                <a:solidFill>
                  <a:srgbClr val="000000"/>
                </a:solidFill>
                <a:effectLst/>
                <a:latin typeface="Lato"/>
              </a:rPr>
              <a:t>4 </a:t>
            </a:r>
            <a:r>
              <a:rPr lang="es-PY" sz="4000" b="0" i="0" dirty="0">
                <a:solidFill>
                  <a:srgbClr val="000000"/>
                </a:solidFill>
                <a:effectLst/>
                <a:latin typeface="Lato"/>
              </a:rPr>
              <a:t>el cual quiere que todos los hombres sean salvos y lleguen a conocer la verdad.</a:t>
            </a:r>
            <a:endParaRPr lang="es-PY" sz="4000" i="1" dirty="0">
              <a:solidFill>
                <a:schemeClr val="dk1"/>
              </a:solidFill>
              <a:latin typeface="Lato"/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931286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>
          <a:extLst>
            <a:ext uri="{FF2B5EF4-FFF2-40B4-BE49-F238E27FC236}">
              <a16:creationId xmlns:a16="http://schemas.microsoft.com/office/drawing/2014/main" id="{A4F0A996-3487-DEF6-29C1-13A067F7B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f5882f685f_0_775">
            <a:extLst>
              <a:ext uri="{FF2B5EF4-FFF2-40B4-BE49-F238E27FC236}">
                <a16:creationId xmlns:a16="http://schemas.microsoft.com/office/drawing/2014/main" id="{777AE23B-B0C2-5F40-1B9D-5C40FA0F2719}"/>
              </a:ext>
            </a:extLst>
          </p:cNvPr>
          <p:cNvSpPr txBox="1"/>
          <p:nvPr/>
        </p:nvSpPr>
        <p:spPr>
          <a:xfrm>
            <a:off x="2374770" y="620058"/>
            <a:ext cx="7797000" cy="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6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1 </a:t>
            </a:r>
            <a:r>
              <a:rPr lang="en-US" sz="4860" dirty="0" err="1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Timoteo</a:t>
            </a:r>
            <a:r>
              <a:rPr lang="en-US" sz="486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 2:1-4</a:t>
            </a:r>
            <a:endParaRPr sz="6000" dirty="0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14" name="Google Shape;314;g2f5882f685f_0_775">
            <a:extLst>
              <a:ext uri="{FF2B5EF4-FFF2-40B4-BE49-F238E27FC236}">
                <a16:creationId xmlns:a16="http://schemas.microsoft.com/office/drawing/2014/main" id="{4AA0FDA8-9F42-BF78-9293-78638E6BC6F3}"/>
              </a:ext>
            </a:extLst>
          </p:cNvPr>
          <p:cNvCxnSpPr/>
          <p:nvPr/>
        </p:nvCxnSpPr>
        <p:spPr>
          <a:xfrm>
            <a:off x="2478227" y="1600847"/>
            <a:ext cx="6269700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5" name="Google Shape;315;g2f5882f685f_0_775">
            <a:extLst>
              <a:ext uri="{FF2B5EF4-FFF2-40B4-BE49-F238E27FC236}">
                <a16:creationId xmlns:a16="http://schemas.microsoft.com/office/drawing/2014/main" id="{2FF0387A-3D14-8AA7-25DF-5D311D949489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g2f5882f685f_0_775" descr="A green bird with leaves&#10;&#10;Description automatically generated">
            <a:extLst>
              <a:ext uri="{FF2B5EF4-FFF2-40B4-BE49-F238E27FC236}">
                <a16:creationId xmlns:a16="http://schemas.microsoft.com/office/drawing/2014/main" id="{5B226FB9-428E-65D3-9B92-537217D31F6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0489" y="289924"/>
            <a:ext cx="1399034" cy="1170434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g2f5882f685f_0_775">
            <a:extLst>
              <a:ext uri="{FF2B5EF4-FFF2-40B4-BE49-F238E27FC236}">
                <a16:creationId xmlns:a16="http://schemas.microsoft.com/office/drawing/2014/main" id="{C70AC08C-CAF6-3255-9C1B-753242E9351A}"/>
              </a:ext>
            </a:extLst>
          </p:cNvPr>
          <p:cNvSpPr txBox="1"/>
          <p:nvPr/>
        </p:nvSpPr>
        <p:spPr>
          <a:xfrm>
            <a:off x="2214671" y="1741337"/>
            <a:ext cx="8784900" cy="521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9050" lvl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</a:pPr>
            <a:r>
              <a:rPr lang="es-PY" sz="4000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¿Qué clase de oraciones nos anima a hacer en los versos 1 a 4?</a:t>
            </a:r>
          </a:p>
          <a:p>
            <a:pPr marL="19050" lvl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</a:pPr>
            <a:r>
              <a:rPr lang="es-PY" sz="4000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¿Por quiénes?</a:t>
            </a:r>
          </a:p>
          <a:p>
            <a:pPr marL="19050" lvl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</a:pPr>
            <a:r>
              <a:rPr lang="es-PY" sz="4000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¿Para qué?</a:t>
            </a:r>
          </a:p>
          <a:p>
            <a:pPr marL="19050" lvl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</a:pPr>
            <a:r>
              <a:rPr lang="es-PY" sz="4000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¿Por qué?</a:t>
            </a:r>
            <a:endParaRPr lang="es-PY" sz="3300" i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438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Lato"/>
              <a:buChar char="●"/>
            </a:pPr>
            <a:endParaRPr lang="es-PY" sz="3300" i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9382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2">
          <a:extLst>
            <a:ext uri="{FF2B5EF4-FFF2-40B4-BE49-F238E27FC236}">
              <a16:creationId xmlns:a16="http://schemas.microsoft.com/office/drawing/2014/main" id="{D5451096-D962-2E05-095E-C441EAA12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f5882f685f_0_775">
            <a:extLst>
              <a:ext uri="{FF2B5EF4-FFF2-40B4-BE49-F238E27FC236}">
                <a16:creationId xmlns:a16="http://schemas.microsoft.com/office/drawing/2014/main" id="{A231409A-A010-B520-943B-961FA981396F}"/>
              </a:ext>
            </a:extLst>
          </p:cNvPr>
          <p:cNvSpPr txBox="1"/>
          <p:nvPr/>
        </p:nvSpPr>
        <p:spPr>
          <a:xfrm>
            <a:off x="1493133" y="620058"/>
            <a:ext cx="9766839" cy="1763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6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1 </a:t>
            </a:r>
            <a:r>
              <a:rPr lang="en-US" sz="4860" dirty="0" err="1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Timoteo</a:t>
            </a:r>
            <a:r>
              <a:rPr lang="en-US" sz="486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 2:5-7 – Palabra </a:t>
            </a:r>
            <a:r>
              <a:rPr lang="en-US" sz="4860" dirty="0" err="1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favorita</a:t>
            </a:r>
            <a:endParaRPr lang="en-US" sz="4860" dirty="0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 dirty="0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14" name="Google Shape;314;g2f5882f685f_0_775">
            <a:extLst>
              <a:ext uri="{FF2B5EF4-FFF2-40B4-BE49-F238E27FC236}">
                <a16:creationId xmlns:a16="http://schemas.microsoft.com/office/drawing/2014/main" id="{AA0EB302-A175-668E-1EC5-28B8965CAF4E}"/>
              </a:ext>
            </a:extLst>
          </p:cNvPr>
          <p:cNvCxnSpPr/>
          <p:nvPr/>
        </p:nvCxnSpPr>
        <p:spPr>
          <a:xfrm>
            <a:off x="2478227" y="1600847"/>
            <a:ext cx="6269700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5" name="Google Shape;315;g2f5882f685f_0_775">
            <a:extLst>
              <a:ext uri="{FF2B5EF4-FFF2-40B4-BE49-F238E27FC236}">
                <a16:creationId xmlns:a16="http://schemas.microsoft.com/office/drawing/2014/main" id="{31795085-C725-8CCC-4E3A-D648328AC94D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g2f5882f685f_0_775" descr="A green bird with leaves&#10;&#10;Description automatically generated">
            <a:extLst>
              <a:ext uri="{FF2B5EF4-FFF2-40B4-BE49-F238E27FC236}">
                <a16:creationId xmlns:a16="http://schemas.microsoft.com/office/drawing/2014/main" id="{AF8AE3F8-0B5E-94D3-A071-5DF23D94680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0489" y="289924"/>
            <a:ext cx="1399034" cy="1170434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g2f5882f685f_0_775">
            <a:extLst>
              <a:ext uri="{FF2B5EF4-FFF2-40B4-BE49-F238E27FC236}">
                <a16:creationId xmlns:a16="http://schemas.microsoft.com/office/drawing/2014/main" id="{4E7BBDD5-CC77-228C-0094-A94E0650548B}"/>
              </a:ext>
            </a:extLst>
          </p:cNvPr>
          <p:cNvSpPr txBox="1"/>
          <p:nvPr/>
        </p:nvSpPr>
        <p:spPr>
          <a:xfrm>
            <a:off x="1688098" y="1741337"/>
            <a:ext cx="9766839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905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</a:pPr>
            <a:r>
              <a:rPr lang="es-PY" sz="3600" b="1" i="0" baseline="30000" dirty="0">
                <a:solidFill>
                  <a:srgbClr val="000000"/>
                </a:solidFill>
                <a:effectLst/>
                <a:latin typeface="Lato"/>
              </a:rPr>
              <a:t>5 </a:t>
            </a:r>
            <a:r>
              <a:rPr lang="es-PY" sz="3600" b="0" i="0" dirty="0">
                <a:solidFill>
                  <a:srgbClr val="000000"/>
                </a:solidFill>
                <a:effectLst/>
                <a:latin typeface="Lato"/>
              </a:rPr>
              <a:t>Porque hay un solo Dios, y un solo mediador entre Dios y los hombres, que es Jesucristo hombre, </a:t>
            </a:r>
            <a:r>
              <a:rPr lang="es-PY" sz="3600" b="1" i="0" baseline="30000" dirty="0">
                <a:solidFill>
                  <a:srgbClr val="000000"/>
                </a:solidFill>
                <a:effectLst/>
                <a:latin typeface="Lato"/>
              </a:rPr>
              <a:t>6 </a:t>
            </a:r>
            <a:r>
              <a:rPr lang="es-PY" sz="3600" b="0" i="0" dirty="0">
                <a:solidFill>
                  <a:srgbClr val="000000"/>
                </a:solidFill>
                <a:effectLst/>
                <a:latin typeface="Lato"/>
              </a:rPr>
              <a:t>el cual se dio a sí mismo en rescate por todos, de lo cual se dio testimonio a su debido tiempo. </a:t>
            </a:r>
            <a:r>
              <a:rPr lang="es-PY" sz="3600" b="1" i="0" baseline="30000" dirty="0">
                <a:solidFill>
                  <a:srgbClr val="000000"/>
                </a:solidFill>
                <a:effectLst/>
                <a:latin typeface="Lato"/>
              </a:rPr>
              <a:t>7 </a:t>
            </a:r>
            <a:r>
              <a:rPr lang="es-PY" sz="3600" b="0" i="0" dirty="0">
                <a:solidFill>
                  <a:srgbClr val="000000"/>
                </a:solidFill>
                <a:effectLst/>
                <a:latin typeface="Lato"/>
              </a:rPr>
              <a:t>Para esto fui constituido predicador y apóstol (digo la verdad en Cristo, no miento), y maestro de los no judíos en la fe y la verdad.</a:t>
            </a:r>
            <a:endParaRPr lang="es-PY" sz="3600" i="1" dirty="0">
              <a:solidFill>
                <a:schemeClr val="dk1"/>
              </a:solidFill>
              <a:latin typeface="Lato"/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134139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2">
          <a:extLst>
            <a:ext uri="{FF2B5EF4-FFF2-40B4-BE49-F238E27FC236}">
              <a16:creationId xmlns:a16="http://schemas.microsoft.com/office/drawing/2014/main" id="{02D74489-2614-3EA0-0D89-3E73339F7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f5882f685f_0_775">
            <a:extLst>
              <a:ext uri="{FF2B5EF4-FFF2-40B4-BE49-F238E27FC236}">
                <a16:creationId xmlns:a16="http://schemas.microsoft.com/office/drawing/2014/main" id="{17CB3DD0-9817-DBBA-E55E-A090BBE30317}"/>
              </a:ext>
            </a:extLst>
          </p:cNvPr>
          <p:cNvSpPr txBox="1"/>
          <p:nvPr/>
        </p:nvSpPr>
        <p:spPr>
          <a:xfrm>
            <a:off x="2374770" y="620058"/>
            <a:ext cx="7797000" cy="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6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1 </a:t>
            </a:r>
            <a:r>
              <a:rPr lang="en-US" sz="4860" dirty="0" err="1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Timoteo</a:t>
            </a:r>
            <a:r>
              <a:rPr lang="en-US" sz="486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 2:5-7</a:t>
            </a:r>
            <a:endParaRPr sz="6000" dirty="0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14" name="Google Shape;314;g2f5882f685f_0_775">
            <a:extLst>
              <a:ext uri="{FF2B5EF4-FFF2-40B4-BE49-F238E27FC236}">
                <a16:creationId xmlns:a16="http://schemas.microsoft.com/office/drawing/2014/main" id="{781B2505-3E79-0E71-555A-903345A89E4B}"/>
              </a:ext>
            </a:extLst>
          </p:cNvPr>
          <p:cNvCxnSpPr/>
          <p:nvPr/>
        </p:nvCxnSpPr>
        <p:spPr>
          <a:xfrm>
            <a:off x="2478227" y="1600847"/>
            <a:ext cx="6269700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5" name="Google Shape;315;g2f5882f685f_0_775">
            <a:extLst>
              <a:ext uri="{FF2B5EF4-FFF2-40B4-BE49-F238E27FC236}">
                <a16:creationId xmlns:a16="http://schemas.microsoft.com/office/drawing/2014/main" id="{485058F6-9DD4-0BDB-BF6E-E70D78266C83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g2f5882f685f_0_775" descr="A green bird with leaves&#10;&#10;Description automatically generated">
            <a:extLst>
              <a:ext uri="{FF2B5EF4-FFF2-40B4-BE49-F238E27FC236}">
                <a16:creationId xmlns:a16="http://schemas.microsoft.com/office/drawing/2014/main" id="{1AD207F2-51D5-52E7-2756-F51E8487116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0489" y="289924"/>
            <a:ext cx="1399034" cy="1170434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g2f5882f685f_0_775">
            <a:extLst>
              <a:ext uri="{FF2B5EF4-FFF2-40B4-BE49-F238E27FC236}">
                <a16:creationId xmlns:a16="http://schemas.microsoft.com/office/drawing/2014/main" id="{C52E4921-BA1F-8053-E5C7-0F40B835BE71}"/>
              </a:ext>
            </a:extLst>
          </p:cNvPr>
          <p:cNvSpPr txBox="1"/>
          <p:nvPr/>
        </p:nvSpPr>
        <p:spPr>
          <a:xfrm>
            <a:off x="6215605" y="1595061"/>
            <a:ext cx="5840041" cy="5170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905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</a:pPr>
            <a:r>
              <a:rPr lang="es-PY" sz="3000" b="1" i="0" baseline="30000" dirty="0">
                <a:solidFill>
                  <a:srgbClr val="000000"/>
                </a:solidFill>
                <a:effectLst/>
                <a:latin typeface="Lato"/>
              </a:rPr>
              <a:t>5 </a:t>
            </a:r>
            <a:r>
              <a:rPr lang="es-PY" sz="3000" b="0" i="0" dirty="0">
                <a:solidFill>
                  <a:srgbClr val="000000"/>
                </a:solidFill>
                <a:effectLst/>
                <a:latin typeface="Lato"/>
              </a:rPr>
              <a:t>Porque hay un solo Dios, y un solo mediador entre Dios y los hombres, que es Jesucristo hombre, </a:t>
            </a:r>
            <a:r>
              <a:rPr lang="es-PY" sz="3000" b="1" i="0" baseline="30000" dirty="0">
                <a:solidFill>
                  <a:srgbClr val="000000"/>
                </a:solidFill>
                <a:effectLst/>
                <a:latin typeface="Lato"/>
              </a:rPr>
              <a:t>6 </a:t>
            </a:r>
            <a:r>
              <a:rPr lang="es-PY" sz="3000" b="0" i="0" dirty="0">
                <a:solidFill>
                  <a:srgbClr val="000000"/>
                </a:solidFill>
                <a:effectLst/>
                <a:latin typeface="Lato"/>
              </a:rPr>
              <a:t>el cual se dio a sí mismo en rescate por todos, de lo cual se dio testimonio a su debido tiempo. </a:t>
            </a:r>
            <a:r>
              <a:rPr lang="es-PY" sz="3000" b="1" i="0" baseline="30000" dirty="0">
                <a:solidFill>
                  <a:srgbClr val="000000"/>
                </a:solidFill>
                <a:effectLst/>
                <a:latin typeface="Lato"/>
              </a:rPr>
              <a:t>7 </a:t>
            </a:r>
            <a:r>
              <a:rPr lang="es-PY" sz="3000" b="0" i="0" dirty="0">
                <a:solidFill>
                  <a:srgbClr val="000000"/>
                </a:solidFill>
                <a:effectLst/>
                <a:latin typeface="Lato"/>
              </a:rPr>
              <a:t>Para esto fui constituido predicador y apóstol (digo la verdad en Cristo, no miento), y maestro de los no judíos en la fe y la verdad.</a:t>
            </a:r>
            <a:endParaRPr lang="es-PY" sz="3000" i="1">
              <a:solidFill>
                <a:schemeClr val="dk1"/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2" name="Google Shape;317;g2f5882f685f_0_775">
            <a:extLst>
              <a:ext uri="{FF2B5EF4-FFF2-40B4-BE49-F238E27FC236}">
                <a16:creationId xmlns:a16="http://schemas.microsoft.com/office/drawing/2014/main" id="{F040DD98-AFA3-2710-F664-C364F6C461AC}"/>
              </a:ext>
            </a:extLst>
          </p:cNvPr>
          <p:cNvSpPr txBox="1"/>
          <p:nvPr/>
        </p:nvSpPr>
        <p:spPr>
          <a:xfrm>
            <a:off x="2143122" y="1971729"/>
            <a:ext cx="4394249" cy="2631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381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Lato"/>
              <a:buChar char="●"/>
              <a:tabLst/>
              <a:defRPr/>
            </a:pPr>
            <a:r>
              <a:rPr kumimoji="0" lang="es-PY" sz="33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Elige tu palabra favorita en estos versos.  </a:t>
            </a:r>
          </a:p>
          <a:p>
            <a:pPr marL="457200" marR="0" lvl="0" indent="-4381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Lato"/>
              <a:buChar char="●"/>
              <a:tabLst/>
              <a:defRPr/>
            </a:pPr>
            <a:endParaRPr kumimoji="0" lang="es-PY" sz="33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457200" marR="0" lvl="0" indent="-4381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Lato"/>
              <a:buChar char="●"/>
              <a:tabLst/>
              <a:defRPr/>
            </a:pPr>
            <a:endParaRPr kumimoji="0" lang="es-PY" sz="33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670943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>
          <a:extLst>
            <a:ext uri="{FF2B5EF4-FFF2-40B4-BE49-F238E27FC236}">
              <a16:creationId xmlns:a16="http://schemas.microsoft.com/office/drawing/2014/main" id="{4AC43D06-F472-0864-66A3-96453CB7B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">
            <a:extLst>
              <a:ext uri="{FF2B5EF4-FFF2-40B4-BE49-F238E27FC236}">
                <a16:creationId xmlns:a16="http://schemas.microsoft.com/office/drawing/2014/main" id="{5B5BADC5-DEEE-7646-DA8D-FA806713B595}"/>
              </a:ext>
            </a:extLst>
          </p:cNvPr>
          <p:cNvSpPr txBox="1"/>
          <p:nvPr/>
        </p:nvSpPr>
        <p:spPr>
          <a:xfrm>
            <a:off x="2237027" y="403125"/>
            <a:ext cx="89589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0" i="0" u="none" strike="noStrike" cap="none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Objetivos de la Lección</a:t>
            </a:r>
            <a:endParaRPr sz="6000" b="0" i="0" u="none" strike="noStrike" cap="none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27" name="Google Shape;127;p5">
            <a:extLst>
              <a:ext uri="{FF2B5EF4-FFF2-40B4-BE49-F238E27FC236}">
                <a16:creationId xmlns:a16="http://schemas.microsoft.com/office/drawing/2014/main" id="{AA53AEC9-C001-2371-8BF6-133AF9AF5FEE}"/>
              </a:ext>
            </a:extLst>
          </p:cNvPr>
          <p:cNvCxnSpPr/>
          <p:nvPr/>
        </p:nvCxnSpPr>
        <p:spPr>
          <a:xfrm>
            <a:off x="2373086" y="1597768"/>
            <a:ext cx="7195457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28" name="Google Shape;128;p5">
            <a:extLst>
              <a:ext uri="{FF2B5EF4-FFF2-40B4-BE49-F238E27FC236}">
                <a16:creationId xmlns:a16="http://schemas.microsoft.com/office/drawing/2014/main" id="{234B7230-C6C5-51A0-7E9E-9AAC263E6C2B}"/>
              </a:ext>
            </a:extLst>
          </p:cNvPr>
          <p:cNvGrpSpPr/>
          <p:nvPr/>
        </p:nvGrpSpPr>
        <p:grpSpPr>
          <a:xfrm>
            <a:off x="551075" y="2011050"/>
            <a:ext cx="11197475" cy="2537987"/>
            <a:chOff x="0" y="0"/>
            <a:chExt cx="10450280" cy="2537987"/>
          </a:xfrm>
        </p:grpSpPr>
        <p:sp>
          <p:nvSpPr>
            <p:cNvPr id="129" name="Google Shape;129;p5">
              <a:extLst>
                <a:ext uri="{FF2B5EF4-FFF2-40B4-BE49-F238E27FC236}">
                  <a16:creationId xmlns:a16="http://schemas.microsoft.com/office/drawing/2014/main" id="{E439917B-8BB2-A342-747D-DAC608D60BEA}"/>
                </a:ext>
              </a:extLst>
            </p:cNvPr>
            <p:cNvSpPr/>
            <p:nvPr/>
          </p:nvSpPr>
          <p:spPr>
            <a:xfrm>
              <a:off x="0" y="481"/>
              <a:ext cx="10450280" cy="1127780"/>
            </a:xfrm>
            <a:prstGeom prst="roundRect">
              <a:avLst>
                <a:gd name="adj" fmla="val 10000"/>
              </a:avLst>
            </a:prstGeom>
            <a:solidFill>
              <a:srgbClr val="E1E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0" name="Google Shape;130;p5">
              <a:extLst>
                <a:ext uri="{FF2B5EF4-FFF2-40B4-BE49-F238E27FC236}">
                  <a16:creationId xmlns:a16="http://schemas.microsoft.com/office/drawing/2014/main" id="{6931A1D7-6C81-1028-14C9-E41ED78E1019}"/>
                </a:ext>
              </a:extLst>
            </p:cNvPr>
            <p:cNvSpPr/>
            <p:nvPr/>
          </p:nvSpPr>
          <p:spPr>
            <a:xfrm>
              <a:off x="341153" y="254232"/>
              <a:ext cx="620279" cy="620279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1" name="Google Shape;131;p5">
              <a:extLst>
                <a:ext uri="{FF2B5EF4-FFF2-40B4-BE49-F238E27FC236}">
                  <a16:creationId xmlns:a16="http://schemas.microsoft.com/office/drawing/2014/main" id="{7165955A-8866-980D-9FBF-42D1851D4A57}"/>
                </a:ext>
              </a:extLst>
            </p:cNvPr>
            <p:cNvSpPr/>
            <p:nvPr/>
          </p:nvSpPr>
          <p:spPr>
            <a:xfrm>
              <a:off x="1302586" y="0"/>
              <a:ext cx="9147694" cy="1127780"/>
            </a:xfrm>
            <a:prstGeom prst="rect">
              <a:avLst/>
            </a:prstGeom>
            <a:solidFill>
              <a:srgbClr val="009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2" name="Google Shape;132;p5">
              <a:extLst>
                <a:ext uri="{FF2B5EF4-FFF2-40B4-BE49-F238E27FC236}">
                  <a16:creationId xmlns:a16="http://schemas.microsoft.com/office/drawing/2014/main" id="{0773C8F0-996A-05B8-76C9-BFDF44CAAA37}"/>
                </a:ext>
              </a:extLst>
            </p:cNvPr>
            <p:cNvSpPr txBox="1"/>
            <p:nvPr/>
          </p:nvSpPr>
          <p:spPr>
            <a:xfrm>
              <a:off x="1302586" y="0"/>
              <a:ext cx="9147694" cy="11277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350" tIns="119350" rIns="119350" bIns="119350" anchor="ctr" anchorCtr="0">
              <a:noAutofit/>
            </a:bodyPr>
            <a:lstStyle/>
            <a:p>
              <a:pPr>
                <a:buClr>
                  <a:schemeClr val="dk1"/>
                </a:buClr>
                <a:buSzPts val="1100"/>
              </a:pPr>
              <a:r>
                <a:rPr lang="en-US" sz="2500" b="0" i="0" u="none" strike="noStrike" cap="none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Formar</a:t>
              </a:r>
              <a:r>
                <a:rPr lang="en-US" sz="2500" b="0" i="0" u="none" strike="noStrike" cap="none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un </a:t>
              </a:r>
              <a:r>
                <a:rPr lang="en-US" sz="2500" b="0" i="0" u="none" strike="noStrike" cap="none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concepto</a:t>
              </a:r>
              <a:r>
                <a:rPr lang="en-US" sz="2500" b="0" i="0" u="none" strike="noStrike" cap="none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2500" b="0" i="0" u="none" strike="noStrike" cap="none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bíblico</a:t>
              </a:r>
              <a:r>
                <a:rPr lang="en-US" sz="2500" b="0" i="0" u="none" strike="noStrike" cap="none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de </a:t>
              </a:r>
              <a:r>
                <a:rPr lang="en-US" sz="2500" b="0" i="0" u="none" strike="noStrike" cap="none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orar </a:t>
              </a:r>
              <a:r>
                <a:rPr lang="en-US" sz="2500" b="0" i="0" u="none" strike="noStrike" cap="none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por</a:t>
              </a:r>
              <a:r>
                <a:rPr lang="en-US" sz="2500" b="0" i="0" u="none" strike="noStrike" cap="none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2500" b="0" i="0" u="none" strike="noStrike" cap="none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los</a:t>
              </a:r>
              <a:r>
                <a:rPr lang="en-US" sz="2500" b="0" i="0" u="none" strike="noStrike" cap="none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2500" b="0" i="0" u="none" strike="noStrike" cap="none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gobernantes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usando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1 Timoteo 2:1-7</a:t>
              </a:r>
              <a:r>
                <a:rPr lang="en-US" sz="2500" b="0" i="0" u="none" strike="noStrike" cap="none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	</a:t>
              </a:r>
              <a:endParaRPr sz="2500" b="0" i="0" u="none" strike="noStrike" cap="none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3" name="Google Shape;133;p5">
              <a:extLst>
                <a:ext uri="{FF2B5EF4-FFF2-40B4-BE49-F238E27FC236}">
                  <a16:creationId xmlns:a16="http://schemas.microsoft.com/office/drawing/2014/main" id="{78E5654E-3815-6E98-5853-2EF9C42D4033}"/>
                </a:ext>
              </a:extLst>
            </p:cNvPr>
            <p:cNvSpPr/>
            <p:nvPr/>
          </p:nvSpPr>
          <p:spPr>
            <a:xfrm>
              <a:off x="0" y="1410207"/>
              <a:ext cx="10450280" cy="1127780"/>
            </a:xfrm>
            <a:prstGeom prst="roundRect">
              <a:avLst>
                <a:gd name="adj" fmla="val 10000"/>
              </a:avLst>
            </a:prstGeom>
            <a:solidFill>
              <a:srgbClr val="E1E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4" name="Google Shape;134;p5">
              <a:extLst>
                <a:ext uri="{FF2B5EF4-FFF2-40B4-BE49-F238E27FC236}">
                  <a16:creationId xmlns:a16="http://schemas.microsoft.com/office/drawing/2014/main" id="{1CD5F060-602C-6D79-F901-971EE750E3E9}"/>
                </a:ext>
              </a:extLst>
            </p:cNvPr>
            <p:cNvSpPr/>
            <p:nvPr/>
          </p:nvSpPr>
          <p:spPr>
            <a:xfrm>
              <a:off x="341153" y="1663958"/>
              <a:ext cx="620279" cy="620279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5" name="Google Shape;135;p5">
              <a:extLst>
                <a:ext uri="{FF2B5EF4-FFF2-40B4-BE49-F238E27FC236}">
                  <a16:creationId xmlns:a16="http://schemas.microsoft.com/office/drawing/2014/main" id="{ED4CFE3A-2EF5-5578-472E-9B69B7AE2953}"/>
                </a:ext>
              </a:extLst>
            </p:cNvPr>
            <p:cNvSpPr/>
            <p:nvPr/>
          </p:nvSpPr>
          <p:spPr>
            <a:xfrm>
              <a:off x="1302586" y="1410207"/>
              <a:ext cx="9147694" cy="1127780"/>
            </a:xfrm>
            <a:prstGeom prst="rect">
              <a:avLst/>
            </a:prstGeom>
            <a:solidFill>
              <a:srgbClr val="009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6" name="Google Shape;136;p5">
              <a:extLst>
                <a:ext uri="{FF2B5EF4-FFF2-40B4-BE49-F238E27FC236}">
                  <a16:creationId xmlns:a16="http://schemas.microsoft.com/office/drawing/2014/main" id="{7A878BB5-778A-B935-8D8D-7462B193D56E}"/>
                </a:ext>
              </a:extLst>
            </p:cNvPr>
            <p:cNvSpPr txBox="1"/>
            <p:nvPr/>
          </p:nvSpPr>
          <p:spPr>
            <a:xfrm>
              <a:off x="1302586" y="1410207"/>
              <a:ext cx="9147694" cy="11277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350" tIns="119350" rIns="119350" bIns="1193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Calibri"/>
                <a:buNone/>
              </a:pPr>
              <a:r>
                <a:rPr lang="es-419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Leer 1 Timoteo 2:8-15 para c</a:t>
              </a:r>
              <a:r>
                <a:rPr lang="es-419" sz="2500" b="0" i="0" u="none" strike="noStrike" cap="none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omprender y aplicar los roles que Dios ha dado a hombres y mujeres dentro de la adoración.</a:t>
              </a:r>
              <a:endParaRPr sz="2500" b="0" i="0" u="none" strike="noStrike" cap="none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141" name="Google Shape;141;p5" descr="A green bird with leaves&#10;&#10;Description automatically generated">
            <a:extLst>
              <a:ext uri="{FF2B5EF4-FFF2-40B4-BE49-F238E27FC236}">
                <a16:creationId xmlns:a16="http://schemas.microsoft.com/office/drawing/2014/main" id="{D0524E6E-D477-81B1-D4F0-60BF43134C4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00489" y="289924"/>
            <a:ext cx="1399035" cy="117043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E61EBB5-1523-AA1F-DC41-58B9C6A5D2B1}"/>
              </a:ext>
            </a:extLst>
          </p:cNvPr>
          <p:cNvSpPr/>
          <p:nvPr/>
        </p:nvSpPr>
        <p:spPr>
          <a:xfrm>
            <a:off x="551075" y="3239813"/>
            <a:ext cx="11547832" cy="1465253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30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2">
          <a:extLst>
            <a:ext uri="{FF2B5EF4-FFF2-40B4-BE49-F238E27FC236}">
              <a16:creationId xmlns:a16="http://schemas.microsoft.com/office/drawing/2014/main" id="{D028FBF5-8F01-CA3C-4C23-B07F29CE1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f5882f685f_0_775">
            <a:extLst>
              <a:ext uri="{FF2B5EF4-FFF2-40B4-BE49-F238E27FC236}">
                <a16:creationId xmlns:a16="http://schemas.microsoft.com/office/drawing/2014/main" id="{B72C5B44-39F5-7073-7B0A-A67401BAC845}"/>
              </a:ext>
            </a:extLst>
          </p:cNvPr>
          <p:cNvSpPr txBox="1"/>
          <p:nvPr/>
        </p:nvSpPr>
        <p:spPr>
          <a:xfrm>
            <a:off x="2374770" y="620058"/>
            <a:ext cx="7797000" cy="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6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1 </a:t>
            </a:r>
            <a:r>
              <a:rPr lang="en-US" sz="4860" dirty="0" err="1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Timoteo</a:t>
            </a:r>
            <a:r>
              <a:rPr lang="en-US" sz="486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 2:8</a:t>
            </a:r>
            <a:endParaRPr sz="6000" dirty="0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14" name="Google Shape;314;g2f5882f685f_0_775">
            <a:extLst>
              <a:ext uri="{FF2B5EF4-FFF2-40B4-BE49-F238E27FC236}">
                <a16:creationId xmlns:a16="http://schemas.microsoft.com/office/drawing/2014/main" id="{284840AD-A02C-1C07-00F7-E8A1EA418DB5}"/>
              </a:ext>
            </a:extLst>
          </p:cNvPr>
          <p:cNvCxnSpPr/>
          <p:nvPr/>
        </p:nvCxnSpPr>
        <p:spPr>
          <a:xfrm>
            <a:off x="2478227" y="1600847"/>
            <a:ext cx="6269700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5" name="Google Shape;315;g2f5882f685f_0_775">
            <a:extLst>
              <a:ext uri="{FF2B5EF4-FFF2-40B4-BE49-F238E27FC236}">
                <a16:creationId xmlns:a16="http://schemas.microsoft.com/office/drawing/2014/main" id="{B8FF4632-7CE7-3933-B682-6484E5C70D4D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g2f5882f685f_0_775" descr="A green bird with leaves&#10;&#10;Description automatically generated">
            <a:extLst>
              <a:ext uri="{FF2B5EF4-FFF2-40B4-BE49-F238E27FC236}">
                <a16:creationId xmlns:a16="http://schemas.microsoft.com/office/drawing/2014/main" id="{F11187CE-2AC2-B111-8B49-DCAE2BD828F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0489" y="289924"/>
            <a:ext cx="1399034" cy="1170434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g2f5882f685f_0_775">
            <a:extLst>
              <a:ext uri="{FF2B5EF4-FFF2-40B4-BE49-F238E27FC236}">
                <a16:creationId xmlns:a16="http://schemas.microsoft.com/office/drawing/2014/main" id="{6C1ABFC4-1E2A-3730-8D75-F733B1484342}"/>
              </a:ext>
            </a:extLst>
          </p:cNvPr>
          <p:cNvSpPr txBox="1"/>
          <p:nvPr/>
        </p:nvSpPr>
        <p:spPr>
          <a:xfrm>
            <a:off x="2029664" y="2367191"/>
            <a:ext cx="9170342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905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</a:pPr>
            <a:r>
              <a:rPr lang="es-PY" sz="4000" b="1" i="0" baseline="30000" dirty="0">
                <a:solidFill>
                  <a:srgbClr val="000000"/>
                </a:solidFill>
                <a:effectLst/>
                <a:latin typeface="Lato"/>
              </a:rPr>
              <a:t>8 </a:t>
            </a:r>
            <a:r>
              <a:rPr lang="es-PY" sz="4000" b="0" i="0" dirty="0">
                <a:solidFill>
                  <a:srgbClr val="000000"/>
                </a:solidFill>
                <a:effectLst/>
                <a:latin typeface="Lato"/>
              </a:rPr>
              <a:t>Por tanto, quiero que los hombres oren en todas partes, y levanten manos santas, sin ira ni contienda. </a:t>
            </a:r>
            <a:endParaRPr lang="es-PY" sz="4000" i="1" dirty="0">
              <a:solidFill>
                <a:schemeClr val="dk1"/>
              </a:solidFill>
              <a:latin typeface="Lato"/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535754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2">
          <a:extLst>
            <a:ext uri="{FF2B5EF4-FFF2-40B4-BE49-F238E27FC236}">
              <a16:creationId xmlns:a16="http://schemas.microsoft.com/office/drawing/2014/main" id="{E1238BEC-3C10-D2CD-2CAF-0D5A5A3F0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f5882f685f_0_775">
            <a:extLst>
              <a:ext uri="{FF2B5EF4-FFF2-40B4-BE49-F238E27FC236}">
                <a16:creationId xmlns:a16="http://schemas.microsoft.com/office/drawing/2014/main" id="{AAD4B3F0-F50C-32B5-EAE5-2618BACF7B52}"/>
              </a:ext>
            </a:extLst>
          </p:cNvPr>
          <p:cNvSpPr txBox="1"/>
          <p:nvPr/>
        </p:nvSpPr>
        <p:spPr>
          <a:xfrm>
            <a:off x="2374770" y="620058"/>
            <a:ext cx="7797000" cy="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60" b="0" i="0" u="none" strike="noStrike" kern="0" cap="none" spc="0" normalizeH="0" baseline="0" noProof="0" dirty="0">
                <a:ln>
                  <a:noFill/>
                </a:ln>
                <a:solidFill>
                  <a:srgbClr val="009444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1 </a:t>
            </a:r>
            <a:r>
              <a:rPr kumimoji="0" lang="en-US" sz="4860" b="0" i="0" u="none" strike="noStrike" kern="0" cap="none" spc="0" normalizeH="0" baseline="0" noProof="0" dirty="0" err="1">
                <a:ln>
                  <a:noFill/>
                </a:ln>
                <a:solidFill>
                  <a:srgbClr val="009444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Timoteo</a:t>
            </a:r>
            <a:r>
              <a:rPr kumimoji="0" lang="en-US" sz="4860" b="0" i="0" u="none" strike="noStrike" kern="0" cap="none" spc="0" normalizeH="0" baseline="0" noProof="0" dirty="0">
                <a:ln>
                  <a:noFill/>
                </a:ln>
                <a:solidFill>
                  <a:srgbClr val="009444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2</a:t>
            </a:r>
            <a:r>
              <a:rPr lang="en-US" sz="486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:8</a:t>
            </a:r>
            <a:endParaRPr kumimoji="0" sz="6000" b="0" i="0" u="none" strike="noStrike" kern="0" cap="none" spc="0" normalizeH="0" baseline="0" noProof="0" dirty="0">
              <a:ln>
                <a:noFill/>
              </a:ln>
              <a:solidFill>
                <a:srgbClr val="009444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14" name="Google Shape;314;g2f5882f685f_0_775">
            <a:extLst>
              <a:ext uri="{FF2B5EF4-FFF2-40B4-BE49-F238E27FC236}">
                <a16:creationId xmlns:a16="http://schemas.microsoft.com/office/drawing/2014/main" id="{7D36B1D8-40D0-6C9C-6F64-6ECBBA74A6E1}"/>
              </a:ext>
            </a:extLst>
          </p:cNvPr>
          <p:cNvCxnSpPr/>
          <p:nvPr/>
        </p:nvCxnSpPr>
        <p:spPr>
          <a:xfrm>
            <a:off x="2478227" y="1600847"/>
            <a:ext cx="6269700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5" name="Google Shape;315;g2f5882f685f_0_775">
            <a:extLst>
              <a:ext uri="{FF2B5EF4-FFF2-40B4-BE49-F238E27FC236}">
                <a16:creationId xmlns:a16="http://schemas.microsoft.com/office/drawing/2014/main" id="{7AC8EE2F-9E3E-9EAE-94F8-1002E1584326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g2f5882f685f_0_775" descr="A green bird with leaves&#10;&#10;Description automatically generated">
            <a:extLst>
              <a:ext uri="{FF2B5EF4-FFF2-40B4-BE49-F238E27FC236}">
                <a16:creationId xmlns:a16="http://schemas.microsoft.com/office/drawing/2014/main" id="{D8E40171-286C-E5FB-DCA4-695C873AA53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0489" y="289924"/>
            <a:ext cx="1399034" cy="1170434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g2f5882f685f_0_775">
            <a:extLst>
              <a:ext uri="{FF2B5EF4-FFF2-40B4-BE49-F238E27FC236}">
                <a16:creationId xmlns:a16="http://schemas.microsoft.com/office/drawing/2014/main" id="{FA4E49D0-0518-E3BB-F25F-258916FA4612}"/>
              </a:ext>
            </a:extLst>
          </p:cNvPr>
          <p:cNvSpPr txBox="1"/>
          <p:nvPr/>
        </p:nvSpPr>
        <p:spPr>
          <a:xfrm>
            <a:off x="2150946" y="2321045"/>
            <a:ext cx="9049060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9050">
              <a:buSzPts val="3300"/>
              <a:defRPr/>
            </a:pPr>
            <a:r>
              <a:rPr lang="es-PY" sz="3300" dirty="0">
                <a:latin typeface="Lato"/>
                <a:ea typeface="Lato"/>
                <a:cs typeface="Lato"/>
                <a:sym typeface="Lato"/>
              </a:rPr>
              <a:t>¿Por qué incluye Pablo esta advertencia para los varones que lideraban las oraciones? </a:t>
            </a:r>
            <a:endParaRPr lang="es-PY" sz="33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D56451-6256-626D-04CB-A2B23E0315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0"/>
            <a:ext cx="12192001" cy="685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993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4078888" y="2741641"/>
            <a:ext cx="6627304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60"/>
              <a:buFont typeface="Arial"/>
              <a:buNone/>
            </a:pPr>
            <a:r>
              <a:rPr lang="en-US" sz="4860" b="0" i="0" u="none" strike="noStrike" cap="none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Saludos y bienvenidos</a:t>
            </a:r>
            <a:endParaRPr sz="6000" b="0" i="0" u="none" strike="noStrike" cap="none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1" name="Google Shape;111;p3"/>
          <p:cNvSpPr/>
          <p:nvPr/>
        </p:nvSpPr>
        <p:spPr>
          <a:xfrm>
            <a:off x="-1" y="0"/>
            <a:ext cx="1643739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645" y="1552538"/>
            <a:ext cx="3125597" cy="32184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3" name="Google Shape;113;p3" descr="A green bird with leave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00489" y="289924"/>
            <a:ext cx="1399035" cy="1170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2">
          <a:extLst>
            <a:ext uri="{FF2B5EF4-FFF2-40B4-BE49-F238E27FC236}">
              <a16:creationId xmlns:a16="http://schemas.microsoft.com/office/drawing/2014/main" id="{B08088BA-F5D5-2A27-4BB2-2D518F0F4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f5882f685f_0_775">
            <a:extLst>
              <a:ext uri="{FF2B5EF4-FFF2-40B4-BE49-F238E27FC236}">
                <a16:creationId xmlns:a16="http://schemas.microsoft.com/office/drawing/2014/main" id="{74057A6F-D2A5-7885-4E16-4968FA97EED0}"/>
              </a:ext>
            </a:extLst>
          </p:cNvPr>
          <p:cNvSpPr txBox="1"/>
          <p:nvPr/>
        </p:nvSpPr>
        <p:spPr>
          <a:xfrm>
            <a:off x="2374770" y="620058"/>
            <a:ext cx="7797000" cy="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6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1 </a:t>
            </a:r>
            <a:r>
              <a:rPr lang="en-US" sz="4860" dirty="0" err="1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Timoteo</a:t>
            </a:r>
            <a:r>
              <a:rPr lang="en-US" sz="486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 2:9-10</a:t>
            </a:r>
            <a:endParaRPr sz="6000" dirty="0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14" name="Google Shape;314;g2f5882f685f_0_775">
            <a:extLst>
              <a:ext uri="{FF2B5EF4-FFF2-40B4-BE49-F238E27FC236}">
                <a16:creationId xmlns:a16="http://schemas.microsoft.com/office/drawing/2014/main" id="{B19BA7E4-38AE-C18A-7653-B419033A208F}"/>
              </a:ext>
            </a:extLst>
          </p:cNvPr>
          <p:cNvCxnSpPr/>
          <p:nvPr/>
        </p:nvCxnSpPr>
        <p:spPr>
          <a:xfrm>
            <a:off x="2478227" y="1600847"/>
            <a:ext cx="6269700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5" name="Google Shape;315;g2f5882f685f_0_775">
            <a:extLst>
              <a:ext uri="{FF2B5EF4-FFF2-40B4-BE49-F238E27FC236}">
                <a16:creationId xmlns:a16="http://schemas.microsoft.com/office/drawing/2014/main" id="{CD74A896-6BDC-ED2D-1A62-3154A29D3198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g2f5882f685f_0_775" descr="A green bird with leaves&#10;&#10;Description automatically generated">
            <a:extLst>
              <a:ext uri="{FF2B5EF4-FFF2-40B4-BE49-F238E27FC236}">
                <a16:creationId xmlns:a16="http://schemas.microsoft.com/office/drawing/2014/main" id="{91D04AF3-3278-F075-AF92-A69DBD532B6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0489" y="289924"/>
            <a:ext cx="1399034" cy="1170434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g2f5882f685f_0_775">
            <a:extLst>
              <a:ext uri="{FF2B5EF4-FFF2-40B4-BE49-F238E27FC236}">
                <a16:creationId xmlns:a16="http://schemas.microsoft.com/office/drawing/2014/main" id="{C2805763-3D66-F47C-7CDC-F4260CB7F7C5}"/>
              </a:ext>
            </a:extLst>
          </p:cNvPr>
          <p:cNvSpPr txBox="1"/>
          <p:nvPr/>
        </p:nvSpPr>
        <p:spPr>
          <a:xfrm>
            <a:off x="1757680" y="1971729"/>
            <a:ext cx="9170342" cy="440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905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</a:pPr>
            <a:r>
              <a:rPr lang="es-PY" sz="4000" b="1" i="0" baseline="30000" dirty="0">
                <a:solidFill>
                  <a:srgbClr val="000000"/>
                </a:solidFill>
                <a:effectLst/>
                <a:latin typeface="Lato"/>
              </a:rPr>
              <a:t>9 </a:t>
            </a:r>
            <a:r>
              <a:rPr lang="es-PY" sz="4000" b="0" i="0" dirty="0">
                <a:solidFill>
                  <a:srgbClr val="000000"/>
                </a:solidFill>
                <a:effectLst/>
                <a:latin typeface="Lato"/>
              </a:rPr>
              <a:t>Quiero también que las mujeres se vistan con ropa decorosa, con pudor y modestia, y no con peinados ostentosos, ni con oro, ni perlas, ni vestidos costosos, </a:t>
            </a:r>
            <a:r>
              <a:rPr lang="es-PY" sz="4000" b="1" i="0" baseline="30000" dirty="0">
                <a:solidFill>
                  <a:srgbClr val="000000"/>
                </a:solidFill>
                <a:effectLst/>
                <a:latin typeface="Lato"/>
              </a:rPr>
              <a:t>10 </a:t>
            </a:r>
            <a:r>
              <a:rPr lang="es-PY" sz="4000" b="0" i="0" dirty="0">
                <a:solidFill>
                  <a:srgbClr val="000000"/>
                </a:solidFill>
                <a:effectLst/>
                <a:latin typeface="Lato"/>
              </a:rPr>
              <a:t>sino con buenas obras, como corresponde a las mujeres que profesan la piedad.</a:t>
            </a:r>
            <a:endParaRPr lang="es-PY" sz="4000" i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3684255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>
          <a:extLst>
            <a:ext uri="{FF2B5EF4-FFF2-40B4-BE49-F238E27FC236}">
              <a16:creationId xmlns:a16="http://schemas.microsoft.com/office/drawing/2014/main" id="{D7167D23-FBB7-005A-6B7F-0199B05D3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f5882f685f_0_775">
            <a:extLst>
              <a:ext uri="{FF2B5EF4-FFF2-40B4-BE49-F238E27FC236}">
                <a16:creationId xmlns:a16="http://schemas.microsoft.com/office/drawing/2014/main" id="{F94332E0-E193-6794-1D62-F402628A6260}"/>
              </a:ext>
            </a:extLst>
          </p:cNvPr>
          <p:cNvSpPr txBox="1"/>
          <p:nvPr/>
        </p:nvSpPr>
        <p:spPr>
          <a:xfrm>
            <a:off x="2374770" y="620058"/>
            <a:ext cx="7797000" cy="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60" b="0" i="0" u="none" strike="noStrike" kern="0" cap="none" spc="0" normalizeH="0" baseline="0" noProof="0" dirty="0">
                <a:ln>
                  <a:noFill/>
                </a:ln>
                <a:solidFill>
                  <a:srgbClr val="009444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1 </a:t>
            </a:r>
            <a:r>
              <a:rPr kumimoji="0" lang="en-US" sz="4860" b="0" i="0" u="none" strike="noStrike" kern="0" cap="none" spc="0" normalizeH="0" baseline="0" noProof="0" dirty="0" err="1">
                <a:ln>
                  <a:noFill/>
                </a:ln>
                <a:solidFill>
                  <a:srgbClr val="009444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Timoteo</a:t>
            </a:r>
            <a:r>
              <a:rPr kumimoji="0" lang="en-US" sz="4860" b="0" i="0" u="none" strike="noStrike" kern="0" cap="none" spc="0" normalizeH="0" baseline="0" noProof="0" dirty="0">
                <a:ln>
                  <a:noFill/>
                </a:ln>
                <a:solidFill>
                  <a:srgbClr val="009444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2</a:t>
            </a:r>
            <a:r>
              <a:rPr lang="en-US" sz="486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:9-10</a:t>
            </a:r>
            <a:endParaRPr kumimoji="0" sz="6000" b="0" i="0" u="none" strike="noStrike" kern="0" cap="none" spc="0" normalizeH="0" baseline="0" noProof="0" dirty="0">
              <a:ln>
                <a:noFill/>
              </a:ln>
              <a:solidFill>
                <a:srgbClr val="009444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14" name="Google Shape;314;g2f5882f685f_0_775">
            <a:extLst>
              <a:ext uri="{FF2B5EF4-FFF2-40B4-BE49-F238E27FC236}">
                <a16:creationId xmlns:a16="http://schemas.microsoft.com/office/drawing/2014/main" id="{7A9F77FF-498B-B8C9-7977-DDC41EEA604F}"/>
              </a:ext>
            </a:extLst>
          </p:cNvPr>
          <p:cNvCxnSpPr/>
          <p:nvPr/>
        </p:nvCxnSpPr>
        <p:spPr>
          <a:xfrm>
            <a:off x="2478227" y="1600847"/>
            <a:ext cx="6269700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5" name="Google Shape;315;g2f5882f685f_0_775">
            <a:extLst>
              <a:ext uri="{FF2B5EF4-FFF2-40B4-BE49-F238E27FC236}">
                <a16:creationId xmlns:a16="http://schemas.microsoft.com/office/drawing/2014/main" id="{E6ABEFD1-3614-1BCB-BEB7-D382862BC10C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g2f5882f685f_0_775">
            <a:extLst>
              <a:ext uri="{FF2B5EF4-FFF2-40B4-BE49-F238E27FC236}">
                <a16:creationId xmlns:a16="http://schemas.microsoft.com/office/drawing/2014/main" id="{0E35511C-5500-32B6-D3F1-F48A09732F30}"/>
              </a:ext>
            </a:extLst>
          </p:cNvPr>
          <p:cNvSpPr txBox="1"/>
          <p:nvPr/>
        </p:nvSpPr>
        <p:spPr>
          <a:xfrm>
            <a:off x="2143122" y="1971729"/>
            <a:ext cx="8784900" cy="2631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905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tabLst/>
              <a:defRPr/>
            </a:pPr>
            <a:r>
              <a:rPr kumimoji="0" lang="es-PY" sz="33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Si </a:t>
            </a:r>
            <a:r>
              <a:rPr lang="es-PY" sz="3300" dirty="0">
                <a:latin typeface="Lato"/>
                <a:ea typeface="Lato"/>
                <a:cs typeface="Lato"/>
                <a:sym typeface="Lato"/>
              </a:rPr>
              <a:t>Dios se enfoca más en el corazón de una persona, </a:t>
            </a:r>
            <a:r>
              <a:rPr kumimoji="0" lang="es-PY" sz="33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¿por qué </a:t>
            </a:r>
            <a:r>
              <a:rPr lang="es-PY" sz="3300" dirty="0">
                <a:latin typeface="Lato"/>
                <a:ea typeface="Lato"/>
                <a:cs typeface="Lato"/>
                <a:sym typeface="Lato"/>
              </a:rPr>
              <a:t>la advertencia sobre la vestimenta?  </a:t>
            </a:r>
            <a:endParaRPr kumimoji="0" lang="es-PY" sz="33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457200" marR="0" lvl="0" indent="-4381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Lato"/>
              <a:buChar char="●"/>
              <a:tabLst/>
              <a:defRPr/>
            </a:pPr>
            <a:endParaRPr kumimoji="0" lang="es-PY" sz="33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457200" marR="0" lvl="0" indent="-4381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Lato"/>
              <a:buChar char="●"/>
              <a:tabLst/>
              <a:defRPr/>
            </a:pPr>
            <a:endParaRPr kumimoji="0" lang="es-PY" sz="33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2392DD-5218-2A53-5E69-2E20517AB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43991" cy="6827362"/>
          </a:xfrm>
          <a:prstGeom prst="rect">
            <a:avLst/>
          </a:prstGeom>
        </p:spPr>
      </p:pic>
      <p:pic>
        <p:nvPicPr>
          <p:cNvPr id="316" name="Google Shape;316;g2f5882f685f_0_775" descr="A green bird with leaves&#10;&#10;Description automatically generated">
            <a:extLst>
              <a:ext uri="{FF2B5EF4-FFF2-40B4-BE49-F238E27FC236}">
                <a16:creationId xmlns:a16="http://schemas.microsoft.com/office/drawing/2014/main" id="{876E237B-545E-FEA5-3EFE-0B1C61A763B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47385" y="-119768"/>
            <a:ext cx="1399034" cy="1170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00149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2">
          <a:extLst>
            <a:ext uri="{FF2B5EF4-FFF2-40B4-BE49-F238E27FC236}">
              <a16:creationId xmlns:a16="http://schemas.microsoft.com/office/drawing/2014/main" id="{D9FBC361-9F11-D87E-2E69-8812CA9AB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f5882f685f_0_775">
            <a:extLst>
              <a:ext uri="{FF2B5EF4-FFF2-40B4-BE49-F238E27FC236}">
                <a16:creationId xmlns:a16="http://schemas.microsoft.com/office/drawing/2014/main" id="{9D8B1BF9-EA79-3312-B08A-2A905FEB5CCB}"/>
              </a:ext>
            </a:extLst>
          </p:cNvPr>
          <p:cNvSpPr txBox="1"/>
          <p:nvPr/>
        </p:nvSpPr>
        <p:spPr>
          <a:xfrm>
            <a:off x="2374770" y="620058"/>
            <a:ext cx="7797000" cy="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6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1 </a:t>
            </a:r>
            <a:r>
              <a:rPr lang="en-US" sz="4860" dirty="0" err="1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Timoteo</a:t>
            </a:r>
            <a:r>
              <a:rPr lang="en-US" sz="486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 2:11-15</a:t>
            </a:r>
            <a:endParaRPr sz="6000" dirty="0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14" name="Google Shape;314;g2f5882f685f_0_775">
            <a:extLst>
              <a:ext uri="{FF2B5EF4-FFF2-40B4-BE49-F238E27FC236}">
                <a16:creationId xmlns:a16="http://schemas.microsoft.com/office/drawing/2014/main" id="{6E423DA1-4A4F-3470-4B15-F594A446CBC9}"/>
              </a:ext>
            </a:extLst>
          </p:cNvPr>
          <p:cNvCxnSpPr/>
          <p:nvPr/>
        </p:nvCxnSpPr>
        <p:spPr>
          <a:xfrm>
            <a:off x="2478227" y="1600847"/>
            <a:ext cx="6269700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5" name="Google Shape;315;g2f5882f685f_0_775">
            <a:extLst>
              <a:ext uri="{FF2B5EF4-FFF2-40B4-BE49-F238E27FC236}">
                <a16:creationId xmlns:a16="http://schemas.microsoft.com/office/drawing/2014/main" id="{72F5A7B1-55CE-744A-F67C-91B3EFB831FB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g2f5882f685f_0_775" descr="A green bird with leaves&#10;&#10;Description automatically generated">
            <a:extLst>
              <a:ext uri="{FF2B5EF4-FFF2-40B4-BE49-F238E27FC236}">
                <a16:creationId xmlns:a16="http://schemas.microsoft.com/office/drawing/2014/main" id="{84F4516E-A916-1FED-B136-459CBA580D2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0489" y="289924"/>
            <a:ext cx="1399034" cy="1170434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g2f5882f685f_0_775">
            <a:extLst>
              <a:ext uri="{FF2B5EF4-FFF2-40B4-BE49-F238E27FC236}">
                <a16:creationId xmlns:a16="http://schemas.microsoft.com/office/drawing/2014/main" id="{6A5E4504-62E2-C649-3964-12353B85F5FD}"/>
              </a:ext>
            </a:extLst>
          </p:cNvPr>
          <p:cNvSpPr txBox="1"/>
          <p:nvPr/>
        </p:nvSpPr>
        <p:spPr>
          <a:xfrm>
            <a:off x="2029664" y="2030723"/>
            <a:ext cx="9170342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905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</a:pPr>
            <a:r>
              <a:rPr lang="es-PY" sz="4400" b="1" i="0" baseline="30000" dirty="0">
                <a:solidFill>
                  <a:srgbClr val="000000"/>
                </a:solidFill>
                <a:effectLst/>
                <a:latin typeface="system-ui"/>
              </a:rPr>
              <a:t>1</a:t>
            </a:r>
            <a:r>
              <a:rPr lang="es-PY" sz="4000" b="1" i="0" baseline="30000" dirty="0">
                <a:solidFill>
                  <a:srgbClr val="000000"/>
                </a:solidFill>
                <a:effectLst/>
                <a:latin typeface="Lato"/>
              </a:rPr>
              <a:t>1 </a:t>
            </a:r>
            <a:r>
              <a:rPr lang="es-PY" sz="4000" b="0" i="0" dirty="0">
                <a:solidFill>
                  <a:srgbClr val="000000"/>
                </a:solidFill>
                <a:effectLst/>
                <a:latin typeface="Lato"/>
              </a:rPr>
              <a:t>Que la mujer aprenda en silencio y con toda sujeción, </a:t>
            </a:r>
            <a:r>
              <a:rPr lang="es-PY" sz="4000" b="1" i="0" baseline="30000" dirty="0">
                <a:solidFill>
                  <a:srgbClr val="000000"/>
                </a:solidFill>
                <a:effectLst/>
                <a:latin typeface="Lato"/>
              </a:rPr>
              <a:t>12 </a:t>
            </a:r>
            <a:r>
              <a:rPr lang="es-PY" sz="4000" b="0" i="0" dirty="0">
                <a:solidFill>
                  <a:srgbClr val="000000"/>
                </a:solidFill>
                <a:effectLst/>
                <a:latin typeface="Lato"/>
              </a:rPr>
              <a:t>pues no permito que la mujer enseñe ni ejerza dominio sobre el hombre, sino que guarde silencio. </a:t>
            </a:r>
            <a:r>
              <a:rPr lang="es-PY" sz="4000" b="1" i="0" baseline="30000" dirty="0">
                <a:solidFill>
                  <a:srgbClr val="000000"/>
                </a:solidFill>
                <a:effectLst/>
                <a:latin typeface="Lato"/>
              </a:rPr>
              <a:t>13 </a:t>
            </a:r>
            <a:r>
              <a:rPr lang="es-PY" sz="4000" b="0" i="0" dirty="0">
                <a:solidFill>
                  <a:srgbClr val="000000"/>
                </a:solidFill>
                <a:effectLst/>
                <a:latin typeface="Lato"/>
              </a:rPr>
              <a:t>Porque primero fue formado Adán, y después Eva; </a:t>
            </a:r>
            <a:endParaRPr lang="es-PY" sz="4000" i="1" dirty="0">
              <a:solidFill>
                <a:schemeClr val="dk1"/>
              </a:solidFill>
              <a:latin typeface="Lato"/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774754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2">
          <a:extLst>
            <a:ext uri="{FF2B5EF4-FFF2-40B4-BE49-F238E27FC236}">
              <a16:creationId xmlns:a16="http://schemas.microsoft.com/office/drawing/2014/main" id="{89F1C1A3-DA27-E8C7-2B4F-F5F87B998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f5882f685f_0_775">
            <a:extLst>
              <a:ext uri="{FF2B5EF4-FFF2-40B4-BE49-F238E27FC236}">
                <a16:creationId xmlns:a16="http://schemas.microsoft.com/office/drawing/2014/main" id="{4FD5DEFE-FEE0-9B8E-4364-D7E708195B54}"/>
              </a:ext>
            </a:extLst>
          </p:cNvPr>
          <p:cNvSpPr txBox="1"/>
          <p:nvPr/>
        </p:nvSpPr>
        <p:spPr>
          <a:xfrm>
            <a:off x="2374770" y="620058"/>
            <a:ext cx="7797000" cy="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6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1 </a:t>
            </a:r>
            <a:r>
              <a:rPr lang="en-US" sz="4860" dirty="0" err="1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Timoteo</a:t>
            </a:r>
            <a:r>
              <a:rPr lang="en-US" sz="486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 2:11-15</a:t>
            </a:r>
            <a:endParaRPr sz="6000" dirty="0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14" name="Google Shape;314;g2f5882f685f_0_775">
            <a:extLst>
              <a:ext uri="{FF2B5EF4-FFF2-40B4-BE49-F238E27FC236}">
                <a16:creationId xmlns:a16="http://schemas.microsoft.com/office/drawing/2014/main" id="{89F51AFF-FAC9-943D-8EF7-0EFD68408715}"/>
              </a:ext>
            </a:extLst>
          </p:cNvPr>
          <p:cNvCxnSpPr/>
          <p:nvPr/>
        </p:nvCxnSpPr>
        <p:spPr>
          <a:xfrm>
            <a:off x="2478227" y="1600847"/>
            <a:ext cx="6269700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5" name="Google Shape;315;g2f5882f685f_0_775">
            <a:extLst>
              <a:ext uri="{FF2B5EF4-FFF2-40B4-BE49-F238E27FC236}">
                <a16:creationId xmlns:a16="http://schemas.microsoft.com/office/drawing/2014/main" id="{763332CA-BFED-549F-BC82-FB6303F273B2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g2f5882f685f_0_775" descr="A green bird with leaves&#10;&#10;Description automatically generated">
            <a:extLst>
              <a:ext uri="{FF2B5EF4-FFF2-40B4-BE49-F238E27FC236}">
                <a16:creationId xmlns:a16="http://schemas.microsoft.com/office/drawing/2014/main" id="{18C6D907-4214-50C2-8C00-B05B36468D9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0489" y="289924"/>
            <a:ext cx="1399034" cy="1170434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g2f5882f685f_0_775">
            <a:extLst>
              <a:ext uri="{FF2B5EF4-FFF2-40B4-BE49-F238E27FC236}">
                <a16:creationId xmlns:a16="http://schemas.microsoft.com/office/drawing/2014/main" id="{0F2692D7-6969-CA5C-CFC9-DE10B3020730}"/>
              </a:ext>
            </a:extLst>
          </p:cNvPr>
          <p:cNvSpPr txBox="1"/>
          <p:nvPr/>
        </p:nvSpPr>
        <p:spPr>
          <a:xfrm>
            <a:off x="1757680" y="1971729"/>
            <a:ext cx="9170342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905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</a:pPr>
            <a:r>
              <a:rPr lang="es-PY" sz="4000" b="1" i="0" baseline="30000" dirty="0">
                <a:solidFill>
                  <a:srgbClr val="000000"/>
                </a:solidFill>
                <a:effectLst/>
                <a:latin typeface="Lato"/>
              </a:rPr>
              <a:t>14 </a:t>
            </a:r>
            <a:r>
              <a:rPr lang="es-PY" sz="4000" b="0" i="0" dirty="0">
                <a:solidFill>
                  <a:srgbClr val="000000"/>
                </a:solidFill>
                <a:effectLst/>
                <a:latin typeface="Lato"/>
              </a:rPr>
              <a:t>y el engañado no fue Adán, sino que la mujer, al ser engañada, incurrió en transgresión. </a:t>
            </a:r>
            <a:r>
              <a:rPr lang="es-PY" sz="4000" b="1" i="0" baseline="30000" dirty="0">
                <a:solidFill>
                  <a:srgbClr val="000000"/>
                </a:solidFill>
                <a:effectLst/>
                <a:latin typeface="Lato"/>
              </a:rPr>
              <a:t>15 </a:t>
            </a:r>
            <a:r>
              <a:rPr lang="es-PY" sz="4000" b="0" i="0" dirty="0">
                <a:solidFill>
                  <a:srgbClr val="000000"/>
                </a:solidFill>
                <a:effectLst/>
                <a:latin typeface="Lato"/>
              </a:rPr>
              <a:t>Pero se salvará al engendrar hijos, si es que con modestia permanece en la fe, el amor y la santificación.</a:t>
            </a:r>
            <a:endParaRPr lang="es-PY" sz="4000" i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645299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f5882f685f_0_775"/>
          <p:cNvSpPr txBox="1"/>
          <p:nvPr/>
        </p:nvSpPr>
        <p:spPr>
          <a:xfrm>
            <a:off x="2374770" y="620058"/>
            <a:ext cx="7797000" cy="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6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1 </a:t>
            </a:r>
            <a:r>
              <a:rPr lang="en-US" sz="4860" dirty="0" err="1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Timoteo</a:t>
            </a:r>
            <a:r>
              <a:rPr lang="en-US" sz="486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 2:11-15</a:t>
            </a:r>
            <a:endParaRPr sz="6000" dirty="0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14" name="Google Shape;314;g2f5882f685f_0_775"/>
          <p:cNvCxnSpPr/>
          <p:nvPr/>
        </p:nvCxnSpPr>
        <p:spPr>
          <a:xfrm>
            <a:off x="2478227" y="1600847"/>
            <a:ext cx="6269700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5" name="Google Shape;315;g2f5882f685f_0_775"/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g2f5882f685f_0_775"/>
          <p:cNvSpPr txBox="1"/>
          <p:nvPr/>
        </p:nvSpPr>
        <p:spPr>
          <a:xfrm>
            <a:off x="2143122" y="1971729"/>
            <a:ext cx="8784900" cy="3647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905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</a:pPr>
            <a:r>
              <a:rPr lang="es-PY" sz="3300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¿De acuerdo o en desacuerdo?  Aquí la Biblia prohíbe que las mujeres sean pastoras.</a:t>
            </a:r>
          </a:p>
          <a:p>
            <a:pPr marL="457200" lvl="0" indent="-438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Lato"/>
              <a:buChar char="●"/>
            </a:pPr>
            <a:endParaRPr lang="es-PY" sz="3300" i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19050">
              <a:buClr>
                <a:schemeClr val="dk1"/>
              </a:buClr>
              <a:buSzPts val="3300"/>
            </a:pPr>
            <a:endParaRPr lang="es-PY" sz="3300" i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438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Lato"/>
              <a:buChar char="●"/>
            </a:pPr>
            <a:endParaRPr lang="es-PY" sz="3300" i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438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Lato"/>
              <a:buChar char="●"/>
            </a:pPr>
            <a:endParaRPr lang="es-PY" sz="3300" i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438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Lato"/>
              <a:buChar char="●"/>
            </a:pPr>
            <a:endParaRPr lang="es-PY" sz="3300" i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7FE472-4D15-689C-4C67-C7370A416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1"/>
            <a:ext cx="12192001" cy="8128001"/>
          </a:xfrm>
          <a:prstGeom prst="rect">
            <a:avLst/>
          </a:prstGeom>
        </p:spPr>
      </p:pic>
      <p:pic>
        <p:nvPicPr>
          <p:cNvPr id="316" name="Google Shape;316;g2f5882f685f_0_775" descr="A green bird with leave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966881"/>
            <a:ext cx="1399034" cy="1170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2">
          <a:extLst>
            <a:ext uri="{FF2B5EF4-FFF2-40B4-BE49-F238E27FC236}">
              <a16:creationId xmlns:a16="http://schemas.microsoft.com/office/drawing/2014/main" id="{6C64D77A-4577-B388-27D0-78B561CDB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f5882f685f_0_775">
            <a:extLst>
              <a:ext uri="{FF2B5EF4-FFF2-40B4-BE49-F238E27FC236}">
                <a16:creationId xmlns:a16="http://schemas.microsoft.com/office/drawing/2014/main" id="{6477D371-8939-8A28-DA6E-97796306A3D6}"/>
              </a:ext>
            </a:extLst>
          </p:cNvPr>
          <p:cNvSpPr txBox="1"/>
          <p:nvPr/>
        </p:nvSpPr>
        <p:spPr>
          <a:xfrm>
            <a:off x="2374770" y="620058"/>
            <a:ext cx="7797000" cy="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6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1 </a:t>
            </a:r>
            <a:r>
              <a:rPr lang="en-US" sz="4860" dirty="0" err="1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Timoteo</a:t>
            </a:r>
            <a:r>
              <a:rPr lang="en-US" sz="486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 2:11-15</a:t>
            </a:r>
            <a:endParaRPr sz="6000" dirty="0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14" name="Google Shape;314;g2f5882f685f_0_775">
            <a:extLst>
              <a:ext uri="{FF2B5EF4-FFF2-40B4-BE49-F238E27FC236}">
                <a16:creationId xmlns:a16="http://schemas.microsoft.com/office/drawing/2014/main" id="{3A71B0D5-BBF8-8CFF-6BDF-E320D5490BA2}"/>
              </a:ext>
            </a:extLst>
          </p:cNvPr>
          <p:cNvCxnSpPr/>
          <p:nvPr/>
        </p:nvCxnSpPr>
        <p:spPr>
          <a:xfrm>
            <a:off x="2478227" y="1600847"/>
            <a:ext cx="6269700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5" name="Google Shape;315;g2f5882f685f_0_775">
            <a:extLst>
              <a:ext uri="{FF2B5EF4-FFF2-40B4-BE49-F238E27FC236}">
                <a16:creationId xmlns:a16="http://schemas.microsoft.com/office/drawing/2014/main" id="{B46C371D-25C6-FE8F-5CEF-DC8591E93D4A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g2f5882f685f_0_775" descr="A green bird with leaves&#10;&#10;Description automatically generated">
            <a:extLst>
              <a:ext uri="{FF2B5EF4-FFF2-40B4-BE49-F238E27FC236}">
                <a16:creationId xmlns:a16="http://schemas.microsoft.com/office/drawing/2014/main" id="{DFBAEC5E-4BD5-3EE1-CBE2-6094B946B33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0489" y="289924"/>
            <a:ext cx="1399034" cy="1170434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g2f5882f685f_0_775">
            <a:extLst>
              <a:ext uri="{FF2B5EF4-FFF2-40B4-BE49-F238E27FC236}">
                <a16:creationId xmlns:a16="http://schemas.microsoft.com/office/drawing/2014/main" id="{4FE1CE56-4FAF-9D85-F73A-993EBDAE43E5}"/>
              </a:ext>
            </a:extLst>
          </p:cNvPr>
          <p:cNvSpPr txBox="1"/>
          <p:nvPr/>
        </p:nvSpPr>
        <p:spPr>
          <a:xfrm>
            <a:off x="2143122" y="1971729"/>
            <a:ext cx="8784900" cy="3139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905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</a:pPr>
            <a:r>
              <a:rPr lang="es-PY" sz="3300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¿Cuál es el principio bíblico aquí?</a:t>
            </a:r>
          </a:p>
          <a:p>
            <a:pPr marL="457200" lvl="0" indent="-438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Lato"/>
              <a:buChar char="●"/>
            </a:pPr>
            <a:endParaRPr lang="es-PY" sz="3300" i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438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Lato"/>
              <a:buChar char="●"/>
            </a:pPr>
            <a:endParaRPr lang="es-PY" sz="3300" i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1905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</a:pPr>
            <a:endParaRPr lang="es-PY" sz="3300" i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1905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</a:pPr>
            <a:r>
              <a:rPr lang="es-PY" sz="3300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¿Cuál es la base o el origen de este principio?</a:t>
            </a:r>
          </a:p>
          <a:p>
            <a:pPr marL="457200" lvl="0" indent="-438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Lato"/>
              <a:buChar char="●"/>
            </a:pPr>
            <a:endParaRPr lang="es-PY" sz="3300" i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2054729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2">
          <a:extLst>
            <a:ext uri="{FF2B5EF4-FFF2-40B4-BE49-F238E27FC236}">
              <a16:creationId xmlns:a16="http://schemas.microsoft.com/office/drawing/2014/main" id="{9A64918E-98C2-1317-F3EA-95EE99F15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f5882f685f_0_775">
            <a:extLst>
              <a:ext uri="{FF2B5EF4-FFF2-40B4-BE49-F238E27FC236}">
                <a16:creationId xmlns:a16="http://schemas.microsoft.com/office/drawing/2014/main" id="{B79DC57A-CDFB-7276-E482-239BEA2991D3}"/>
              </a:ext>
            </a:extLst>
          </p:cNvPr>
          <p:cNvSpPr txBox="1"/>
          <p:nvPr/>
        </p:nvSpPr>
        <p:spPr>
          <a:xfrm>
            <a:off x="2476370" y="294938"/>
            <a:ext cx="7797000" cy="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6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Andrea</a:t>
            </a:r>
            <a:endParaRPr sz="6000" dirty="0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14" name="Google Shape;314;g2f5882f685f_0_775">
            <a:extLst>
              <a:ext uri="{FF2B5EF4-FFF2-40B4-BE49-F238E27FC236}">
                <a16:creationId xmlns:a16="http://schemas.microsoft.com/office/drawing/2014/main" id="{A7C2D779-A13D-BEC0-4D7D-23B56D7E235C}"/>
              </a:ext>
            </a:extLst>
          </p:cNvPr>
          <p:cNvCxnSpPr/>
          <p:nvPr/>
        </p:nvCxnSpPr>
        <p:spPr>
          <a:xfrm>
            <a:off x="2478227" y="1275727"/>
            <a:ext cx="6269700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5" name="Google Shape;315;g2f5882f685f_0_775">
            <a:extLst>
              <a:ext uri="{FF2B5EF4-FFF2-40B4-BE49-F238E27FC236}">
                <a16:creationId xmlns:a16="http://schemas.microsoft.com/office/drawing/2014/main" id="{493817C3-BE26-C163-DD9F-2D380769C57B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g2f5882f685f_0_775" descr="A green bird with leaves&#10;&#10;Description automatically generated">
            <a:extLst>
              <a:ext uri="{FF2B5EF4-FFF2-40B4-BE49-F238E27FC236}">
                <a16:creationId xmlns:a16="http://schemas.microsoft.com/office/drawing/2014/main" id="{116A9C86-048E-365A-18A9-18CD2AD0708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0489" y="289924"/>
            <a:ext cx="1399034" cy="1170434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g2f5882f685f_0_775">
            <a:extLst>
              <a:ext uri="{FF2B5EF4-FFF2-40B4-BE49-F238E27FC236}">
                <a16:creationId xmlns:a16="http://schemas.microsoft.com/office/drawing/2014/main" id="{462096F8-1B9B-257E-0CBD-4F5389B2FA6D}"/>
              </a:ext>
            </a:extLst>
          </p:cNvPr>
          <p:cNvSpPr txBox="1"/>
          <p:nvPr/>
        </p:nvSpPr>
        <p:spPr>
          <a:xfrm>
            <a:off x="2041521" y="1717729"/>
            <a:ext cx="9454711" cy="4539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9050">
              <a:buClr>
                <a:schemeClr val="dk1"/>
              </a:buClr>
              <a:buSzPts val="3300"/>
            </a:pPr>
            <a:r>
              <a:rPr lang="es-PY" sz="3300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</a:t>
            </a:r>
            <a:r>
              <a:rPr lang="es-PY" sz="3200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ndrea plantó un grupo sembrador.  Con el tiempo ha crecido.  Siguen con reuniones semanales, estudiando la Biblia, y apoyándose el uno al otro.  Mayormente el grupo consiste en damas y niños.  Unos jóvenes empezaron a asistir.  De vez en cuando llega un varón, llega como observador, pero ninguno de ellos se ha  animado a unirse al grupo.  El grupo  ya quiere hacer un tipo servicio o grupo semanal.  ¿Qué le aconsejarían a Andrea? </a:t>
            </a:r>
            <a:endParaRPr lang="es-PY" sz="3200" i="1" dirty="0">
              <a:solidFill>
                <a:schemeClr val="dk1"/>
              </a:solidFill>
              <a:latin typeface="Lato"/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2762366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f5882f685f_0_139"/>
          <p:cNvSpPr txBox="1"/>
          <p:nvPr/>
        </p:nvSpPr>
        <p:spPr>
          <a:xfrm>
            <a:off x="2803359" y="889280"/>
            <a:ext cx="8097252" cy="840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6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Proyecto Final – 3 partes</a:t>
            </a:r>
            <a:endParaRPr sz="6000" dirty="0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10" name="Google Shape;210;g2f5882f685f_0_139"/>
          <p:cNvCxnSpPr/>
          <p:nvPr/>
        </p:nvCxnSpPr>
        <p:spPr>
          <a:xfrm>
            <a:off x="4230789" y="1920727"/>
            <a:ext cx="6269700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2" name="Google Shape;212;g2f5882f685f_0_139"/>
          <p:cNvSpPr txBox="1"/>
          <p:nvPr/>
        </p:nvSpPr>
        <p:spPr>
          <a:xfrm>
            <a:off x="2982988" y="2300548"/>
            <a:ext cx="8217018" cy="4121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Y" sz="2600" dirty="0">
                <a:effectLst/>
                <a:latin typeface="Lato"/>
                <a:ea typeface="Lato"/>
                <a:cs typeface="Lato"/>
              </a:rPr>
              <a:t>1.) Desarrollar </a:t>
            </a:r>
            <a:r>
              <a:rPr lang="es-PY" sz="2600" dirty="0">
                <a:latin typeface="Lato"/>
                <a:ea typeface="Lato"/>
                <a:cs typeface="Lato"/>
              </a:rPr>
              <a:t>por escrito, por audio o video su </a:t>
            </a:r>
            <a:r>
              <a:rPr lang="es-PY" sz="2600" b="1" dirty="0">
                <a:latin typeface="Lato"/>
                <a:ea typeface="Lato"/>
                <a:cs typeface="Lato"/>
              </a:rPr>
              <a:t>testimonio personal</a:t>
            </a:r>
            <a:r>
              <a:rPr lang="es-PY" sz="2600" dirty="0">
                <a:latin typeface="Lato"/>
                <a:ea typeface="Lato"/>
                <a:cs typeface="Lato"/>
              </a:rPr>
              <a:t>.  ¿Cómo le ha salvado Dios?  ¿Cómo ha obrado en su vida?  </a:t>
            </a:r>
            <a:endParaRPr lang="es-PY" sz="2600" dirty="0">
              <a:effectLst/>
              <a:latin typeface="Lato"/>
              <a:ea typeface="Lato"/>
              <a:cs typeface="Lato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Y" sz="26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Y" sz="2600" dirty="0">
                <a:effectLst/>
                <a:latin typeface="Lato"/>
                <a:ea typeface="Lato"/>
                <a:cs typeface="Lato"/>
              </a:rPr>
              <a:t>2.) </a:t>
            </a:r>
            <a:r>
              <a:rPr lang="es-PY" sz="2600" b="1" dirty="0">
                <a:latin typeface="Lato"/>
                <a:ea typeface="Lato"/>
                <a:cs typeface="Lato"/>
              </a:rPr>
              <a:t>Escribir</a:t>
            </a:r>
            <a:r>
              <a:rPr lang="es-PY" sz="2600" b="1" dirty="0">
                <a:effectLst/>
                <a:latin typeface="Lato"/>
                <a:ea typeface="Lato"/>
                <a:cs typeface="Lato"/>
              </a:rPr>
              <a:t> una carta a un “Timoteo” </a:t>
            </a:r>
            <a:r>
              <a:rPr lang="es-PY" sz="2400" dirty="0">
                <a:latin typeface="Lato"/>
                <a:ea typeface="Lato"/>
                <a:cs typeface="Lato"/>
              </a:rPr>
              <a:t>(alguien) en su grupo que muestre potencial como líder. La carta hablará sobre el carácter de un líder espiritual, usando temas y pasajes de 1 y 2 Timoteo. ¿Qué es lo que ve en él o ella? Enfóquese más en lo espiritual y no tanto en los talentos. </a:t>
            </a:r>
          </a:p>
        </p:txBody>
      </p:sp>
      <p:sp>
        <p:nvSpPr>
          <p:cNvPr id="213" name="Google Shape;213;g2f5882f685f_0_139"/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4" name="Google Shape;214;g2f5882f685f_0_139" descr="A green bird with leave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0489" y="289924"/>
            <a:ext cx="1399034" cy="1170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g2f5882f685f_0_1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-627628" y="1460358"/>
            <a:ext cx="4051701" cy="4051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>
          <a:extLst>
            <a:ext uri="{FF2B5EF4-FFF2-40B4-BE49-F238E27FC236}">
              <a16:creationId xmlns:a16="http://schemas.microsoft.com/office/drawing/2014/main" id="{BBB56D99-D1D9-D8D6-CE1D-3D96F1680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f5882f685f_0_139">
            <a:extLst>
              <a:ext uri="{FF2B5EF4-FFF2-40B4-BE49-F238E27FC236}">
                <a16:creationId xmlns:a16="http://schemas.microsoft.com/office/drawing/2014/main" id="{47C17705-A616-DD1F-2BC0-106400691445}"/>
              </a:ext>
            </a:extLst>
          </p:cNvPr>
          <p:cNvSpPr txBox="1"/>
          <p:nvPr/>
        </p:nvSpPr>
        <p:spPr>
          <a:xfrm>
            <a:off x="2803359" y="889280"/>
            <a:ext cx="8097252" cy="840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6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Proyecto Final – 3 partes</a:t>
            </a:r>
            <a:endParaRPr sz="6000" dirty="0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10" name="Google Shape;210;g2f5882f685f_0_139">
            <a:extLst>
              <a:ext uri="{FF2B5EF4-FFF2-40B4-BE49-F238E27FC236}">
                <a16:creationId xmlns:a16="http://schemas.microsoft.com/office/drawing/2014/main" id="{C18AE05B-C175-4DF6-77BC-377D9FEE1207}"/>
              </a:ext>
            </a:extLst>
          </p:cNvPr>
          <p:cNvCxnSpPr/>
          <p:nvPr/>
        </p:nvCxnSpPr>
        <p:spPr>
          <a:xfrm>
            <a:off x="4230789" y="1920727"/>
            <a:ext cx="6269700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2" name="Google Shape;212;g2f5882f685f_0_139">
            <a:extLst>
              <a:ext uri="{FF2B5EF4-FFF2-40B4-BE49-F238E27FC236}">
                <a16:creationId xmlns:a16="http://schemas.microsoft.com/office/drawing/2014/main" id="{7D510CC5-19A4-CDD2-5504-93B19BCCF08A}"/>
              </a:ext>
            </a:extLst>
          </p:cNvPr>
          <p:cNvSpPr txBox="1"/>
          <p:nvPr/>
        </p:nvSpPr>
        <p:spPr>
          <a:xfrm>
            <a:off x="3037087" y="2634136"/>
            <a:ext cx="8217018" cy="1973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effectLst/>
                <a:latin typeface="Lato"/>
                <a:ea typeface="Lato"/>
                <a:cs typeface="Lato"/>
              </a:rPr>
              <a:t>3.) </a:t>
            </a:r>
            <a:r>
              <a:rPr lang="en-US" sz="3600" b="1" dirty="0">
                <a:effectLst/>
                <a:latin typeface="Lato"/>
                <a:ea typeface="Lato"/>
                <a:cs typeface="Lato"/>
              </a:rPr>
              <a:t>Responder </a:t>
            </a:r>
            <a:r>
              <a:rPr lang="en-US" sz="3600" b="1" dirty="0" err="1">
                <a:latin typeface="Lato"/>
                <a:ea typeface="Lato"/>
                <a:cs typeface="Lato"/>
              </a:rPr>
              <a:t>algunas</a:t>
            </a:r>
            <a:r>
              <a:rPr lang="en-US" sz="3600" b="1" dirty="0">
                <a:latin typeface="Lato"/>
                <a:ea typeface="Lato"/>
                <a:cs typeface="Lato"/>
              </a:rPr>
              <a:t>  </a:t>
            </a:r>
            <a:r>
              <a:rPr lang="en-US" sz="3600" b="1" dirty="0" err="1">
                <a:effectLst/>
                <a:latin typeface="Lato"/>
                <a:ea typeface="Lato"/>
                <a:cs typeface="Lato"/>
              </a:rPr>
              <a:t>preguntas</a:t>
            </a:r>
            <a:r>
              <a:rPr lang="en-US" sz="3600" b="1" dirty="0">
                <a:effectLst/>
                <a:latin typeface="Lato"/>
                <a:ea typeface="Lato"/>
                <a:cs typeface="Lato"/>
              </a:rPr>
              <a:t> </a:t>
            </a:r>
            <a:r>
              <a:rPr lang="en-US" sz="3600" dirty="0" err="1">
                <a:effectLst/>
                <a:latin typeface="Lato"/>
                <a:ea typeface="Lato"/>
                <a:cs typeface="Lato"/>
              </a:rPr>
              <a:t>acerca</a:t>
            </a:r>
            <a:r>
              <a:rPr lang="en-US" sz="3600" dirty="0">
                <a:effectLst/>
                <a:latin typeface="Lato"/>
                <a:ea typeface="Lato"/>
                <a:cs typeface="Lato"/>
              </a:rPr>
              <a:t> de </a:t>
            </a:r>
            <a:r>
              <a:rPr lang="en-US" sz="3600" dirty="0" err="1">
                <a:effectLst/>
                <a:latin typeface="Lato"/>
                <a:ea typeface="Lato"/>
                <a:cs typeface="Lato"/>
              </a:rPr>
              <a:t>temas</a:t>
            </a:r>
            <a:r>
              <a:rPr lang="en-US" sz="3600" dirty="0">
                <a:effectLst/>
                <a:latin typeface="Lato"/>
                <a:ea typeface="Lato"/>
                <a:cs typeface="Lato"/>
              </a:rPr>
              <a:t> clave </a:t>
            </a:r>
            <a:r>
              <a:rPr lang="en-US" sz="3600" dirty="0" err="1">
                <a:effectLst/>
                <a:latin typeface="Lato"/>
                <a:ea typeface="Lato"/>
                <a:cs typeface="Lato"/>
              </a:rPr>
              <a:t>en</a:t>
            </a:r>
            <a:r>
              <a:rPr lang="en-US" sz="3600" dirty="0">
                <a:effectLst/>
                <a:latin typeface="Lato"/>
                <a:ea typeface="Lato"/>
                <a:cs typeface="Lato"/>
              </a:rPr>
              <a:t> las dos cartas a Timoteo.</a:t>
            </a:r>
            <a:endParaRPr lang="es-PY" sz="3600" dirty="0">
              <a:effectLst/>
              <a:latin typeface="Lato"/>
              <a:ea typeface="Lato"/>
              <a:cs typeface="Lato"/>
            </a:endParaRPr>
          </a:p>
        </p:txBody>
      </p:sp>
      <p:sp>
        <p:nvSpPr>
          <p:cNvPr id="213" name="Google Shape;213;g2f5882f685f_0_139">
            <a:extLst>
              <a:ext uri="{FF2B5EF4-FFF2-40B4-BE49-F238E27FC236}">
                <a16:creationId xmlns:a16="http://schemas.microsoft.com/office/drawing/2014/main" id="{E2AB0FA2-8739-F8D2-F6B9-08D1297F21EF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4" name="Google Shape;214;g2f5882f685f_0_139" descr="A green bird with leaves&#10;&#10;Description automatically generated">
            <a:extLst>
              <a:ext uri="{FF2B5EF4-FFF2-40B4-BE49-F238E27FC236}">
                <a16:creationId xmlns:a16="http://schemas.microsoft.com/office/drawing/2014/main" id="{C68AF898-6F2A-B9EE-80DA-D1A165CC67A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0489" y="289924"/>
            <a:ext cx="1399034" cy="1170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g2f5882f685f_0_139">
            <a:extLst>
              <a:ext uri="{FF2B5EF4-FFF2-40B4-BE49-F238E27FC236}">
                <a16:creationId xmlns:a16="http://schemas.microsoft.com/office/drawing/2014/main" id="{BEF3453F-8FE0-53B2-C629-4A73E0F3184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-627628" y="1460358"/>
            <a:ext cx="4051701" cy="40517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59235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30"/>
          <p:cNvSpPr txBox="1"/>
          <p:nvPr/>
        </p:nvSpPr>
        <p:spPr>
          <a:xfrm>
            <a:off x="4127382" y="1806843"/>
            <a:ext cx="7189367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60"/>
              <a:buFont typeface="Arial"/>
              <a:buNone/>
            </a:pPr>
            <a:r>
              <a:rPr lang="en-US" sz="4860" b="0" i="0" u="none" strike="noStrike" cap="none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Tarea</a:t>
            </a:r>
            <a:endParaRPr sz="6000" b="0" i="0" u="none" strike="noStrike" cap="none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63" name="Google Shape;463;p30"/>
          <p:cNvCxnSpPr/>
          <p:nvPr/>
        </p:nvCxnSpPr>
        <p:spPr>
          <a:xfrm>
            <a:off x="4230827" y="3051695"/>
            <a:ext cx="6269662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64" name="Google Shape;464;p30"/>
          <p:cNvSpPr/>
          <p:nvPr/>
        </p:nvSpPr>
        <p:spPr>
          <a:xfrm>
            <a:off x="-1" y="0"/>
            <a:ext cx="1643739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5" name="Google Shape;46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645" y="1552538"/>
            <a:ext cx="3125596" cy="32184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66" name="Google Shape;466;p30"/>
          <p:cNvSpPr txBox="1"/>
          <p:nvPr/>
        </p:nvSpPr>
        <p:spPr>
          <a:xfrm>
            <a:off x="3884249" y="3429000"/>
            <a:ext cx="7432500" cy="2292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Tx/>
              <a:buChar char="-"/>
            </a:pPr>
            <a:r>
              <a:rPr lang="en-US" sz="3200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Ver </a:t>
            </a:r>
            <a:r>
              <a:rPr lang="en-US" sz="3200" i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el</a:t>
            </a:r>
            <a:r>
              <a:rPr lang="en-US" sz="3200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video 3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Tx/>
              <a:buChar char="-"/>
            </a:pPr>
            <a:r>
              <a:rPr lang="en-US" sz="3200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Leer 1 Timoteo 3</a:t>
            </a:r>
          </a:p>
          <a:p>
            <a:pPr marL="457200" indent="-457200">
              <a:spcBef>
                <a:spcPts val="600"/>
              </a:spcBef>
              <a:buSzPts val="3200"/>
              <a:buFontTx/>
              <a:buChar char="-"/>
            </a:pPr>
            <a:r>
              <a:rPr lang="en-US" sz="3200" i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Entregar</a:t>
            </a:r>
            <a:r>
              <a:rPr lang="en-US" sz="3200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 </a:t>
            </a:r>
            <a:r>
              <a:rPr lang="en-US" sz="3200" i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su</a:t>
            </a:r>
            <a:r>
              <a:rPr lang="en-US" sz="3200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testimonio personal – </a:t>
            </a:r>
            <a:r>
              <a:rPr lang="en-US" sz="3200" i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escrito</a:t>
            </a:r>
            <a:r>
              <a:rPr lang="en-US" sz="3200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3200" i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por</a:t>
            </a:r>
            <a:r>
              <a:rPr lang="en-US" sz="3200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audio o video</a:t>
            </a:r>
            <a:endParaRPr lang="en-US" sz="3200" i="1" dirty="0">
              <a:solidFill>
                <a:schemeClr val="dk1"/>
              </a:solidFill>
              <a:latin typeface="Lato"/>
              <a:ea typeface="Lato"/>
              <a:cs typeface="Lato"/>
            </a:endParaRPr>
          </a:p>
        </p:txBody>
      </p:sp>
      <p:pic>
        <p:nvPicPr>
          <p:cNvPr id="467" name="Google Shape;467;p30" descr="A green bird with leave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00489" y="289924"/>
            <a:ext cx="1399035" cy="1170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/>
          <p:nvPr/>
        </p:nvSpPr>
        <p:spPr>
          <a:xfrm>
            <a:off x="4127382" y="1806843"/>
            <a:ext cx="5017663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60"/>
              <a:buFont typeface="Arial"/>
              <a:buNone/>
            </a:pPr>
            <a:r>
              <a:rPr lang="en-US" sz="4860" b="0" i="0" u="none" strike="noStrike" cap="none" dirty="0" err="1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Lección</a:t>
            </a:r>
            <a:r>
              <a:rPr lang="en-US" sz="4860" b="0" i="0" u="none" strike="noStrike" cap="none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 2</a:t>
            </a:r>
            <a:endParaRPr sz="6000" b="0" i="0" u="none" strike="noStrike" cap="none" dirty="0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01" name="Google Shape;101;p2"/>
          <p:cNvCxnSpPr/>
          <p:nvPr/>
        </p:nvCxnSpPr>
        <p:spPr>
          <a:xfrm>
            <a:off x="4230827" y="3051695"/>
            <a:ext cx="6269662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2" name="Google Shape;102;p2"/>
          <p:cNvSpPr txBox="1"/>
          <p:nvPr/>
        </p:nvSpPr>
        <p:spPr>
          <a:xfrm>
            <a:off x="4127372" y="3349425"/>
            <a:ext cx="7435200" cy="690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888" b="0" i="0" u="none" strike="noStrike" cap="none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Orar</a:t>
            </a:r>
            <a:r>
              <a:rPr lang="en-US" sz="3888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3888" b="0" i="0" u="none" strike="noStrike" cap="none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varones</a:t>
            </a:r>
            <a:r>
              <a:rPr lang="en-US" sz="3888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3888" b="0" i="0" u="none" strike="noStrike" cap="none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mujeres</a:t>
            </a:r>
            <a:endParaRPr sz="3888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-1" y="0"/>
            <a:ext cx="1643739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" name="Google Shape;104;p2" descr="A green circle with a white book and a magnifying glas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645" y="1552538"/>
            <a:ext cx="3125597" cy="32184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5" name="Google Shape;105;p2" descr="A green bird with leave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00489" y="289924"/>
            <a:ext cx="1399035" cy="1170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adf2547317_0_0"/>
          <p:cNvSpPr txBox="1"/>
          <p:nvPr/>
        </p:nvSpPr>
        <p:spPr>
          <a:xfrm>
            <a:off x="4127382" y="2873643"/>
            <a:ext cx="7189500" cy="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60"/>
              <a:buFont typeface="Arial"/>
              <a:buNone/>
            </a:pPr>
            <a:r>
              <a:rPr lang="en-US" sz="4860" b="0" i="0" u="none" strike="noStrike" cap="none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Oración o bendición </a:t>
            </a:r>
            <a:endParaRPr sz="6000" b="0" i="0" u="none" strike="noStrike" cap="none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5" name="Google Shape;455;g2adf2547317_0_0"/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6" name="Google Shape;456;g2adf2547317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645" y="1552538"/>
            <a:ext cx="3125596" cy="32184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57" name="Google Shape;457;g2adf2547317_0_0" descr="A green bird with leave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00489" y="289924"/>
            <a:ext cx="1399034" cy="1170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2adf2547317_0_9"/>
          <p:cNvSpPr txBox="1"/>
          <p:nvPr/>
        </p:nvSpPr>
        <p:spPr>
          <a:xfrm>
            <a:off x="4127382" y="2873643"/>
            <a:ext cx="7189500" cy="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60"/>
              <a:buFont typeface="Arial"/>
              <a:buNone/>
            </a:pPr>
            <a:r>
              <a:rPr lang="en-US" sz="4860" b="0" i="0" u="none" strike="noStrike" cap="none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Despedida</a:t>
            </a:r>
            <a:endParaRPr sz="6000" b="0" i="0" u="none" strike="noStrike" cap="none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3" name="Google Shape;473;g2adf2547317_0_9"/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4" name="Google Shape;474;g2adf2547317_0_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645" y="1552538"/>
            <a:ext cx="3125595" cy="32184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75" name="Google Shape;475;g2adf2547317_0_9" descr="A green bird with leave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00489" y="289924"/>
            <a:ext cx="1399034" cy="1170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2ac1ba269cb_0_46"/>
          <p:cNvSpPr/>
          <p:nvPr/>
        </p:nvSpPr>
        <p:spPr>
          <a:xfrm>
            <a:off x="9145768" y="-1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g2ac1ba269cb_0_46"/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2" name="Google Shape;482;g2ac1ba269cb_0_46"/>
          <p:cNvPicPr preferRelativeResize="0"/>
          <p:nvPr/>
        </p:nvPicPr>
        <p:blipFill rotWithShape="1">
          <a:blip r:embed="rId3">
            <a:alphaModFix/>
          </a:blip>
          <a:srcRect l="17158" t="8250" r="29536" b="8239"/>
          <a:stretch/>
        </p:blipFill>
        <p:spPr>
          <a:xfrm>
            <a:off x="6580094" y="810985"/>
            <a:ext cx="5007428" cy="5236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g2ac1ba269cb_0_46" descr="A logo with a cross and a bir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78426" y="548168"/>
            <a:ext cx="2230986" cy="1555706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g2ac1ba269cb_0_46"/>
          <p:cNvSpPr txBox="1"/>
          <p:nvPr/>
        </p:nvSpPr>
        <p:spPr>
          <a:xfrm>
            <a:off x="1706430" y="2862567"/>
            <a:ext cx="5260500" cy="20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lang="en-US" sz="6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ACADEMIA</a:t>
            </a:r>
            <a:endParaRPr sz="9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lang="en-US" sz="6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CRISTO</a:t>
            </a:r>
            <a:endParaRPr sz="9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5" name="Google Shape;485;g2ac1ba269cb_0_46"/>
          <p:cNvSpPr/>
          <p:nvPr/>
        </p:nvSpPr>
        <p:spPr>
          <a:xfrm>
            <a:off x="1264510" y="2818701"/>
            <a:ext cx="114900" cy="2143200"/>
          </a:xfrm>
          <a:prstGeom prst="rect">
            <a:avLst/>
          </a:prstGeom>
          <a:solidFill>
            <a:srgbClr val="E3BB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g2ac1ba269cb_0_46"/>
          <p:cNvSpPr/>
          <p:nvPr/>
        </p:nvSpPr>
        <p:spPr>
          <a:xfrm>
            <a:off x="1379327" y="2818702"/>
            <a:ext cx="424200" cy="214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"/>
          <p:cNvSpPr txBox="1"/>
          <p:nvPr/>
        </p:nvSpPr>
        <p:spPr>
          <a:xfrm>
            <a:off x="4059441" y="2724595"/>
            <a:ext cx="7152300" cy="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60"/>
              <a:buFont typeface="Arial"/>
              <a:buNone/>
            </a:pPr>
            <a:r>
              <a:rPr lang="en-US" sz="4860" b="0" i="0" u="none" strike="noStrike" cap="none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Oración</a:t>
            </a:r>
            <a:endParaRPr sz="6000" b="0" i="0" u="none" strike="noStrike" cap="none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-1" y="0"/>
            <a:ext cx="1643739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" name="Google Shape;12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645" y="1552538"/>
            <a:ext cx="3125596" cy="32184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1" name="Google Shape;121;p4" descr="A green bird with leave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00489" y="289924"/>
            <a:ext cx="1399035" cy="1170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f5882f685f_0_117"/>
          <p:cNvSpPr/>
          <p:nvPr/>
        </p:nvSpPr>
        <p:spPr>
          <a:xfrm>
            <a:off x="627275" y="2064778"/>
            <a:ext cx="10815300" cy="4274899"/>
          </a:xfrm>
          <a:prstGeom prst="roundRect">
            <a:avLst>
              <a:gd name="adj" fmla="val 10000"/>
            </a:avLst>
          </a:prstGeom>
          <a:solidFill>
            <a:srgbClr val="E1EF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0" name="Google Shape;190;g2f5882f685f_0_117"/>
          <p:cNvSpPr txBox="1"/>
          <p:nvPr/>
        </p:nvSpPr>
        <p:spPr>
          <a:xfrm>
            <a:off x="1551227" y="403125"/>
            <a:ext cx="89589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0" i="0" u="none" strike="noStrike" cap="none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Objetivos de</a:t>
            </a:r>
            <a:r>
              <a:rPr lang="en-US" sz="600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l Curso</a:t>
            </a:r>
            <a:endParaRPr sz="6000" b="0" i="0" u="none" strike="noStrike" cap="none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91" name="Google Shape;191;g2f5882f685f_0_117"/>
          <p:cNvCxnSpPr/>
          <p:nvPr/>
        </p:nvCxnSpPr>
        <p:spPr>
          <a:xfrm>
            <a:off x="2373086" y="1597768"/>
            <a:ext cx="7195500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3" name="Google Shape;193;g2f5882f685f_0_117"/>
          <p:cNvSpPr/>
          <p:nvPr/>
        </p:nvSpPr>
        <p:spPr>
          <a:xfrm>
            <a:off x="992820" y="2493882"/>
            <a:ext cx="664800" cy="6204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7" name="Google Shape;197;g2f5882f685f_0_117"/>
          <p:cNvSpPr/>
          <p:nvPr/>
        </p:nvSpPr>
        <p:spPr>
          <a:xfrm>
            <a:off x="992820" y="4056008"/>
            <a:ext cx="664800" cy="6204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1" name="Google Shape;201;g2f5882f685f_0_117"/>
          <p:cNvSpPr/>
          <p:nvPr/>
        </p:nvSpPr>
        <p:spPr>
          <a:xfrm>
            <a:off x="992820" y="5465734"/>
            <a:ext cx="664800" cy="6204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4" name="Google Shape;204;g2f5882f685f_0_117" descr="A green bird with leave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00489" y="289924"/>
            <a:ext cx="1399034" cy="117043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1F61B1-40D1-53E6-A8C5-6AFCA9086042}"/>
              </a:ext>
            </a:extLst>
          </p:cNvPr>
          <p:cNvSpPr txBox="1"/>
          <p:nvPr/>
        </p:nvSpPr>
        <p:spPr>
          <a:xfrm>
            <a:off x="1993668" y="2421544"/>
            <a:ext cx="917601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/>
            <a:r>
              <a:rPr lang="es-E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Leeremos las dos cartas a Timoteo buscando aplicaciones para el sembrador y su grupo. </a:t>
            </a: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lvl="0"/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lvl="0"/>
            <a:r>
              <a:rPr lang="es-E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Compartiremos un testimonio y una exhortación </a:t>
            </a:r>
            <a:r>
              <a:rPr lang="es-ES" sz="2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Cristocéntrica</a:t>
            </a:r>
            <a:r>
              <a:rPr lang="es-E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capaces de animar y fortalecer a un “Timoteo” y su grupo sembrador.</a:t>
            </a: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lvl="0"/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lvl="0"/>
            <a:r>
              <a:rPr lang="es-E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Identificaremos las características esenciales sobre la vida personal y ministerial de los que sirven en la obra del Evangelio.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f5882f685f_0_254"/>
          <p:cNvSpPr/>
          <p:nvPr/>
        </p:nvSpPr>
        <p:spPr>
          <a:xfrm>
            <a:off x="5741672" y="644100"/>
            <a:ext cx="5976000" cy="1425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Contexto</a:t>
            </a:r>
            <a:r>
              <a:rPr lang="en-US" sz="2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y 1 </a:t>
            </a:r>
            <a:r>
              <a:rPr lang="en-US" sz="25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Timoteo</a:t>
            </a:r>
            <a:r>
              <a:rPr lang="en-US" sz="2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1 </a:t>
            </a:r>
            <a:endParaRPr sz="25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2" name="Google Shape;232;g2f5882f685f_0_254"/>
          <p:cNvSpPr/>
          <p:nvPr/>
        </p:nvSpPr>
        <p:spPr>
          <a:xfrm>
            <a:off x="712574" y="644073"/>
            <a:ext cx="5029200" cy="1425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3" name="Google Shape;233;g2f5882f685f_0_254"/>
          <p:cNvSpPr/>
          <p:nvPr/>
        </p:nvSpPr>
        <p:spPr>
          <a:xfrm>
            <a:off x="2167274" y="644100"/>
            <a:ext cx="1425000" cy="1425000"/>
          </a:xfrm>
          <a:prstGeom prst="rtTriangle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4" name="Google Shape;234;g2f5882f685f_0_254"/>
          <p:cNvSpPr/>
          <p:nvPr/>
        </p:nvSpPr>
        <p:spPr>
          <a:xfrm>
            <a:off x="712574" y="644100"/>
            <a:ext cx="1452900" cy="1425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5" name="Google Shape;235;g2f5882f685f_0_254"/>
          <p:cNvSpPr/>
          <p:nvPr/>
        </p:nvSpPr>
        <p:spPr>
          <a:xfrm>
            <a:off x="972253" y="1101395"/>
            <a:ext cx="899700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sz="65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6" name="Google Shape;236;g2f5882f685f_0_254"/>
          <p:cNvSpPr/>
          <p:nvPr/>
        </p:nvSpPr>
        <p:spPr>
          <a:xfrm>
            <a:off x="2167275" y="1101375"/>
            <a:ext cx="3574500" cy="9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Te</a:t>
            </a:r>
            <a:r>
              <a:rPr lang="en-US" sz="2500"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encargo</a:t>
            </a:r>
            <a:r>
              <a:rPr lang="en-US" sz="2500"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2500" b="1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Hijo</a:t>
            </a:r>
            <a:r>
              <a:rPr lang="en-US" sz="2500"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Timoteo</a:t>
            </a:r>
            <a:endParaRPr sz="2500" b="1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7" name="Google Shape;237;g2f5882f685f_0_254"/>
          <p:cNvSpPr/>
          <p:nvPr/>
        </p:nvSpPr>
        <p:spPr>
          <a:xfrm>
            <a:off x="5741672" y="2092195"/>
            <a:ext cx="5976000" cy="1425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 </a:t>
            </a:r>
            <a:r>
              <a:rPr lang="en-US" sz="25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Timoteo</a:t>
            </a:r>
            <a:r>
              <a:rPr lang="en-US" sz="2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2</a:t>
            </a:r>
            <a:endParaRPr sz="25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8" name="Google Shape;238;g2f5882f685f_0_254"/>
          <p:cNvSpPr/>
          <p:nvPr/>
        </p:nvSpPr>
        <p:spPr>
          <a:xfrm>
            <a:off x="712574" y="2092169"/>
            <a:ext cx="5029200" cy="1425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9" name="Google Shape;239;g2f5882f685f_0_254"/>
          <p:cNvSpPr/>
          <p:nvPr/>
        </p:nvSpPr>
        <p:spPr>
          <a:xfrm>
            <a:off x="2167274" y="2092195"/>
            <a:ext cx="1425000" cy="1425000"/>
          </a:xfrm>
          <a:prstGeom prst="rtTriangle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0" name="Google Shape;240;g2f5882f685f_0_254"/>
          <p:cNvSpPr/>
          <p:nvPr/>
        </p:nvSpPr>
        <p:spPr>
          <a:xfrm>
            <a:off x="712574" y="2092195"/>
            <a:ext cx="1452900" cy="1425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1" name="Google Shape;241;g2f5882f685f_0_254"/>
          <p:cNvSpPr/>
          <p:nvPr/>
        </p:nvSpPr>
        <p:spPr>
          <a:xfrm>
            <a:off x="972253" y="2549490"/>
            <a:ext cx="899700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 sz="65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2" name="Google Shape;242;g2f5882f685f_0_254"/>
          <p:cNvSpPr/>
          <p:nvPr/>
        </p:nvSpPr>
        <p:spPr>
          <a:xfrm>
            <a:off x="2167275" y="2397074"/>
            <a:ext cx="3574500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Orar</a:t>
            </a:r>
            <a:r>
              <a:rPr lang="en-US" sz="2500"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2500" b="1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Varones</a:t>
            </a:r>
            <a:r>
              <a:rPr lang="en-US" sz="2500"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2500" b="1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Mujeres</a:t>
            </a:r>
            <a:endParaRPr sz="2500" b="1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3" name="Google Shape;243;g2f5882f685f_0_254"/>
          <p:cNvSpPr/>
          <p:nvPr/>
        </p:nvSpPr>
        <p:spPr>
          <a:xfrm>
            <a:off x="5741672" y="3540290"/>
            <a:ext cx="5976000" cy="1425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 Timoteo 3</a:t>
            </a:r>
            <a:endParaRPr sz="25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4" name="Google Shape;244;g2f5882f685f_0_254"/>
          <p:cNvSpPr/>
          <p:nvPr/>
        </p:nvSpPr>
        <p:spPr>
          <a:xfrm>
            <a:off x="712574" y="3540264"/>
            <a:ext cx="5029200" cy="1425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5" name="Google Shape;245;g2f5882f685f_0_254"/>
          <p:cNvSpPr/>
          <p:nvPr/>
        </p:nvSpPr>
        <p:spPr>
          <a:xfrm>
            <a:off x="2167274" y="3540290"/>
            <a:ext cx="1425000" cy="1425000"/>
          </a:xfrm>
          <a:prstGeom prst="rtTriangle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6" name="Google Shape;246;g2f5882f685f_0_254"/>
          <p:cNvSpPr/>
          <p:nvPr/>
        </p:nvSpPr>
        <p:spPr>
          <a:xfrm>
            <a:off x="712574" y="3540290"/>
            <a:ext cx="1452900" cy="1425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7" name="Google Shape;247;g2f5882f685f_0_254"/>
          <p:cNvSpPr/>
          <p:nvPr/>
        </p:nvSpPr>
        <p:spPr>
          <a:xfrm>
            <a:off x="972253" y="3997585"/>
            <a:ext cx="899700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 sz="65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8" name="Google Shape;248;g2f5882f685f_0_254"/>
          <p:cNvSpPr/>
          <p:nvPr/>
        </p:nvSpPr>
        <p:spPr>
          <a:xfrm>
            <a:off x="2167275" y="3845172"/>
            <a:ext cx="3574500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Requisitos</a:t>
            </a:r>
            <a:r>
              <a:rPr lang="en-US" sz="2500"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para </a:t>
            </a:r>
            <a:r>
              <a:rPr lang="en-US" sz="2500" b="1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líderes</a:t>
            </a:r>
            <a:endParaRPr sz="2500" b="1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9" name="Google Shape;249;g2f5882f685f_0_254"/>
          <p:cNvSpPr/>
          <p:nvPr/>
        </p:nvSpPr>
        <p:spPr>
          <a:xfrm>
            <a:off x="5741672" y="4988422"/>
            <a:ext cx="5976000" cy="1425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 Timoteo 4</a:t>
            </a:r>
            <a:endParaRPr sz="25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0" name="Google Shape;250;g2f5882f685f_0_254"/>
          <p:cNvSpPr/>
          <p:nvPr/>
        </p:nvSpPr>
        <p:spPr>
          <a:xfrm>
            <a:off x="712574" y="4988395"/>
            <a:ext cx="5029200" cy="1425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1" name="Google Shape;251;g2f5882f685f_0_254"/>
          <p:cNvSpPr/>
          <p:nvPr/>
        </p:nvSpPr>
        <p:spPr>
          <a:xfrm>
            <a:off x="2167274" y="4988422"/>
            <a:ext cx="1425000" cy="1425000"/>
          </a:xfrm>
          <a:prstGeom prst="rtTriangle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2" name="Google Shape;252;g2f5882f685f_0_254"/>
          <p:cNvSpPr/>
          <p:nvPr/>
        </p:nvSpPr>
        <p:spPr>
          <a:xfrm>
            <a:off x="712574" y="4988422"/>
            <a:ext cx="1452900" cy="1425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3" name="Google Shape;253;g2f5882f685f_0_254"/>
          <p:cNvSpPr/>
          <p:nvPr/>
        </p:nvSpPr>
        <p:spPr>
          <a:xfrm>
            <a:off x="972253" y="5445717"/>
            <a:ext cx="899700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endParaRPr sz="65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4" name="Google Shape;254;g2f5882f685f_0_254"/>
          <p:cNvSpPr/>
          <p:nvPr/>
        </p:nvSpPr>
        <p:spPr>
          <a:xfrm>
            <a:off x="2167275" y="5293300"/>
            <a:ext cx="3574500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Un </a:t>
            </a:r>
            <a:r>
              <a:rPr lang="en-US" sz="2500" b="1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buen</a:t>
            </a:r>
            <a:r>
              <a:rPr lang="en-US" sz="2500"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ministerio</a:t>
            </a:r>
            <a:endParaRPr sz="2500" b="1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>
          <a:extLst>
            <a:ext uri="{FF2B5EF4-FFF2-40B4-BE49-F238E27FC236}">
              <a16:creationId xmlns:a16="http://schemas.microsoft.com/office/drawing/2014/main" id="{7BCFAB33-3A50-DEC7-0408-9E5AE56A2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f5882f685f_0_254">
            <a:extLst>
              <a:ext uri="{FF2B5EF4-FFF2-40B4-BE49-F238E27FC236}">
                <a16:creationId xmlns:a16="http://schemas.microsoft.com/office/drawing/2014/main" id="{CAADDB8C-F603-2228-6990-0B7F72D8640F}"/>
              </a:ext>
            </a:extLst>
          </p:cNvPr>
          <p:cNvSpPr/>
          <p:nvPr/>
        </p:nvSpPr>
        <p:spPr>
          <a:xfrm>
            <a:off x="5741672" y="644100"/>
            <a:ext cx="5976000" cy="1425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 </a:t>
            </a:r>
            <a:r>
              <a:rPr lang="en-US" sz="25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Timoteo</a:t>
            </a:r>
            <a:r>
              <a:rPr lang="en-US" sz="2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5</a:t>
            </a:r>
            <a:endParaRPr sz="25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2" name="Google Shape;232;g2f5882f685f_0_254">
            <a:extLst>
              <a:ext uri="{FF2B5EF4-FFF2-40B4-BE49-F238E27FC236}">
                <a16:creationId xmlns:a16="http://schemas.microsoft.com/office/drawing/2014/main" id="{59C07D72-2590-E96C-2DD2-1C1989C96C83}"/>
              </a:ext>
            </a:extLst>
          </p:cNvPr>
          <p:cNvSpPr/>
          <p:nvPr/>
        </p:nvSpPr>
        <p:spPr>
          <a:xfrm>
            <a:off x="712574" y="644073"/>
            <a:ext cx="5029200" cy="1425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3" name="Google Shape;233;g2f5882f685f_0_254">
            <a:extLst>
              <a:ext uri="{FF2B5EF4-FFF2-40B4-BE49-F238E27FC236}">
                <a16:creationId xmlns:a16="http://schemas.microsoft.com/office/drawing/2014/main" id="{1E131083-7AB0-B055-45EB-7BBC6C0F89B1}"/>
              </a:ext>
            </a:extLst>
          </p:cNvPr>
          <p:cNvSpPr/>
          <p:nvPr/>
        </p:nvSpPr>
        <p:spPr>
          <a:xfrm>
            <a:off x="2167274" y="644100"/>
            <a:ext cx="1425000" cy="1425000"/>
          </a:xfrm>
          <a:prstGeom prst="rtTriangle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4" name="Google Shape;234;g2f5882f685f_0_254">
            <a:extLst>
              <a:ext uri="{FF2B5EF4-FFF2-40B4-BE49-F238E27FC236}">
                <a16:creationId xmlns:a16="http://schemas.microsoft.com/office/drawing/2014/main" id="{085BEFCE-1E5D-BE3D-34B6-92AA17116893}"/>
              </a:ext>
            </a:extLst>
          </p:cNvPr>
          <p:cNvSpPr/>
          <p:nvPr/>
        </p:nvSpPr>
        <p:spPr>
          <a:xfrm>
            <a:off x="712574" y="644100"/>
            <a:ext cx="1452900" cy="1425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5" name="Google Shape;235;g2f5882f685f_0_254">
            <a:extLst>
              <a:ext uri="{FF2B5EF4-FFF2-40B4-BE49-F238E27FC236}">
                <a16:creationId xmlns:a16="http://schemas.microsoft.com/office/drawing/2014/main" id="{4B8C0C7A-B2E0-9B9E-912D-8239AEC43BF4}"/>
              </a:ext>
            </a:extLst>
          </p:cNvPr>
          <p:cNvSpPr/>
          <p:nvPr/>
        </p:nvSpPr>
        <p:spPr>
          <a:xfrm>
            <a:off x="972253" y="1101395"/>
            <a:ext cx="899700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5</a:t>
            </a:r>
            <a:endParaRPr sz="6500" b="1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6" name="Google Shape;236;g2f5882f685f_0_254">
            <a:extLst>
              <a:ext uri="{FF2B5EF4-FFF2-40B4-BE49-F238E27FC236}">
                <a16:creationId xmlns:a16="http://schemas.microsoft.com/office/drawing/2014/main" id="{4C9A9425-806B-DE73-28BA-362D3B39B22C}"/>
              </a:ext>
            </a:extLst>
          </p:cNvPr>
          <p:cNvSpPr/>
          <p:nvPr/>
        </p:nvSpPr>
        <p:spPr>
          <a:xfrm>
            <a:off x="2167275" y="1101375"/>
            <a:ext cx="3574500" cy="9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Viudas</a:t>
            </a:r>
            <a:r>
              <a:rPr lang="en-US" sz="2500"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y </a:t>
            </a:r>
            <a:r>
              <a:rPr lang="en-US" sz="2500" b="1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Ancianos</a:t>
            </a:r>
            <a:r>
              <a:rPr lang="en-US" sz="2500"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2500" b="1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7" name="Google Shape;237;g2f5882f685f_0_254">
            <a:extLst>
              <a:ext uri="{FF2B5EF4-FFF2-40B4-BE49-F238E27FC236}">
                <a16:creationId xmlns:a16="http://schemas.microsoft.com/office/drawing/2014/main" id="{DA35E65B-9C8E-44BC-A17E-E0A6F76196BC}"/>
              </a:ext>
            </a:extLst>
          </p:cNvPr>
          <p:cNvSpPr/>
          <p:nvPr/>
        </p:nvSpPr>
        <p:spPr>
          <a:xfrm>
            <a:off x="5741672" y="2092195"/>
            <a:ext cx="5976000" cy="1425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 </a:t>
            </a:r>
            <a:r>
              <a:rPr lang="en-US" sz="25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Timoteo</a:t>
            </a:r>
            <a:r>
              <a:rPr lang="en-US" sz="2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6 y </a:t>
            </a:r>
            <a:r>
              <a:rPr lang="en-US" sz="25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contexto</a:t>
            </a:r>
            <a:r>
              <a:rPr lang="en-US" sz="2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de 2 </a:t>
            </a:r>
            <a:r>
              <a:rPr lang="en-US" sz="25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Timoteo</a:t>
            </a:r>
            <a:endParaRPr sz="25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8" name="Google Shape;238;g2f5882f685f_0_254">
            <a:extLst>
              <a:ext uri="{FF2B5EF4-FFF2-40B4-BE49-F238E27FC236}">
                <a16:creationId xmlns:a16="http://schemas.microsoft.com/office/drawing/2014/main" id="{FB4ADC52-1A5B-EEBF-0267-90EE948B81C5}"/>
              </a:ext>
            </a:extLst>
          </p:cNvPr>
          <p:cNvSpPr/>
          <p:nvPr/>
        </p:nvSpPr>
        <p:spPr>
          <a:xfrm>
            <a:off x="712574" y="2092169"/>
            <a:ext cx="5029200" cy="1425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9" name="Google Shape;239;g2f5882f685f_0_254">
            <a:extLst>
              <a:ext uri="{FF2B5EF4-FFF2-40B4-BE49-F238E27FC236}">
                <a16:creationId xmlns:a16="http://schemas.microsoft.com/office/drawing/2014/main" id="{226DCE24-96F2-9A1B-A5A0-6A4FAF541859}"/>
              </a:ext>
            </a:extLst>
          </p:cNvPr>
          <p:cNvSpPr/>
          <p:nvPr/>
        </p:nvSpPr>
        <p:spPr>
          <a:xfrm>
            <a:off x="2167274" y="2092195"/>
            <a:ext cx="1425000" cy="1425000"/>
          </a:xfrm>
          <a:prstGeom prst="rtTriangle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0" name="Google Shape;240;g2f5882f685f_0_254">
            <a:extLst>
              <a:ext uri="{FF2B5EF4-FFF2-40B4-BE49-F238E27FC236}">
                <a16:creationId xmlns:a16="http://schemas.microsoft.com/office/drawing/2014/main" id="{3EF1110D-E505-AAAC-A288-A012C43A3936}"/>
              </a:ext>
            </a:extLst>
          </p:cNvPr>
          <p:cNvSpPr/>
          <p:nvPr/>
        </p:nvSpPr>
        <p:spPr>
          <a:xfrm>
            <a:off x="712574" y="2092195"/>
            <a:ext cx="1452900" cy="1425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1" name="Google Shape;241;g2f5882f685f_0_254">
            <a:extLst>
              <a:ext uri="{FF2B5EF4-FFF2-40B4-BE49-F238E27FC236}">
                <a16:creationId xmlns:a16="http://schemas.microsoft.com/office/drawing/2014/main" id="{BDD48B79-EC12-6170-B3BD-3339E7577AC1}"/>
              </a:ext>
            </a:extLst>
          </p:cNvPr>
          <p:cNvSpPr/>
          <p:nvPr/>
        </p:nvSpPr>
        <p:spPr>
          <a:xfrm>
            <a:off x="972253" y="2549490"/>
            <a:ext cx="899700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6</a:t>
            </a:r>
            <a:endParaRPr sz="6500" b="1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2" name="Google Shape;242;g2f5882f685f_0_254">
            <a:extLst>
              <a:ext uri="{FF2B5EF4-FFF2-40B4-BE49-F238E27FC236}">
                <a16:creationId xmlns:a16="http://schemas.microsoft.com/office/drawing/2014/main" id="{A2B8DC81-35F8-2017-D68F-783F0B63D3B3}"/>
              </a:ext>
            </a:extLst>
          </p:cNvPr>
          <p:cNvSpPr/>
          <p:nvPr/>
        </p:nvSpPr>
        <p:spPr>
          <a:xfrm>
            <a:off x="2167275" y="2397074"/>
            <a:ext cx="3574500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1"/>
            <a:r>
              <a:rPr lang="en-US" sz="2500" b="1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Contentamiento</a:t>
            </a:r>
            <a:r>
              <a:rPr lang="en-US" sz="2500"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y la Buena </a:t>
            </a:r>
            <a:r>
              <a:rPr lang="en-US" sz="2500" b="1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batalla</a:t>
            </a:r>
            <a:endParaRPr sz="2500" b="1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3" name="Google Shape;243;g2f5882f685f_0_254">
            <a:extLst>
              <a:ext uri="{FF2B5EF4-FFF2-40B4-BE49-F238E27FC236}">
                <a16:creationId xmlns:a16="http://schemas.microsoft.com/office/drawing/2014/main" id="{E7862350-49E0-C2DA-A562-5D9EC1931A6F}"/>
              </a:ext>
            </a:extLst>
          </p:cNvPr>
          <p:cNvSpPr/>
          <p:nvPr/>
        </p:nvSpPr>
        <p:spPr>
          <a:xfrm>
            <a:off x="5741672" y="3540290"/>
            <a:ext cx="5976000" cy="1425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2 </a:t>
            </a:r>
            <a:r>
              <a:rPr lang="en-US" sz="25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Timoteo</a:t>
            </a:r>
            <a:r>
              <a:rPr lang="en-US" sz="2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1-2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4" name="Google Shape;244;g2f5882f685f_0_254">
            <a:extLst>
              <a:ext uri="{FF2B5EF4-FFF2-40B4-BE49-F238E27FC236}">
                <a16:creationId xmlns:a16="http://schemas.microsoft.com/office/drawing/2014/main" id="{80A46411-8C5F-23FA-D99A-EC3B7F683015}"/>
              </a:ext>
            </a:extLst>
          </p:cNvPr>
          <p:cNvSpPr/>
          <p:nvPr/>
        </p:nvSpPr>
        <p:spPr>
          <a:xfrm>
            <a:off x="712574" y="3540264"/>
            <a:ext cx="5029200" cy="1425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5" name="Google Shape;245;g2f5882f685f_0_254">
            <a:extLst>
              <a:ext uri="{FF2B5EF4-FFF2-40B4-BE49-F238E27FC236}">
                <a16:creationId xmlns:a16="http://schemas.microsoft.com/office/drawing/2014/main" id="{C6619A3C-3E1F-E613-67A0-426F68432C61}"/>
              </a:ext>
            </a:extLst>
          </p:cNvPr>
          <p:cNvSpPr/>
          <p:nvPr/>
        </p:nvSpPr>
        <p:spPr>
          <a:xfrm>
            <a:off x="2167274" y="3540290"/>
            <a:ext cx="1425000" cy="1425000"/>
          </a:xfrm>
          <a:prstGeom prst="rtTriangle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6" name="Google Shape;246;g2f5882f685f_0_254">
            <a:extLst>
              <a:ext uri="{FF2B5EF4-FFF2-40B4-BE49-F238E27FC236}">
                <a16:creationId xmlns:a16="http://schemas.microsoft.com/office/drawing/2014/main" id="{937BECD2-0981-CF87-EC58-D4573C58404C}"/>
              </a:ext>
            </a:extLst>
          </p:cNvPr>
          <p:cNvSpPr/>
          <p:nvPr/>
        </p:nvSpPr>
        <p:spPr>
          <a:xfrm>
            <a:off x="712574" y="3540290"/>
            <a:ext cx="1452900" cy="1425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7" name="Google Shape;247;g2f5882f685f_0_254">
            <a:extLst>
              <a:ext uri="{FF2B5EF4-FFF2-40B4-BE49-F238E27FC236}">
                <a16:creationId xmlns:a16="http://schemas.microsoft.com/office/drawing/2014/main" id="{C4D2F610-3131-AB2B-463A-E4410174368A}"/>
              </a:ext>
            </a:extLst>
          </p:cNvPr>
          <p:cNvSpPr/>
          <p:nvPr/>
        </p:nvSpPr>
        <p:spPr>
          <a:xfrm>
            <a:off x="972253" y="3997585"/>
            <a:ext cx="899700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7</a:t>
            </a:r>
            <a:endParaRPr sz="6500" b="1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8" name="Google Shape;248;g2f5882f685f_0_254">
            <a:extLst>
              <a:ext uri="{FF2B5EF4-FFF2-40B4-BE49-F238E27FC236}">
                <a16:creationId xmlns:a16="http://schemas.microsoft.com/office/drawing/2014/main" id="{05A6F8FA-9A1A-734B-4CD3-678BAFBFD6DC}"/>
              </a:ext>
            </a:extLst>
          </p:cNvPr>
          <p:cNvSpPr/>
          <p:nvPr/>
        </p:nvSpPr>
        <p:spPr>
          <a:xfrm>
            <a:off x="2167275" y="3845172"/>
            <a:ext cx="3574500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El </a:t>
            </a:r>
            <a:r>
              <a:rPr lang="en-US" sz="2500" b="1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Ministerio</a:t>
            </a:r>
            <a:r>
              <a:rPr lang="en-US" sz="2500"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Cristocéntrico</a:t>
            </a:r>
            <a:endParaRPr sz="2500" b="1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9" name="Google Shape;249;g2f5882f685f_0_254">
            <a:extLst>
              <a:ext uri="{FF2B5EF4-FFF2-40B4-BE49-F238E27FC236}">
                <a16:creationId xmlns:a16="http://schemas.microsoft.com/office/drawing/2014/main" id="{BE536649-62D3-2940-E24B-CD6E64022522}"/>
              </a:ext>
            </a:extLst>
          </p:cNvPr>
          <p:cNvSpPr/>
          <p:nvPr/>
        </p:nvSpPr>
        <p:spPr>
          <a:xfrm>
            <a:off x="5741672" y="4988422"/>
            <a:ext cx="5976000" cy="1425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2 </a:t>
            </a:r>
            <a:r>
              <a:rPr lang="en-US" sz="25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Timoteo</a:t>
            </a:r>
            <a:r>
              <a:rPr lang="en-US" sz="2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3-4 </a:t>
            </a:r>
            <a:endParaRPr sz="25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0" name="Google Shape;250;g2f5882f685f_0_254">
            <a:extLst>
              <a:ext uri="{FF2B5EF4-FFF2-40B4-BE49-F238E27FC236}">
                <a16:creationId xmlns:a16="http://schemas.microsoft.com/office/drawing/2014/main" id="{8A3E7422-53EA-E798-6810-11EBB8BF0A34}"/>
              </a:ext>
            </a:extLst>
          </p:cNvPr>
          <p:cNvSpPr/>
          <p:nvPr/>
        </p:nvSpPr>
        <p:spPr>
          <a:xfrm>
            <a:off x="712574" y="4988395"/>
            <a:ext cx="5029200" cy="1425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1" name="Google Shape;251;g2f5882f685f_0_254">
            <a:extLst>
              <a:ext uri="{FF2B5EF4-FFF2-40B4-BE49-F238E27FC236}">
                <a16:creationId xmlns:a16="http://schemas.microsoft.com/office/drawing/2014/main" id="{863B52F7-E6E8-2F92-4D96-E8EFFC8202E8}"/>
              </a:ext>
            </a:extLst>
          </p:cNvPr>
          <p:cNvSpPr/>
          <p:nvPr/>
        </p:nvSpPr>
        <p:spPr>
          <a:xfrm>
            <a:off x="2167274" y="4988422"/>
            <a:ext cx="1425000" cy="1425000"/>
          </a:xfrm>
          <a:prstGeom prst="rtTriangle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2" name="Google Shape;252;g2f5882f685f_0_254">
            <a:extLst>
              <a:ext uri="{FF2B5EF4-FFF2-40B4-BE49-F238E27FC236}">
                <a16:creationId xmlns:a16="http://schemas.microsoft.com/office/drawing/2014/main" id="{C4AAFFE5-C13C-8CF6-5A32-602BA458B772}"/>
              </a:ext>
            </a:extLst>
          </p:cNvPr>
          <p:cNvSpPr/>
          <p:nvPr/>
        </p:nvSpPr>
        <p:spPr>
          <a:xfrm>
            <a:off x="712574" y="4988422"/>
            <a:ext cx="1452900" cy="1425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3" name="Google Shape;253;g2f5882f685f_0_254">
            <a:extLst>
              <a:ext uri="{FF2B5EF4-FFF2-40B4-BE49-F238E27FC236}">
                <a16:creationId xmlns:a16="http://schemas.microsoft.com/office/drawing/2014/main" id="{31FBBBDB-CC2F-0C0E-796C-1EB903EEF172}"/>
              </a:ext>
            </a:extLst>
          </p:cNvPr>
          <p:cNvSpPr/>
          <p:nvPr/>
        </p:nvSpPr>
        <p:spPr>
          <a:xfrm>
            <a:off x="972253" y="5445717"/>
            <a:ext cx="899700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8</a:t>
            </a:r>
            <a:endParaRPr sz="6500" b="1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4" name="Google Shape;254;g2f5882f685f_0_254">
            <a:extLst>
              <a:ext uri="{FF2B5EF4-FFF2-40B4-BE49-F238E27FC236}">
                <a16:creationId xmlns:a16="http://schemas.microsoft.com/office/drawing/2014/main" id="{59CBEB21-4691-167A-0DE1-A8D8599E795E}"/>
              </a:ext>
            </a:extLst>
          </p:cNvPr>
          <p:cNvSpPr/>
          <p:nvPr/>
        </p:nvSpPr>
        <p:spPr>
          <a:xfrm>
            <a:off x="2167275" y="5293300"/>
            <a:ext cx="3574500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Firme </a:t>
            </a:r>
            <a:r>
              <a:rPr lang="en-US" sz="2500" b="1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en</a:t>
            </a:r>
            <a:r>
              <a:rPr lang="en-US" sz="2500"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las </a:t>
            </a:r>
            <a:r>
              <a:rPr lang="en-US" sz="2500" b="1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Escrituras</a:t>
            </a:r>
            <a:endParaRPr lang="en-US" sz="2500" b="1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El </a:t>
            </a:r>
            <a:r>
              <a:rPr lang="en-US" sz="2400" b="1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ministerio</a:t>
            </a:r>
            <a:r>
              <a:rPr lang="en-US" sz="2400"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es personal</a:t>
            </a:r>
            <a:endParaRPr sz="2400" b="1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10436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>
          <a:extLst>
            <a:ext uri="{FF2B5EF4-FFF2-40B4-BE49-F238E27FC236}">
              <a16:creationId xmlns:a16="http://schemas.microsoft.com/office/drawing/2014/main" id="{32A5452D-6FA0-47E3-9721-DFA81D371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f5882f685f_0_775">
            <a:extLst>
              <a:ext uri="{FF2B5EF4-FFF2-40B4-BE49-F238E27FC236}">
                <a16:creationId xmlns:a16="http://schemas.microsoft.com/office/drawing/2014/main" id="{F0317B40-94BB-D134-904E-A282F20EAF04}"/>
              </a:ext>
            </a:extLst>
          </p:cNvPr>
          <p:cNvSpPr txBox="1"/>
          <p:nvPr/>
        </p:nvSpPr>
        <p:spPr>
          <a:xfrm>
            <a:off x="2197500" y="289924"/>
            <a:ext cx="7797000" cy="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6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¡</a:t>
            </a:r>
            <a:r>
              <a:rPr lang="en-US" sz="4860" dirty="0" err="1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Recordatorio</a:t>
            </a:r>
            <a:r>
              <a:rPr lang="en-US" sz="486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!</a:t>
            </a:r>
            <a:endParaRPr sz="6000" dirty="0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14" name="Google Shape;314;g2f5882f685f_0_775">
            <a:extLst>
              <a:ext uri="{FF2B5EF4-FFF2-40B4-BE49-F238E27FC236}">
                <a16:creationId xmlns:a16="http://schemas.microsoft.com/office/drawing/2014/main" id="{5CD982F5-CA4A-6FD3-F8BA-E2719B4066D7}"/>
              </a:ext>
            </a:extLst>
          </p:cNvPr>
          <p:cNvCxnSpPr/>
          <p:nvPr/>
        </p:nvCxnSpPr>
        <p:spPr>
          <a:xfrm>
            <a:off x="2470458" y="1247797"/>
            <a:ext cx="6269700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5" name="Google Shape;315;g2f5882f685f_0_775">
            <a:extLst>
              <a:ext uri="{FF2B5EF4-FFF2-40B4-BE49-F238E27FC236}">
                <a16:creationId xmlns:a16="http://schemas.microsoft.com/office/drawing/2014/main" id="{D0F15637-FDEB-EF97-1630-B1A55BB5CDE6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g2f5882f685f_0_775" descr="A green bird with leaves&#10;&#10;Description automatically generated">
            <a:extLst>
              <a:ext uri="{FF2B5EF4-FFF2-40B4-BE49-F238E27FC236}">
                <a16:creationId xmlns:a16="http://schemas.microsoft.com/office/drawing/2014/main" id="{E2FA1865-3F7D-0413-E319-F5604D276E3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0489" y="289924"/>
            <a:ext cx="1399034" cy="1170434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g2f5882f685f_0_775">
            <a:extLst>
              <a:ext uri="{FF2B5EF4-FFF2-40B4-BE49-F238E27FC236}">
                <a16:creationId xmlns:a16="http://schemas.microsoft.com/office/drawing/2014/main" id="{7CB61616-112E-3577-A90A-6EAD4B59506D}"/>
              </a:ext>
            </a:extLst>
          </p:cNvPr>
          <p:cNvSpPr txBox="1"/>
          <p:nvPr/>
        </p:nvSpPr>
        <p:spPr>
          <a:xfrm>
            <a:off x="1747614" y="1837735"/>
            <a:ext cx="9947283" cy="440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04850" lvl="0" indent="-685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 panose="020B0604020202020204" pitchFamily="34" charset="0"/>
              <a:buChar char="•"/>
            </a:pPr>
            <a:r>
              <a:rPr lang="en-US" sz="4000" dirty="0">
                <a:latin typeface="Lato"/>
                <a:ea typeface="Lato"/>
                <a:cs typeface="Lato"/>
                <a:sym typeface="Lato"/>
              </a:rPr>
              <a:t>N</a:t>
            </a:r>
            <a:r>
              <a:rPr lang="es-PY" sz="4000" dirty="0">
                <a:latin typeface="Lato"/>
                <a:ea typeface="Lato"/>
                <a:cs typeface="Lato"/>
                <a:sym typeface="Lato"/>
              </a:rPr>
              <a:t>o se le olvide desarrollar su testimonio por escrito, audio o video.</a:t>
            </a:r>
            <a:endParaRPr lang="es-PY" sz="4000" dirty="0">
              <a:latin typeface="Lato"/>
              <a:ea typeface="Lato"/>
              <a:cs typeface="Lato"/>
            </a:endParaRPr>
          </a:p>
          <a:p>
            <a:pPr marL="704850" lvl="0" indent="-685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 panose="020B0604020202020204" pitchFamily="34" charset="0"/>
              <a:buChar char="•"/>
            </a:pPr>
            <a:endParaRPr lang="es-PY" sz="4000" b="1" u="sng" dirty="0">
              <a:latin typeface="Lato"/>
              <a:ea typeface="Lato"/>
              <a:cs typeface="Lato"/>
            </a:endParaRPr>
          </a:p>
          <a:p>
            <a:pPr marL="704850" indent="-685800">
              <a:buClr>
                <a:schemeClr val="dk1"/>
              </a:buClr>
              <a:buSzPts val="3300"/>
              <a:buFont typeface="Arial" panose="020B0604020202020204" pitchFamily="34" charset="0"/>
              <a:buChar char="•"/>
            </a:pPr>
            <a:r>
              <a:rPr lang="es-PY" sz="4000" b="1" u="sng" dirty="0">
                <a:latin typeface="Lato"/>
                <a:ea typeface="Lato"/>
                <a:cs typeface="Lato"/>
                <a:sym typeface="Lato"/>
              </a:rPr>
              <a:t>La meta</a:t>
            </a:r>
            <a:r>
              <a:rPr lang="es-PY" sz="4000" dirty="0">
                <a:latin typeface="Lato"/>
                <a:ea typeface="Lato"/>
                <a:cs typeface="Lato"/>
                <a:sym typeface="Lato"/>
              </a:rPr>
              <a:t>: que otros vean la obra de Dios en su vida.</a:t>
            </a:r>
            <a:endParaRPr lang="es-PY" sz="4000" dirty="0">
              <a:latin typeface="Lato"/>
              <a:ea typeface="Lato"/>
              <a:cs typeface="Lato"/>
            </a:endParaRPr>
          </a:p>
          <a:p>
            <a:pPr marL="704850" lvl="0" indent="-685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 panose="020B0604020202020204" pitchFamily="34" charset="0"/>
              <a:buChar char="•"/>
            </a:pPr>
            <a:endParaRPr lang="es-PY" sz="4000" i="1" dirty="0">
              <a:solidFill>
                <a:schemeClr val="dk1"/>
              </a:solidFill>
              <a:latin typeface="Lato"/>
              <a:ea typeface="Lato"/>
              <a:cs typeface="Lato"/>
            </a:endParaRPr>
          </a:p>
          <a:p>
            <a:pPr marL="704850" lvl="0" indent="-685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 panose="020B0604020202020204" pitchFamily="34" charset="0"/>
              <a:buChar char="•"/>
            </a:pPr>
            <a:r>
              <a:rPr lang="es-PY" sz="4000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Fecha límite:</a:t>
            </a:r>
            <a:endParaRPr lang="es-PY" sz="4000" i="1" dirty="0">
              <a:solidFill>
                <a:schemeClr val="dk1"/>
              </a:solidFill>
              <a:latin typeface="Lato"/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009574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2">
          <a:extLst>
            <a:ext uri="{FF2B5EF4-FFF2-40B4-BE49-F238E27FC236}">
              <a16:creationId xmlns:a16="http://schemas.microsoft.com/office/drawing/2014/main" id="{AEF3697F-27CB-2528-9C9C-55E0C1DB7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f5882f685f_0_775">
            <a:extLst>
              <a:ext uri="{FF2B5EF4-FFF2-40B4-BE49-F238E27FC236}">
                <a16:creationId xmlns:a16="http://schemas.microsoft.com/office/drawing/2014/main" id="{34169755-C761-271C-7355-768D3E428BB7}"/>
              </a:ext>
            </a:extLst>
          </p:cNvPr>
          <p:cNvSpPr txBox="1"/>
          <p:nvPr/>
        </p:nvSpPr>
        <p:spPr>
          <a:xfrm>
            <a:off x="2492757" y="404093"/>
            <a:ext cx="7797000" cy="2335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Y" sz="480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Investigar: ¿Quién fue el emperador romano en los años 60 a 65 d.C? </a:t>
            </a:r>
            <a:endParaRPr lang="es-PY" sz="4800" dirty="0">
              <a:solidFill>
                <a:srgbClr val="009444"/>
              </a:solidFill>
              <a:latin typeface="Lato"/>
              <a:ea typeface="Lato"/>
              <a:cs typeface="Lato"/>
            </a:endParaRPr>
          </a:p>
        </p:txBody>
      </p:sp>
      <p:cxnSp>
        <p:nvCxnSpPr>
          <p:cNvPr id="314" name="Google Shape;314;g2f5882f685f_0_775">
            <a:extLst>
              <a:ext uri="{FF2B5EF4-FFF2-40B4-BE49-F238E27FC236}">
                <a16:creationId xmlns:a16="http://schemas.microsoft.com/office/drawing/2014/main" id="{392A1338-B8E6-0A19-7FD5-A7B014E717A0}"/>
              </a:ext>
            </a:extLst>
          </p:cNvPr>
          <p:cNvCxnSpPr/>
          <p:nvPr/>
        </p:nvCxnSpPr>
        <p:spPr>
          <a:xfrm>
            <a:off x="2961150" y="2971157"/>
            <a:ext cx="6269700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5" name="Google Shape;315;g2f5882f685f_0_775">
            <a:extLst>
              <a:ext uri="{FF2B5EF4-FFF2-40B4-BE49-F238E27FC236}">
                <a16:creationId xmlns:a16="http://schemas.microsoft.com/office/drawing/2014/main" id="{FB2E8953-E102-9283-8A57-571AA8A9CB40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Facing male bust">
            <a:extLst>
              <a:ext uri="{FF2B5EF4-FFF2-40B4-BE49-F238E27FC236}">
                <a16:creationId xmlns:a16="http://schemas.microsoft.com/office/drawing/2014/main" id="{2729F084-ACD2-AFED-CAD0-59C4791A3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404" y="3194611"/>
            <a:ext cx="2691572" cy="366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B0AA69-6F32-DD2D-7C5F-8AF97CBE7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8484" cy="6857998"/>
          </a:xfrm>
          <a:prstGeom prst="rect">
            <a:avLst/>
          </a:prstGeom>
        </p:spPr>
      </p:pic>
      <p:pic>
        <p:nvPicPr>
          <p:cNvPr id="316" name="Google Shape;316;g2f5882f685f_0_775" descr="A green bird with leaves&#10;&#10;Description automatically generated">
            <a:extLst>
              <a:ext uri="{FF2B5EF4-FFF2-40B4-BE49-F238E27FC236}">
                <a16:creationId xmlns:a16="http://schemas.microsoft.com/office/drawing/2014/main" id="{EB9F635D-83C5-A336-17F6-03C333890B3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8680"/>
            <a:ext cx="1399034" cy="1170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79862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d1aa794-ada9-4a3e-9c2a-189f245fcbb8" xsi:nil="true"/>
    <lcf76f155ced4ddcb4097134ff3c332f xmlns="38896d1c-d48b-47b1-97a9-761dcde349b0">
      <Terms xmlns="http://schemas.microsoft.com/office/infopath/2007/PartnerControls"/>
    </lcf76f155ced4ddcb4097134ff3c332f>
    <Doc_x002e__x0023_ xmlns="38896d1c-d48b-47b1-97a9-761dcde349b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CA98D1A91E88F4EA07A1308032786DE" ma:contentTypeVersion="16" ma:contentTypeDescription="Create a new document." ma:contentTypeScope="" ma:versionID="259078aa2b36d650f52ed406327e51aa">
  <xsd:schema xmlns:xsd="http://www.w3.org/2001/XMLSchema" xmlns:xs="http://www.w3.org/2001/XMLSchema" xmlns:p="http://schemas.microsoft.com/office/2006/metadata/properties" xmlns:ns2="38896d1c-d48b-47b1-97a9-761dcde349b0" xmlns:ns3="5cd1452d-5967-4622-9749-a306807ee3c9" xmlns:ns4="9d1aa794-ada9-4a3e-9c2a-189f245fcbb8" targetNamespace="http://schemas.microsoft.com/office/2006/metadata/properties" ma:root="true" ma:fieldsID="04894a175f2f4d40fc41aa97290131e9" ns2:_="" ns3:_="" ns4:_="">
    <xsd:import namespace="38896d1c-d48b-47b1-97a9-761dcde349b0"/>
    <xsd:import namespace="5cd1452d-5967-4622-9749-a306807ee3c9"/>
    <xsd:import namespace="9d1aa794-ada9-4a3e-9c2a-189f245fcb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Doc_x002e__x0023_" minOccurs="0"/>
                <xsd:element ref="ns2:lcf76f155ced4ddcb4097134ff3c332f" minOccurs="0"/>
                <xsd:element ref="ns4:TaxCatchAll" minOccurs="0"/>
                <xsd:element ref="ns2:MediaServiceSearchProperties" minOccurs="0"/>
                <xsd:element ref="ns2:MediaServiceObjectDetectorVersions" minOccurs="0"/>
                <xsd:element ref="ns2:MediaLengthInSecond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896d1c-d48b-47b1-97a9-761dcde349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Doc_x002e__x0023_" ma:index="14" nillable="true" ma:displayName="Doc Number" ma:decimals="3" ma:format="Dropdown" ma:indexed="true" ma:internalName="Doc_x002e__x0023_" ma:percentage="FALSE">
      <xsd:simpleType>
        <xsd:restriction base="dms:Number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d50e1b83-9df9-4a26-aedb-ff3d8b0dda6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d1452d-5967-4622-9749-a306807ee3c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1aa794-ada9-4a3e-9c2a-189f245fcbb8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245bd596-0f8a-4080-98bd-aff5be4fd504}" ma:internalName="TaxCatchAll" ma:showField="CatchAllData" ma:web="5cd1452d-5967-4622-9749-a306807ee3c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1D5F2C-D676-40E3-BCEB-62F377DE7C4F}">
  <ds:schemaRefs>
    <ds:schemaRef ds:uri="http://schemas.microsoft.com/office/2006/metadata/properties"/>
    <ds:schemaRef ds:uri="http://schemas.microsoft.com/office/infopath/2007/PartnerControls"/>
    <ds:schemaRef ds:uri="d9dd568f-92e7-4aa1-8e50-87aa9ffea924"/>
    <ds:schemaRef ds:uri="9d1aa794-ada9-4a3e-9c2a-189f245fcbb8"/>
    <ds:schemaRef ds:uri="38896d1c-d48b-47b1-97a9-761dcde349b0"/>
  </ds:schemaRefs>
</ds:datastoreItem>
</file>

<file path=customXml/itemProps2.xml><?xml version="1.0" encoding="utf-8"?>
<ds:datastoreItem xmlns:ds="http://schemas.openxmlformats.org/officeDocument/2006/customXml" ds:itemID="{6D4206E9-287D-43B1-94AE-7507C09C746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896d1c-d48b-47b1-97a9-761dcde349b0"/>
    <ds:schemaRef ds:uri="5cd1452d-5967-4622-9749-a306807ee3c9"/>
    <ds:schemaRef ds:uri="9d1aa794-ada9-4a3e-9c2a-189f245fcbb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49A4CBF-2F2A-4A06-BB7B-A69F01B29AD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19161</TotalTime>
  <Words>3222</Words>
  <Application>Microsoft Macintosh PowerPoint</Application>
  <PresentationFormat>Widescreen</PresentationFormat>
  <Paragraphs>241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system-ui</vt:lpstr>
      <vt:lpstr>Times New Roman</vt:lpstr>
      <vt:lpstr>Lato</vt:lpstr>
      <vt:lpstr>Arial</vt:lpstr>
      <vt:lpstr>Symbol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Michele Pfeifer</dc:creator>
  <cp:lastModifiedBy>Jonathan W. Gross</cp:lastModifiedBy>
  <cp:revision>105</cp:revision>
  <dcterms:created xsi:type="dcterms:W3CDTF">2023-11-29T19:33:05Z</dcterms:created>
  <dcterms:modified xsi:type="dcterms:W3CDTF">2026-04-30T13:38:04Z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0x0101000CA98D1A91E88F4EA07A1308032786DE</vt:lpwstr>
  </property>
  <property fmtid="{D5CDD505-2E9C-101B-9397-08002B2CF9AE}" pid="3" name="MediaServiceImageTags">
    <vt:lpwstr/>
  </property>
</Properties>
</file>