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42"/>
  </p:notesMasterIdLst>
  <p:sldIdLst>
    <p:sldId id="294" r:id="rId5"/>
    <p:sldId id="259" r:id="rId6"/>
    <p:sldId id="258" r:id="rId7"/>
    <p:sldId id="260" r:id="rId8"/>
    <p:sldId id="265" r:id="rId9"/>
    <p:sldId id="446" r:id="rId10"/>
    <p:sldId id="447" r:id="rId11"/>
    <p:sldId id="261" r:id="rId12"/>
    <p:sldId id="317" r:id="rId13"/>
    <p:sldId id="409" r:id="rId14"/>
    <p:sldId id="410" r:id="rId15"/>
    <p:sldId id="422" r:id="rId16"/>
    <p:sldId id="411" r:id="rId17"/>
    <p:sldId id="412" r:id="rId18"/>
    <p:sldId id="413" r:id="rId19"/>
    <p:sldId id="423" r:id="rId20"/>
    <p:sldId id="424" r:id="rId21"/>
    <p:sldId id="414" r:id="rId22"/>
    <p:sldId id="415" r:id="rId23"/>
    <p:sldId id="425" r:id="rId24"/>
    <p:sldId id="428" r:id="rId25"/>
    <p:sldId id="451" r:id="rId26"/>
    <p:sldId id="416" r:id="rId27"/>
    <p:sldId id="426" r:id="rId28"/>
    <p:sldId id="417" r:id="rId29"/>
    <p:sldId id="418" r:id="rId30"/>
    <p:sldId id="419" r:id="rId31"/>
    <p:sldId id="420" r:id="rId32"/>
    <p:sldId id="421" r:id="rId33"/>
    <p:sldId id="427" r:id="rId34"/>
    <p:sldId id="266" r:id="rId35"/>
    <p:sldId id="445" r:id="rId36"/>
    <p:sldId id="291" r:id="rId37"/>
    <p:sldId id="452" r:id="rId38"/>
    <p:sldId id="290" r:id="rId39"/>
    <p:sldId id="292" r:id="rId40"/>
    <p:sldId id="293" r:id="rId41"/>
  </p:sldIdLst>
  <p:sldSz cx="12192000" cy="6858000"/>
  <p:notesSz cx="6858000" cy="9144000"/>
  <p:embeddedFontLst>
    <p:embeddedFont>
      <p:font typeface="Lato" panose="020F0502020204030203" pitchFamily="34" charset="77"/>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1" roundtripDataSignature="AMtx7mgbwmeaeIy0VqOo5hRMJOKNlA0L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94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6C1A26C-0433-4B09-80BD-9668D5A0EA61}" v="5" dt="2026-03-22T03:42:09.6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64932" autoAdjust="0"/>
  </p:normalViewPr>
  <p:slideViewPr>
    <p:cSldViewPr snapToGrid="0">
      <p:cViewPr varScale="1">
        <p:scale>
          <a:sx n="80" d="100"/>
          <a:sy n="80" d="100"/>
        </p:scale>
        <p:origin x="7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66"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61" Type="http://customschemas.google.com/relationships/presentationmetadata" Target="meta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64"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lnSpc>
                <a:spcPct val="107916"/>
              </a:lnSpc>
              <a:spcBef>
                <a:spcPts val="1200"/>
              </a:spcBef>
              <a:spcAft>
                <a:spcPts val="0"/>
              </a:spcAft>
              <a:buNone/>
            </a:pPr>
            <a:endParaRPr dirty="0">
              <a:solidFill>
                <a:schemeClr val="dk1"/>
              </a:solidFill>
              <a:latin typeface="Calibri"/>
              <a:ea typeface="Calibri"/>
              <a:cs typeface="Calibri"/>
              <a:sym typeface="Calibri"/>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94366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75343D67-6BBC-DD5D-BF97-836A7BF092E2}"/>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F75E5C0D-62FF-7EA0-3D36-C076087DD56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dirty="0">
                <a:effectLst/>
                <a:latin typeface="Lato" panose="020F0502020204030203" pitchFamily="34" charset="0"/>
                <a:ea typeface="Lato" panose="020F0502020204030203" pitchFamily="34" charset="0"/>
                <a:cs typeface="Lato" panose="020F0502020204030203" pitchFamily="34" charset="0"/>
              </a:rPr>
              <a:t>4 traidores, impetuosos, envanecidos, que amarán los deleites más que a Dios, 5 que parecerán muy piadosos, pero negarán la eficacia de la piedad; evítalos. 6 Porque son éstos los que se meten en las casas y cautivan a mujeres débiles y cargadas de pecados, que se dejan llevar por sus malos deseos,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C51E30F8-1B3E-1B8D-8F93-456A3B42234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00141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16924717-8911-5577-C581-4F5BE123BB44}"/>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04D5A582-C9A3-7436-8CC9-E7BDD56EFB7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dirty="0">
                <a:effectLst/>
                <a:latin typeface="Lato" panose="020F0502020204030203" pitchFamily="34" charset="0"/>
                <a:ea typeface="Lato" panose="020F0502020204030203" pitchFamily="34" charset="0"/>
                <a:cs typeface="Lato" panose="020F0502020204030203" pitchFamily="34" charset="0"/>
              </a:rPr>
              <a:t>7 que siempre están aprendiendo y nunca pueden llegar al conocimiento de la verdad. 8 Y así como Janes y Jambres se opusieron a Moisés, también estos hombres se oponen a la verdad; su entendimiento está corrompido, y en cuanto a la fe están descalificados. 9 Pero no podrán seguir avanzando, porque su insensatez se hará evidente a todos, como también lo fue la de aquéllos.</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586A828F-D2F0-C14F-5E81-ABF06FE9EF1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19088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4F56A14E-CD60-BDD3-A764-A8EF702D595C}"/>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D6843C1E-D15A-65EA-1A9A-BCFE1C8F59F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Arial" panose="020B0604020202020204" pitchFamily="34" charset="0"/>
                <a:cs typeface="Calibri" panose="020F0502020204030204" pitchFamily="34" charset="0"/>
              </a:rPr>
              <a:t>¿Qué pasará en los últimos tiempos?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Peligros</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Hombres peligrosos (v.2-6) Nota: la Biblia Popular tiene una explicación para cada término que describe estos hombres peligrosos.  </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¿Qué hacemos?  Evítalos.</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Van a aprovechar de mujeres.  </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V.7 Que interesante frase: siempre aprendiendo, nunca alcanzando conocimiento… Así es la cosa en muchas iglesias.  </a:t>
            </a:r>
          </a:p>
          <a:p>
            <a:pPr marL="0" marR="0" lvl="0" indent="0">
              <a:buFontTx/>
              <a:buNone/>
            </a:pPr>
            <a:endParaRPr lang="en-US" sz="1100" dirty="0">
              <a:effectLst/>
              <a:latin typeface="Calibri" panose="020F0502020204030204" pitchFamily="34" charset="0"/>
              <a:ea typeface="Calibri" panose="020F0502020204030204" pitchFamily="34" charset="0"/>
            </a:endParaRPr>
          </a:p>
          <a:p>
            <a:pPr marL="0" marR="0" lvl="0" indent="0">
              <a:buFontTx/>
              <a:buNone/>
            </a:pPr>
            <a:r>
              <a:rPr lang="es-ES" sz="1100" b="1" dirty="0">
                <a:effectLst/>
                <a:latin typeface="Calibri" panose="020F0502020204030204" pitchFamily="34" charset="0"/>
                <a:ea typeface="Arial" panose="020B0604020202020204" pitchFamily="34" charset="0"/>
                <a:cs typeface="Calibri" panose="020F0502020204030204" pitchFamily="34" charset="0"/>
              </a:rPr>
              <a:t>¿Janes y Jambres?  ¿Quiénes eran?</a:t>
            </a:r>
            <a:endParaRPr lang="en-US" sz="1100" b="1" dirty="0">
              <a:effectLst/>
              <a:latin typeface="Calibri" panose="020F0502020204030204" pitchFamily="34" charset="0"/>
              <a:ea typeface="Arial" panose="020B0604020202020204" pitchFamily="34" charset="0"/>
              <a:cs typeface="Arial"/>
            </a:endParaRPr>
          </a:p>
          <a:p>
            <a:pPr marL="0" marR="0" lvl="0" indent="0">
              <a:buFontTx/>
              <a:buNone/>
            </a:pPr>
            <a:r>
              <a:rPr lang="es-ES" sz="1100" dirty="0">
                <a:effectLst/>
                <a:latin typeface="Calibri" panose="020F0502020204030204" pitchFamily="34" charset="0"/>
                <a:ea typeface="Arial" panose="020B0604020202020204" pitchFamily="34" charset="0"/>
                <a:cs typeface="Calibri" panose="020F0502020204030204" pitchFamily="34" charset="0"/>
              </a:rPr>
              <a:t>Pablo los compara con Janes y Jambres, que se opusieron a Moisés. Este es el único lugar de las Escrituras donde se mencionan estos nombres. La tradición judía les da estos nombres a dos de los hechiceros egipcios que se opusieron a Moisés ante el faraón (véase Éxodo 7:11,22; 8:7). Con sus “encantamientos” pudieron imitar por un tiempo las señales milagrosas que Moisés había llevado a cabo con el poder de Dios. </a:t>
            </a:r>
            <a:endParaRPr lang="en-US" sz="1100" dirty="0">
              <a:effectLst/>
              <a:latin typeface="Calibri" panose="020F0502020204030204" pitchFamily="34" charset="0"/>
              <a:ea typeface="Arial" panose="020B0604020202020204" pitchFamily="34" charset="0"/>
              <a:cs typeface="Arial"/>
            </a:endParaRPr>
          </a:p>
          <a:p>
            <a:pPr marL="0" marR="0" lvl="0" indent="0">
              <a:buFontTx/>
              <a:buNone/>
            </a:pPr>
            <a:endParaRPr lang="en-US" sz="1100" dirty="0">
              <a:effectLst/>
              <a:latin typeface="Calibri" panose="020F0502020204030204" pitchFamily="34" charset="0"/>
              <a:ea typeface="Arial" panose="020B0604020202020204" pitchFamily="34" charset="0"/>
              <a:cs typeface="Arial"/>
            </a:endParaRPr>
          </a:p>
          <a:p>
            <a:pPr marL="0" marR="0" lvl="0" indent="0">
              <a:buFontTx/>
              <a:buNone/>
            </a:pPr>
            <a:r>
              <a:rPr lang="es-ES" sz="1100" dirty="0">
                <a:effectLst/>
                <a:latin typeface="Calibri" panose="020F0502020204030204" pitchFamily="34" charset="0"/>
                <a:ea typeface="Arial" panose="020B0604020202020204" pitchFamily="34" charset="0"/>
                <a:cs typeface="Calibri" panose="020F0502020204030204" pitchFamily="34" charset="0"/>
              </a:rPr>
              <a:t>Pablo le ofrece este consuelo a Timoteo con respecto a estos engañadores. “Pero no irán más adelante; porque su insensatez se hará manifiesta a todos”. Pronto se hizo evidente que Janes y Jambres no se podrían mantener en pie contra la verdad y el poder de Dios (véase Éxodo 8:18,19). De manera parecida, la locura de esta gente al fin y al cabo quedará al descubierto ante “todos”, no sólo ante los que son guiados por la verdad de Dios, sino hasta a la razón humana.</a:t>
            </a:r>
            <a:endParaRPr lang="en-US" sz="1100" dirty="0">
              <a:effectLst/>
              <a:latin typeface="Calibri" panose="020F0502020204030204" pitchFamily="34" charset="0"/>
              <a:ea typeface="Calibri" panose="020F0502020204030204" pitchFamily="34" charset="0"/>
            </a:endParaRPr>
          </a:p>
          <a:p>
            <a:pPr lvl="0"/>
            <a:endParaRPr dirty="0"/>
          </a:p>
        </p:txBody>
      </p:sp>
      <p:sp>
        <p:nvSpPr>
          <p:cNvPr id="311" name="Google Shape;311;g2f5882f685f_0_775:notes">
            <a:extLst>
              <a:ext uri="{FF2B5EF4-FFF2-40B4-BE49-F238E27FC236}">
                <a16:creationId xmlns:a16="http://schemas.microsoft.com/office/drawing/2014/main" id="{5E812623-9F6F-708B-FEEF-E90BE219835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49499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5B1554A7-D51D-8667-1CA5-85B70F2A60E9}"/>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2FBCBFDD-10D3-372D-67A5-36198EB4E18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dirty="0"/>
              <a:t>2 Timoteo 3:10-17</a:t>
            </a: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dirty="0">
                <a:effectLst/>
                <a:latin typeface="Lato" panose="020F0502020204030203" pitchFamily="34" charset="0"/>
                <a:ea typeface="Lato" panose="020F0502020204030203" pitchFamily="34" charset="0"/>
                <a:cs typeface="Lato" panose="020F0502020204030203" pitchFamily="34" charset="0"/>
              </a:rPr>
              <a:t>10 Pero tú has seguido mi doctrina, conducta, propósito, fe, longanimidad, amor, paciencia, 11 persecuciones y padecimientos, como los que me sobrevinieron en Antioquía, en Iconio y en Listra; persecuciones que he sufrido, y de las cuales me ha librado el Señor.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8FE4C5FF-0B64-EB86-811B-3BE527ADD1B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2853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6F4E781D-4872-E7CB-543C-CEDFFB1B082A}"/>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1D37D9E2-24E8-00EE-E8E3-04B763E8505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dirty="0">
                <a:effectLst/>
                <a:latin typeface="Lato" panose="020F0502020204030203" pitchFamily="34" charset="0"/>
                <a:ea typeface="Lato" panose="020F0502020204030203" pitchFamily="34" charset="0"/>
                <a:cs typeface="Lato" panose="020F0502020204030203" pitchFamily="34" charset="0"/>
              </a:rPr>
              <a:t>12 También todos los que quieren vivir piadosamente en Cristo Jesús padecerán persecución; 13 pero los hombres malvados y los engañadores irán de mal en peor: engañarán y serán engañados. 14 Tú, por tu parte, persiste en lo que has aprendido y en lo que te persuadiste, pues sabes de quién has aprendido;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D347B50D-84FC-3F31-2610-4B5F36A6991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12363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1C2E2065-39FB-D946-E264-54E5D7D4F503}"/>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096BBB47-4139-C615-4C08-D5B2E22C403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dirty="0">
                <a:effectLst/>
                <a:latin typeface="Lato" panose="020F0502020204030203" pitchFamily="34" charset="0"/>
                <a:ea typeface="Lato" panose="020F0502020204030203" pitchFamily="34" charset="0"/>
                <a:cs typeface="Lato" panose="020F0502020204030203" pitchFamily="34" charset="0"/>
              </a:rPr>
              <a:t>15 tú desde la niñez has conocido las Sagradas Escrituras, las cuales te pueden hacer sabio para la salvación por la fe que es en Cristo Jesús. 16 Toda la Escritura es inspirada por Dios, y útil para enseñar, para redargüir, para corregir, para instruir en justicia, 17 a fin de que el hombre de Dios sea perfecto, enteramente preparado para toda buena obra.</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24927D4E-1F9C-F5D1-B2E9-BCB7CD90347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7619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C95D8AFD-B990-4E12-5408-DAF0BCDB6CCC}"/>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54E215F0-7E02-3105-B2E3-E39933C5CB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Arial" panose="020B0604020202020204" pitchFamily="34" charset="0"/>
                <a:cs typeface="Calibri" panose="020F0502020204030204" pitchFamily="34" charset="0"/>
              </a:rPr>
              <a:t>¿Cómo podrías animar a un Timoteo u otra persona en tu grupo como lo hace Pablo?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cs typeface="Arial"/>
            </a:endParaRPr>
          </a:p>
          <a:p>
            <a:pPr marL="171450" marR="0" lvl="0" indent="-171450"/>
            <a:endParaRPr lang="en-US" sz="1100" i="1" dirty="0">
              <a:solidFill>
                <a:srgbClr val="00B050"/>
              </a:solidFill>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Que sigan tu ejemplo.  </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Que sigan el ejemplo de Pablo.  </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Que persistan en la fe que han aprendido</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Que confíen en las Escrituras, y su poder, y que en ellas 100% preparados para toda Buena obra. </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6A1EB54D-C033-9E8A-C8C0-9EFDDFDCBF4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5681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8B85D5B2-5965-3489-D71D-8918C8624DEA}"/>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9A6AE263-6A0B-7DE9-44ED-E1D3A97949E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800" dirty="0">
                <a:effectLst/>
                <a:latin typeface="Calibri" panose="020F0502020204030204" pitchFamily="34" charset="0"/>
                <a:ea typeface="Arial" panose="020B0604020202020204" pitchFamily="34" charset="0"/>
                <a:cs typeface="Calibri" panose="020F0502020204030204" pitchFamily="34" charset="0"/>
              </a:rPr>
              <a:t>3. Leemos 4:1-5.  ¿Qué actividades encarga Pablo a Timoteo a que haga como líder en la iglesia?</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6E1D73CE-7EBB-349A-194E-881450E091A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3527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00D87562-70C2-05E8-9D0D-3FA5E8355A8B}"/>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F80354C5-3060-CE4E-A4C6-9F6D10F75FF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dirty="0"/>
              <a:t>2 Timoteo 4:1-5</a:t>
            </a:r>
          </a:p>
          <a:p>
            <a:pPr marL="0" lvl="0" indent="0" algn="l" rtl="0">
              <a:spcBef>
                <a:spcPts val="1000"/>
              </a:spcBef>
              <a:spcAft>
                <a:spcPts val="0"/>
              </a:spcAft>
              <a:buNone/>
            </a:pPr>
            <a:r>
              <a:rPr lang="es-PY" sz="1100" dirty="0">
                <a:effectLst/>
                <a:latin typeface="Lato" panose="020F0502020204030203" pitchFamily="34" charset="0"/>
                <a:ea typeface="Lato" panose="020F0502020204030203" pitchFamily="34" charset="0"/>
                <a:cs typeface="Lato" panose="020F0502020204030203" pitchFamily="34" charset="0"/>
              </a:rPr>
              <a:t>Te encargo delante de Dios y del Señor Jesucristo, quien juzgará a los vivos y a los muertos en su manifestación y en su reino, </a:t>
            </a:r>
            <a:r>
              <a:rPr lang="es-PY" sz="1100" b="1" baseline="30000" dirty="0">
                <a:effectLst/>
                <a:latin typeface="Lato" panose="020F0502020204030203" pitchFamily="34" charset="0"/>
                <a:ea typeface="Lato" panose="020F0502020204030203" pitchFamily="34" charset="0"/>
                <a:cs typeface="Lato" panose="020F0502020204030203" pitchFamily="34" charset="0"/>
              </a:rPr>
              <a:t>2 </a:t>
            </a:r>
            <a:r>
              <a:rPr lang="es-PY" sz="1100" dirty="0">
                <a:effectLst/>
                <a:latin typeface="Lato" panose="020F0502020204030203" pitchFamily="34" charset="0"/>
                <a:ea typeface="Lato" panose="020F0502020204030203" pitchFamily="34" charset="0"/>
                <a:cs typeface="Lato" panose="020F0502020204030203" pitchFamily="34" charset="0"/>
              </a:rPr>
              <a:t>que prediques la palabra; que instes a tiempo y fuera de tiempo; redarguye, reprende, exhorta con toda paciencia y doctrina.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AF52B0CB-9CFA-0E18-2DA0-3C64905104F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7174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ADD53418-8FF9-0EDD-C7B3-5B39B0DF0853}"/>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0F85E10B-CAE3-0A72-00BC-A997F707489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baseline="30000" dirty="0">
                <a:effectLst/>
                <a:latin typeface="Lato" panose="020F0502020204030203" pitchFamily="34" charset="0"/>
                <a:ea typeface="Lato" panose="020F0502020204030203" pitchFamily="34" charset="0"/>
                <a:cs typeface="Lato" panose="020F0502020204030203" pitchFamily="34" charset="0"/>
              </a:rPr>
              <a:t>3 </a:t>
            </a:r>
            <a:r>
              <a:rPr lang="es-PY" sz="1100" dirty="0">
                <a:effectLst/>
                <a:latin typeface="Lato" panose="020F0502020204030203" pitchFamily="34" charset="0"/>
                <a:ea typeface="Lato" panose="020F0502020204030203" pitchFamily="34" charset="0"/>
                <a:cs typeface="Lato" panose="020F0502020204030203" pitchFamily="34" charset="0"/>
              </a:rPr>
              <a:t>Porque vendrá un tiempo en que no soportarán la sana doctrina, sino que aun teniendo comezón de oír se amontonarán maestros conforme a sus propios malos deseos, </a:t>
            </a:r>
            <a:r>
              <a:rPr lang="es-PY" sz="1100" b="1" baseline="30000" dirty="0">
                <a:effectLst/>
                <a:latin typeface="Lato" panose="020F0502020204030203" pitchFamily="34" charset="0"/>
                <a:ea typeface="Lato" panose="020F0502020204030203" pitchFamily="34" charset="0"/>
                <a:cs typeface="Lato" panose="020F0502020204030203" pitchFamily="34" charset="0"/>
              </a:rPr>
              <a:t>4 </a:t>
            </a:r>
            <a:r>
              <a:rPr lang="es-PY" sz="1100" dirty="0">
                <a:effectLst/>
                <a:latin typeface="Lato" panose="020F0502020204030203" pitchFamily="34" charset="0"/>
                <a:ea typeface="Lato" panose="020F0502020204030203" pitchFamily="34" charset="0"/>
                <a:cs typeface="Lato" panose="020F0502020204030203" pitchFamily="34" charset="0"/>
              </a:rPr>
              <a:t>y apartarán de la verdad sus oídos y se volverán a las fábulas. </a:t>
            </a:r>
            <a:r>
              <a:rPr lang="es-PY" sz="1100" b="1" baseline="30000" dirty="0">
                <a:effectLst/>
                <a:latin typeface="Lato" panose="020F0502020204030203" pitchFamily="34" charset="0"/>
                <a:ea typeface="Lato" panose="020F0502020204030203" pitchFamily="34" charset="0"/>
                <a:cs typeface="Lato" panose="020F0502020204030203" pitchFamily="34" charset="0"/>
              </a:rPr>
              <a:t>5 </a:t>
            </a:r>
            <a:r>
              <a:rPr lang="es-PY" sz="1100" dirty="0">
                <a:effectLst/>
                <a:latin typeface="Lato" panose="020F0502020204030203" pitchFamily="34" charset="0"/>
                <a:ea typeface="Lato" panose="020F0502020204030203" pitchFamily="34" charset="0"/>
                <a:cs typeface="Lato" panose="020F0502020204030203" pitchFamily="34" charset="0"/>
              </a:rPr>
              <a:t>Pero tú sé sobrio en todo, soporta las aflicciones, haz obra de evangelista, cumple tu ministerio.</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86D6F6F9-94F6-9D3B-68D4-C39684F15E8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3777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rtl="0">
              <a:lnSpc>
                <a:spcPct val="107916"/>
              </a:lnSpc>
              <a:spcBef>
                <a:spcPts val="1200"/>
              </a:spcBef>
              <a:spcAft>
                <a:spcPts val="0"/>
              </a:spcAft>
              <a:buClr>
                <a:schemeClr val="dk1"/>
              </a:buClr>
              <a:buSzPts val="1100"/>
              <a:buFont typeface="Arial"/>
              <a:buNone/>
            </a:pPr>
            <a:r>
              <a:rPr lang="es-ES" sz="1800" b="1" dirty="0">
                <a:effectLst/>
                <a:latin typeface="Calibri" panose="020F0502020204030204" pitchFamily="34" charset="0"/>
                <a:ea typeface="Calibri" panose="020F0502020204030204" pitchFamily="34" charset="0"/>
              </a:rPr>
              <a:t>1. Bienvenida y saludos</a:t>
            </a:r>
            <a:r>
              <a:rPr lang="en-US" b="1" dirty="0">
                <a:effectLst/>
              </a:rPr>
              <a:t> </a:t>
            </a:r>
            <a:endParaRPr b="1" dirty="0">
              <a:solidFill>
                <a:schemeClr val="dk1"/>
              </a:solidFill>
              <a:latin typeface="Calibri"/>
              <a:ea typeface="Calibri"/>
              <a:cs typeface="Calibri"/>
              <a:sym typeface="Calibri"/>
            </a:endParaRPr>
          </a:p>
        </p:txBody>
      </p:sp>
      <p:sp>
        <p:nvSpPr>
          <p:cNvPr id="108" name="Google Shape;10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46E31107-B76D-3A69-338C-92231882F566}"/>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A26BD79D-0C1B-413A-6DB7-E104154B561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Arial" panose="020B0604020202020204" pitchFamily="34" charset="0"/>
                <a:cs typeface="Calibri" panose="020F0502020204030204" pitchFamily="34" charset="0"/>
              </a:rPr>
              <a:t>¿Qué actividades encarga Pablo a Timoteo a que haga como líder en la iglesia?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cs typeface="Arial"/>
            </a:endParaRPr>
          </a:p>
          <a:p>
            <a:pPr marL="0" marR="0" lvl="0" indent="0">
              <a:buFontTx/>
              <a:buNone/>
            </a:pPr>
            <a:endParaRPr lang="en-US" sz="1100" i="1" dirty="0">
              <a:solidFill>
                <a:srgbClr val="00B050"/>
              </a:solidFill>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Predicar </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Animar</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Redargüir</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Reprender</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Pero todo con paciencia según la sana doctrina</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Ser sobrio</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Soportar</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Evangelizar</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Cumplir el ministerio</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FontTx/>
              <a:buNone/>
            </a:pPr>
            <a:endParaRPr lang="en-US" i="1" dirty="0"/>
          </a:p>
        </p:txBody>
      </p:sp>
      <p:sp>
        <p:nvSpPr>
          <p:cNvPr id="311" name="Google Shape;311;g2f5882f685f_0_775:notes">
            <a:extLst>
              <a:ext uri="{FF2B5EF4-FFF2-40B4-BE49-F238E27FC236}">
                <a16:creationId xmlns:a16="http://schemas.microsoft.com/office/drawing/2014/main" id="{E099A870-6EC6-0303-73E6-6F66A3AAEF4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01010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42587C1A-AD4A-472C-119E-CD80AA4E9E7B}"/>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887F0D52-7199-C60D-D4D7-3053CE191F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Tx/>
              <a:buNone/>
              <a:tabLst/>
              <a:defRPr/>
            </a:pPr>
            <a:r>
              <a:rPr lang="es-ES" sz="1800" b="1" dirty="0">
                <a:effectLst/>
                <a:latin typeface="Calibri" panose="020F0502020204030204" pitchFamily="34" charset="0"/>
                <a:ea typeface="Arial" panose="020B0604020202020204" pitchFamily="34" charset="0"/>
                <a:cs typeface="Calibri" panose="020F0502020204030204" pitchFamily="34" charset="0"/>
              </a:rPr>
              <a:t>Sembrador – ¿Cuál es tu cargo? Lee de nuevo las responsabilidades bíblicas de su ministerio   </a:t>
            </a:r>
          </a:p>
          <a:p>
            <a:pPr marL="0" marR="0" lvl="0" indent="0" algn="l" defTabSz="914400" rtl="0" eaLnBrk="1" fontAlgn="auto" latinLnBrk="0" hangingPunct="1">
              <a:lnSpc>
                <a:spcPct val="100000"/>
              </a:lnSpc>
              <a:spcBef>
                <a:spcPts val="1000"/>
              </a:spcBef>
              <a:spcAft>
                <a:spcPts val="0"/>
              </a:spcAft>
              <a:buClr>
                <a:srgbClr val="000000"/>
              </a:buClr>
              <a:buSzPts val="1100"/>
              <a:buFontTx/>
              <a:buNone/>
              <a:tabLst/>
              <a:defRPr/>
            </a:pPr>
            <a:endParaRPr lang="es-ES" sz="1800" dirty="0">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r>
              <a:rPr lang="es-ES" sz="1800" dirty="0">
                <a:effectLst/>
                <a:latin typeface="Calibri" panose="020F0502020204030204" pitchFamily="34" charset="0"/>
                <a:ea typeface="Arial" panose="020B0604020202020204" pitchFamily="34" charset="0"/>
                <a:cs typeface="Calibri" panose="020F0502020204030204" pitchFamily="34" charset="0"/>
              </a:rPr>
              <a:t>Predicar </a:t>
            </a:r>
            <a:endParaRPr lang="en-US" sz="1800" dirty="0">
              <a:effectLst/>
              <a:latin typeface="Calibri" panose="020F0502020204030204" pitchFamily="34" charset="0"/>
              <a:ea typeface="Arial" panose="020B0604020202020204" pitchFamily="34" charset="0"/>
              <a:cs typeface="Arial"/>
            </a:endParaRPr>
          </a:p>
          <a:p>
            <a:pPr marL="171450" marR="0" lvl="0" indent="-171450"/>
            <a:r>
              <a:rPr lang="es-ES" sz="1800" dirty="0">
                <a:effectLst/>
                <a:latin typeface="Calibri" panose="020F0502020204030204" pitchFamily="34" charset="0"/>
                <a:ea typeface="Arial" panose="020B0604020202020204" pitchFamily="34" charset="0"/>
                <a:cs typeface="Calibri" panose="020F0502020204030204" pitchFamily="34" charset="0"/>
              </a:rPr>
              <a:t>Animar</a:t>
            </a:r>
            <a:endParaRPr lang="en-US" sz="1800" dirty="0">
              <a:effectLst/>
              <a:latin typeface="Calibri" panose="020F0502020204030204" pitchFamily="34" charset="0"/>
              <a:ea typeface="Arial" panose="020B0604020202020204" pitchFamily="34" charset="0"/>
              <a:cs typeface="Arial"/>
            </a:endParaRPr>
          </a:p>
          <a:p>
            <a:pPr marL="171450" marR="0" lvl="0" indent="-171450"/>
            <a:r>
              <a:rPr lang="es-ES" sz="1800" dirty="0">
                <a:effectLst/>
                <a:latin typeface="Calibri" panose="020F0502020204030204" pitchFamily="34" charset="0"/>
                <a:ea typeface="Arial" panose="020B0604020202020204" pitchFamily="34" charset="0"/>
                <a:cs typeface="Calibri" panose="020F0502020204030204" pitchFamily="34" charset="0"/>
              </a:rPr>
              <a:t>Redargüir</a:t>
            </a:r>
            <a:endParaRPr lang="en-US" sz="1800" dirty="0">
              <a:effectLst/>
              <a:latin typeface="Calibri" panose="020F0502020204030204" pitchFamily="34" charset="0"/>
              <a:ea typeface="Arial" panose="020B0604020202020204" pitchFamily="34" charset="0"/>
              <a:cs typeface="Arial"/>
            </a:endParaRPr>
          </a:p>
          <a:p>
            <a:pPr marL="171450" marR="0" lvl="0" indent="-171450"/>
            <a:r>
              <a:rPr lang="es-ES" sz="1800" dirty="0">
                <a:effectLst/>
                <a:latin typeface="Calibri" panose="020F0502020204030204" pitchFamily="34" charset="0"/>
                <a:ea typeface="Arial" panose="020B0604020202020204" pitchFamily="34" charset="0"/>
                <a:cs typeface="Calibri" panose="020F0502020204030204" pitchFamily="34" charset="0"/>
              </a:rPr>
              <a:t>Reprender</a:t>
            </a:r>
            <a:endParaRPr lang="en-US" sz="1800" dirty="0">
              <a:effectLst/>
              <a:latin typeface="Calibri" panose="020F0502020204030204" pitchFamily="34" charset="0"/>
              <a:ea typeface="Arial" panose="020B0604020202020204" pitchFamily="34" charset="0"/>
              <a:cs typeface="Arial"/>
            </a:endParaRPr>
          </a:p>
          <a:p>
            <a:pPr marL="171450" marR="0" lvl="0" indent="-171450"/>
            <a:r>
              <a:rPr lang="es-ES" sz="1800" dirty="0">
                <a:effectLst/>
                <a:latin typeface="Calibri" panose="020F0502020204030204" pitchFamily="34" charset="0"/>
                <a:ea typeface="Arial" panose="020B0604020202020204" pitchFamily="34" charset="0"/>
                <a:cs typeface="Calibri" panose="020F0502020204030204" pitchFamily="34" charset="0"/>
              </a:rPr>
              <a:t>Pero todo con paciencia según la sana doctrina</a:t>
            </a:r>
            <a:endParaRPr lang="en-US" sz="1800" dirty="0">
              <a:effectLst/>
              <a:latin typeface="Calibri" panose="020F0502020204030204" pitchFamily="34" charset="0"/>
              <a:ea typeface="Arial" panose="020B0604020202020204" pitchFamily="34" charset="0"/>
              <a:cs typeface="Arial"/>
            </a:endParaRPr>
          </a:p>
          <a:p>
            <a:pPr marL="171450" marR="0" lvl="0" indent="-171450"/>
            <a:r>
              <a:rPr lang="es-ES" sz="1800" dirty="0">
                <a:effectLst/>
                <a:latin typeface="Calibri" panose="020F0502020204030204" pitchFamily="34" charset="0"/>
                <a:ea typeface="Arial" panose="020B0604020202020204" pitchFamily="34" charset="0"/>
                <a:cs typeface="Calibri" panose="020F0502020204030204" pitchFamily="34" charset="0"/>
              </a:rPr>
              <a:t>Ser sobrio</a:t>
            </a:r>
            <a:endParaRPr lang="en-US" sz="1800" dirty="0">
              <a:effectLst/>
              <a:latin typeface="Calibri" panose="020F0502020204030204" pitchFamily="34" charset="0"/>
              <a:ea typeface="Arial" panose="020B0604020202020204" pitchFamily="34" charset="0"/>
              <a:cs typeface="Arial"/>
            </a:endParaRPr>
          </a:p>
          <a:p>
            <a:pPr marL="171450" marR="0" lvl="0" indent="-171450"/>
            <a:r>
              <a:rPr lang="es-ES" sz="1800" dirty="0">
                <a:effectLst/>
                <a:latin typeface="Calibri" panose="020F0502020204030204" pitchFamily="34" charset="0"/>
                <a:ea typeface="Arial" panose="020B0604020202020204" pitchFamily="34" charset="0"/>
                <a:cs typeface="Calibri" panose="020F0502020204030204" pitchFamily="34" charset="0"/>
              </a:rPr>
              <a:t>Soportar</a:t>
            </a:r>
            <a:endParaRPr lang="en-US" sz="1800" dirty="0">
              <a:effectLst/>
              <a:latin typeface="Calibri" panose="020F0502020204030204" pitchFamily="34" charset="0"/>
              <a:ea typeface="Arial" panose="020B0604020202020204" pitchFamily="34" charset="0"/>
              <a:cs typeface="Arial"/>
            </a:endParaRPr>
          </a:p>
          <a:p>
            <a:pPr marL="171450" marR="0" lvl="0" indent="-171450"/>
            <a:r>
              <a:rPr lang="es-ES" sz="1800" dirty="0">
                <a:effectLst/>
                <a:latin typeface="Calibri" panose="020F0502020204030204" pitchFamily="34" charset="0"/>
                <a:ea typeface="Arial" panose="020B0604020202020204" pitchFamily="34" charset="0"/>
                <a:cs typeface="Calibri" panose="020F0502020204030204" pitchFamily="34" charset="0"/>
              </a:rPr>
              <a:t>Evangelizar</a:t>
            </a:r>
            <a:endParaRPr lang="en-US" sz="1800" dirty="0">
              <a:effectLst/>
              <a:latin typeface="Calibri" panose="020F0502020204030204" pitchFamily="34" charset="0"/>
              <a:ea typeface="Arial" panose="020B0604020202020204" pitchFamily="34" charset="0"/>
              <a:cs typeface="Arial"/>
            </a:endParaRPr>
          </a:p>
          <a:p>
            <a:pPr marL="171450" marR="0" lvl="0" indent="-171450"/>
            <a:r>
              <a:rPr lang="es-ES" sz="1800" dirty="0">
                <a:effectLst/>
                <a:latin typeface="Calibri" panose="020F0502020204030204" pitchFamily="34" charset="0"/>
                <a:ea typeface="Arial" panose="020B0604020202020204" pitchFamily="34" charset="0"/>
                <a:cs typeface="Calibri" panose="020F0502020204030204" pitchFamily="34" charset="0"/>
              </a:rPr>
              <a:t>Cumplir el ministerio</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FontTx/>
              <a:buNone/>
            </a:pPr>
            <a:endParaRPr lang="en-US" dirty="0"/>
          </a:p>
          <a:p>
            <a:pPr marL="0" lvl="0" indent="0" algn="l" rtl="0">
              <a:spcBef>
                <a:spcPts val="1000"/>
              </a:spcBef>
              <a:spcAft>
                <a:spcPts val="0"/>
              </a:spcAft>
              <a:buFontTx/>
              <a:buNone/>
            </a:pPr>
            <a:endParaRPr lang="en-US" i="1" dirty="0"/>
          </a:p>
        </p:txBody>
      </p:sp>
      <p:sp>
        <p:nvSpPr>
          <p:cNvPr id="311" name="Google Shape;311;g2f5882f685f_0_775:notes">
            <a:extLst>
              <a:ext uri="{FF2B5EF4-FFF2-40B4-BE49-F238E27FC236}">
                <a16:creationId xmlns:a16="http://schemas.microsoft.com/office/drawing/2014/main" id="{4218FDDA-189A-E833-0F2B-BF445E7CC6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7831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23A3AADC-592C-C7FC-3255-E9FA19DF5883}"/>
            </a:ext>
          </a:extLst>
        </p:cNvPr>
        <p:cNvGrpSpPr/>
        <p:nvPr/>
      </p:nvGrpSpPr>
      <p:grpSpPr>
        <a:xfrm>
          <a:off x="0" y="0"/>
          <a:ext cx="0" cy="0"/>
          <a:chOff x="0" y="0"/>
          <a:chExt cx="0" cy="0"/>
        </a:xfrm>
      </p:grpSpPr>
      <p:sp>
        <p:nvSpPr>
          <p:cNvPr id="123" name="Google Shape;123;p5:notes">
            <a:extLst>
              <a:ext uri="{FF2B5EF4-FFF2-40B4-BE49-F238E27FC236}">
                <a16:creationId xmlns:a16="http://schemas.microsoft.com/office/drawing/2014/main" id="{87D4D91D-3433-9277-FEDA-6F2FC8803237}"/>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s-ES" sz="1800" b="1" dirty="0">
                <a:effectLst/>
                <a:latin typeface="Calibri" panose="020F0502020204030204" pitchFamily="34" charset="0"/>
                <a:ea typeface="Arial" panose="020B0604020202020204" pitchFamily="34" charset="0"/>
                <a:cs typeface="Calibri" panose="020F0502020204030204" pitchFamily="34" charset="0"/>
              </a:rPr>
              <a:t>OBJETIVO #2: Ajustar nuestra actitud hacía el fin de nuestras vidas</a:t>
            </a:r>
            <a:endParaRPr lang="en-US" sz="1800" dirty="0">
              <a:effectLst/>
              <a:latin typeface="Calibri" panose="020F0502020204030204" pitchFamily="34" charset="0"/>
              <a:ea typeface="Calibri" panose="020F0502020204030204" pitchFamily="34" charset="0"/>
            </a:endParaRPr>
          </a:p>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24" name="Google Shape;124;p5:notes">
            <a:extLst>
              <a:ext uri="{FF2B5EF4-FFF2-40B4-BE49-F238E27FC236}">
                <a16:creationId xmlns:a16="http://schemas.microsoft.com/office/drawing/2014/main" id="{31D1B626-90B3-033A-6F70-50AF6DD618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98480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E047EAB8-C4D7-6CBA-C590-A465525461F8}"/>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B8350A19-4940-C4BA-8035-A61BF91882A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dirty="0"/>
              <a:t>2 Timoteo 4:6-8</a:t>
            </a: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baseline="30000" dirty="0">
                <a:effectLst/>
                <a:latin typeface="Lato" panose="020F0502020204030203" pitchFamily="34" charset="0"/>
                <a:ea typeface="Lato" panose="020F0502020204030203" pitchFamily="34" charset="0"/>
                <a:cs typeface="Lato" panose="020F0502020204030203" pitchFamily="34" charset="0"/>
              </a:rPr>
              <a:t>6 </a:t>
            </a:r>
            <a:r>
              <a:rPr lang="es-PY" sz="1100" dirty="0">
                <a:effectLst/>
                <a:latin typeface="Lato" panose="020F0502020204030203" pitchFamily="34" charset="0"/>
                <a:ea typeface="Lato" panose="020F0502020204030203" pitchFamily="34" charset="0"/>
                <a:cs typeface="Lato" panose="020F0502020204030203" pitchFamily="34" charset="0"/>
              </a:rPr>
              <a:t>Yo estoy ya a punto de ser sacrificado, y el tiempo de mi partida está cercano. </a:t>
            </a:r>
            <a:r>
              <a:rPr lang="es-PY" sz="1100" b="1" baseline="30000" dirty="0">
                <a:effectLst/>
                <a:latin typeface="Lato" panose="020F0502020204030203" pitchFamily="34" charset="0"/>
                <a:ea typeface="Lato" panose="020F0502020204030203" pitchFamily="34" charset="0"/>
                <a:cs typeface="Lato" panose="020F0502020204030203" pitchFamily="34" charset="0"/>
              </a:rPr>
              <a:t>7 </a:t>
            </a:r>
            <a:r>
              <a:rPr lang="es-PY" sz="1100" dirty="0">
                <a:effectLst/>
                <a:latin typeface="Lato" panose="020F0502020204030203" pitchFamily="34" charset="0"/>
                <a:ea typeface="Lato" panose="020F0502020204030203" pitchFamily="34" charset="0"/>
                <a:cs typeface="Lato" panose="020F0502020204030203" pitchFamily="34" charset="0"/>
              </a:rPr>
              <a:t>He peleado la buena batalla, he acabado la carrera, he guardado la fe. </a:t>
            </a:r>
            <a:r>
              <a:rPr lang="es-PY" sz="1100" b="1" baseline="30000" dirty="0">
                <a:effectLst/>
                <a:latin typeface="Lato" panose="020F0502020204030203" pitchFamily="34" charset="0"/>
                <a:ea typeface="Lato" panose="020F0502020204030203" pitchFamily="34" charset="0"/>
                <a:cs typeface="Lato" panose="020F0502020204030203" pitchFamily="34" charset="0"/>
              </a:rPr>
              <a:t>8 </a:t>
            </a:r>
            <a:r>
              <a:rPr lang="es-PY" sz="1100" dirty="0">
                <a:effectLst/>
                <a:latin typeface="Lato" panose="020F0502020204030203" pitchFamily="34" charset="0"/>
                <a:ea typeface="Lato" panose="020F0502020204030203" pitchFamily="34" charset="0"/>
                <a:cs typeface="Lato" panose="020F0502020204030203" pitchFamily="34" charset="0"/>
              </a:rPr>
              <a:t>Por lo demás, me está reservada la corona de justicia, que en aquel día me dará el Señor, el juez justo; y no sólo a mí, sino también a todos los que aman su venida.</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44118ED7-E42C-D06F-FF74-2B2A76C8532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13462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62732AA9-252A-7162-6820-A822116E1A11}"/>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E2CD4F40-5DC2-634B-BF6F-3779194BC3E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Arial" panose="020B0604020202020204" pitchFamily="34" charset="0"/>
                <a:cs typeface="Calibri" panose="020F0502020204030204" pitchFamily="34" charset="0"/>
              </a:rPr>
              <a:t>Si le toca saber que se acerca el fin de su </a:t>
            </a:r>
            <a:r>
              <a:rPr lang="es-ES" sz="1100" b="0" dirty="0">
                <a:effectLst/>
                <a:latin typeface="Calibri" panose="020F0502020204030204" pitchFamily="34" charset="0"/>
                <a:ea typeface="Arial" panose="020B0604020202020204" pitchFamily="34" charset="0"/>
                <a:cs typeface="Calibri" panose="020F0502020204030204" pitchFamily="34" charset="0"/>
              </a:rPr>
              <a:t>vida, ¿cuál sería su actitud?</a:t>
            </a:r>
            <a:r>
              <a:rPr lang="es-ES" sz="1100" dirty="0">
                <a:effectLst/>
                <a:latin typeface="Calibri" panose="020F0502020204030204" pitchFamily="34" charset="0"/>
                <a:ea typeface="Arial" panose="020B0604020202020204" pitchFamily="34" charset="0"/>
                <a:cs typeface="Calibri" panose="020F0502020204030204" pitchFamily="34" charset="0"/>
              </a:rPr>
              <a:t>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cs typeface="Arial"/>
            </a:endParaRPr>
          </a:p>
          <a:p>
            <a:pPr marL="171450" marR="0" lvl="0" indent="-171450"/>
            <a:endParaRPr lang="en-US" sz="1100" i="1" dirty="0">
              <a:solidFill>
                <a:srgbClr val="00B050"/>
              </a:solidFill>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 Guardar la fe.  Esperar la corona de justicia.  Amar su venida.</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¿Por qué esperamos? ¿No podemos vivir así ahora?  </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786E00A5-4060-6559-B237-77DCDDDCCB0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29474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57B34308-DF8D-CBB9-4ADC-AF7D63AC9E16}"/>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B51A2C19-663C-977B-F9D5-36F8E7C164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dirty="0"/>
              <a:t>2 Timoteo 4:9-18</a:t>
            </a: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baseline="30000" dirty="0">
                <a:effectLst/>
                <a:latin typeface="Lato" panose="020F0502020204030203" pitchFamily="34" charset="0"/>
                <a:ea typeface="Lato" panose="020F0502020204030203" pitchFamily="34" charset="0"/>
                <a:cs typeface="Lato" panose="020F0502020204030203" pitchFamily="34" charset="0"/>
              </a:rPr>
              <a:t>9 </a:t>
            </a:r>
            <a:r>
              <a:rPr lang="es-PY" sz="1100" dirty="0">
                <a:effectLst/>
                <a:latin typeface="Lato" panose="020F0502020204030203" pitchFamily="34" charset="0"/>
                <a:ea typeface="Lato" panose="020F0502020204030203" pitchFamily="34" charset="0"/>
                <a:cs typeface="Lato" panose="020F0502020204030203" pitchFamily="34" charset="0"/>
              </a:rPr>
              <a:t>Procura venir pronto a verme, </a:t>
            </a:r>
            <a:r>
              <a:rPr lang="es-PY" sz="1100" b="1" baseline="30000" dirty="0">
                <a:effectLst/>
                <a:latin typeface="Lato" panose="020F0502020204030203" pitchFamily="34" charset="0"/>
                <a:ea typeface="Lato" panose="020F0502020204030203" pitchFamily="34" charset="0"/>
                <a:cs typeface="Lato" panose="020F0502020204030203" pitchFamily="34" charset="0"/>
              </a:rPr>
              <a:t>10 </a:t>
            </a:r>
            <a:r>
              <a:rPr lang="es-PY" sz="1100" dirty="0">
                <a:effectLst/>
                <a:latin typeface="Lato" panose="020F0502020204030203" pitchFamily="34" charset="0"/>
                <a:ea typeface="Lato" panose="020F0502020204030203" pitchFamily="34" charset="0"/>
                <a:cs typeface="Lato" panose="020F0502020204030203" pitchFamily="34" charset="0"/>
              </a:rPr>
              <a:t>porque Demas me ha desamparado. Prefirió este mundo, y se fue a Tesalónica. Crescente se fue a Galacia, y Tito a Dalmacia. </a:t>
            </a:r>
            <a:r>
              <a:rPr lang="es-PY" sz="1100" b="1" baseline="30000" dirty="0">
                <a:effectLst/>
                <a:latin typeface="Lato" panose="020F0502020204030203" pitchFamily="34" charset="0"/>
                <a:ea typeface="Lato" panose="020F0502020204030203" pitchFamily="34" charset="0"/>
                <a:cs typeface="Lato" panose="020F0502020204030203" pitchFamily="34" charset="0"/>
              </a:rPr>
              <a:t>11 </a:t>
            </a:r>
            <a:r>
              <a:rPr lang="es-PY" sz="1100" dirty="0">
                <a:effectLst/>
                <a:latin typeface="Lato" panose="020F0502020204030203" pitchFamily="34" charset="0"/>
                <a:ea typeface="Lato" panose="020F0502020204030203" pitchFamily="34" charset="0"/>
                <a:cs typeface="Lato" panose="020F0502020204030203" pitchFamily="34" charset="0"/>
              </a:rPr>
              <a:t>Sólo Lucas está conmigo. Toma a Marcos y tráelo contigo, porque me es útil para el ministerio. </a:t>
            </a:r>
            <a:r>
              <a:rPr lang="es-PY" sz="1100" b="1" baseline="30000" dirty="0">
                <a:effectLst/>
                <a:latin typeface="Lato" panose="020F0502020204030203" pitchFamily="34" charset="0"/>
                <a:ea typeface="Lato" panose="020F0502020204030203" pitchFamily="34" charset="0"/>
                <a:cs typeface="Lato" panose="020F0502020204030203" pitchFamily="34" charset="0"/>
              </a:rPr>
              <a:t>12 </a:t>
            </a:r>
            <a:r>
              <a:rPr lang="es-PY" sz="1100" dirty="0">
                <a:effectLst/>
                <a:latin typeface="Lato" panose="020F0502020204030203" pitchFamily="34" charset="0"/>
                <a:ea typeface="Lato" panose="020F0502020204030203" pitchFamily="34" charset="0"/>
                <a:cs typeface="Lato" panose="020F0502020204030203" pitchFamily="34" charset="0"/>
              </a:rPr>
              <a:t>A Tíquico lo envié a Éfeso.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3B031B28-C61D-34F4-9B8C-84122A85CEB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24736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F2A0FB01-11AA-DEA2-8083-EB94B1AFF009}"/>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0457ED0A-4DE6-C615-895A-2AF45B90BA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baseline="30000" dirty="0">
                <a:effectLst/>
                <a:latin typeface="Lato" panose="020F0502020204030203" pitchFamily="34" charset="0"/>
                <a:ea typeface="Lato" panose="020F0502020204030203" pitchFamily="34" charset="0"/>
                <a:cs typeface="Lato" panose="020F0502020204030203" pitchFamily="34" charset="0"/>
              </a:rPr>
              <a:t>13 </a:t>
            </a:r>
            <a:r>
              <a:rPr lang="es-PY" sz="1100" dirty="0">
                <a:effectLst/>
                <a:latin typeface="Lato" panose="020F0502020204030203" pitchFamily="34" charset="0"/>
                <a:ea typeface="Lato" panose="020F0502020204030203" pitchFamily="34" charset="0"/>
                <a:cs typeface="Lato" panose="020F0502020204030203" pitchFamily="34" charset="0"/>
              </a:rPr>
              <a:t>Cuando vengas, tráeme el capote que dejé en Troas, en casa de Carpo, y también los libros, especialmente los pergaminos. </a:t>
            </a:r>
            <a:r>
              <a:rPr lang="es-PY" sz="1100" b="1" baseline="30000" dirty="0">
                <a:effectLst/>
                <a:latin typeface="Lato" panose="020F0502020204030203" pitchFamily="34" charset="0"/>
                <a:ea typeface="Lato" panose="020F0502020204030203" pitchFamily="34" charset="0"/>
                <a:cs typeface="Lato" panose="020F0502020204030203" pitchFamily="34" charset="0"/>
              </a:rPr>
              <a:t>14 </a:t>
            </a:r>
            <a:r>
              <a:rPr lang="es-PY" sz="1100" dirty="0">
                <a:effectLst/>
                <a:latin typeface="Lato" panose="020F0502020204030203" pitchFamily="34" charset="0"/>
                <a:ea typeface="Lato" panose="020F0502020204030203" pitchFamily="34" charset="0"/>
                <a:cs typeface="Lato" panose="020F0502020204030203" pitchFamily="34" charset="0"/>
              </a:rPr>
              <a:t>Alejandro, el calderero, me ha causado mucho daño; que el Señor le pague conforme a sus hechos. </a:t>
            </a:r>
            <a:r>
              <a:rPr lang="es-PY" sz="1100" b="1" baseline="30000" dirty="0">
                <a:effectLst/>
                <a:latin typeface="Lato" panose="020F0502020204030203" pitchFamily="34" charset="0"/>
                <a:ea typeface="Lato" panose="020F0502020204030203" pitchFamily="34" charset="0"/>
                <a:cs typeface="Lato" panose="020F0502020204030203" pitchFamily="34" charset="0"/>
              </a:rPr>
              <a:t>15 </a:t>
            </a:r>
            <a:r>
              <a:rPr lang="es-PY" sz="1100" dirty="0">
                <a:effectLst/>
                <a:latin typeface="Lato" panose="020F0502020204030203" pitchFamily="34" charset="0"/>
                <a:ea typeface="Lato" panose="020F0502020204030203" pitchFamily="34" charset="0"/>
                <a:cs typeface="Lato" panose="020F0502020204030203" pitchFamily="34" charset="0"/>
              </a:rPr>
              <a:t>Cuídate también tú de él, pues se ha opuesto mucho a nuestras palabras.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23CC05E8-9FB6-4404-86DF-28802A58165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33524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DB1B0A43-5C5C-0B6A-E950-745760405C0B}"/>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6482C6BE-163C-7ABA-52DA-FCC6BE392D8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b="1" baseline="30000" dirty="0">
                <a:effectLst/>
                <a:latin typeface="Lato" panose="020F0502020204030203" pitchFamily="34" charset="0"/>
                <a:ea typeface="Lato" panose="020F0502020204030203" pitchFamily="34" charset="0"/>
                <a:cs typeface="Lato" panose="020F0502020204030203" pitchFamily="34" charset="0"/>
              </a:rPr>
              <a:t>16 </a:t>
            </a:r>
            <a:r>
              <a:rPr lang="es-PY" sz="1100" dirty="0">
                <a:effectLst/>
                <a:latin typeface="Lato" panose="020F0502020204030203" pitchFamily="34" charset="0"/>
                <a:ea typeface="Lato" panose="020F0502020204030203" pitchFamily="34" charset="0"/>
                <a:cs typeface="Lato" panose="020F0502020204030203" pitchFamily="34" charset="0"/>
              </a:rPr>
              <a:t>En mi primera defensa nadie estuvo a mi lado; todos me desampararon. Espero que no les sea tomado en cuenta. </a:t>
            </a:r>
            <a:r>
              <a:rPr lang="es-PY" sz="1100" b="1" baseline="30000" dirty="0">
                <a:effectLst/>
                <a:latin typeface="Lato" panose="020F0502020204030203" pitchFamily="34" charset="0"/>
                <a:ea typeface="Lato" panose="020F0502020204030203" pitchFamily="34" charset="0"/>
                <a:cs typeface="Lato" panose="020F0502020204030203" pitchFamily="34" charset="0"/>
              </a:rPr>
              <a:t>17 </a:t>
            </a:r>
            <a:r>
              <a:rPr lang="es-PY" sz="1100" dirty="0">
                <a:effectLst/>
                <a:latin typeface="Lato" panose="020F0502020204030203" pitchFamily="34" charset="0"/>
                <a:ea typeface="Lato" panose="020F0502020204030203" pitchFamily="34" charset="0"/>
                <a:cs typeface="Lato" panose="020F0502020204030203" pitchFamily="34" charset="0"/>
              </a:rPr>
              <a:t>Pero el Señor sí estuvo a mi lado, y me dio fuerzas, para que por mí se cumpliera la predicación y todos las naciones la oyeran. Así fui librado de la boca del león. </a:t>
            </a:r>
            <a:r>
              <a:rPr lang="es-PY" sz="1100" b="1" baseline="30000" dirty="0">
                <a:effectLst/>
                <a:latin typeface="Lato" panose="020F0502020204030203" pitchFamily="34" charset="0"/>
                <a:ea typeface="Lato" panose="020F0502020204030203" pitchFamily="34" charset="0"/>
                <a:cs typeface="Lato" panose="020F0502020204030203" pitchFamily="34" charset="0"/>
              </a:rPr>
              <a:t>18 </a:t>
            </a:r>
            <a:r>
              <a:rPr lang="es-PY" sz="1100" dirty="0">
                <a:effectLst/>
                <a:latin typeface="Lato" panose="020F0502020204030203" pitchFamily="34" charset="0"/>
                <a:ea typeface="Lato" panose="020F0502020204030203" pitchFamily="34" charset="0"/>
                <a:cs typeface="Lato" panose="020F0502020204030203" pitchFamily="34" charset="0"/>
              </a:rPr>
              <a:t>Y el Señor me librará de toda obra mala, y me preservará para su reino celestial. A él sea la gloria por los siglos de los siglos. Amén.</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F28A84BB-47D2-C222-A7DD-9FAA89E7808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79543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D7B6B57C-C31C-E3A3-79E3-3C39E01CB6E9}"/>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5D78C144-4E21-8A49-54AA-8399516BD3F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Arial" panose="020B0604020202020204" pitchFamily="34" charset="0"/>
                <a:cs typeface="Calibri" panose="020F0502020204030204" pitchFamily="34" charset="0"/>
              </a:rPr>
              <a:t>¿Qué aprendemos de la situación de Pablo en estos versos? </a:t>
            </a:r>
            <a:r>
              <a:rPr lang="es-ES" sz="1100" i="1" dirty="0">
                <a:solidFill>
                  <a:srgbClr val="00B050"/>
                </a:solidFill>
                <a:effectLst/>
                <a:latin typeface="Calibri" panose="020F0502020204030204" pitchFamily="34" charset="0"/>
                <a:ea typeface="Calibri" panose="020F0502020204030204" pitchFamily="34" charset="0"/>
              </a:rPr>
              <a:t>Permite que los estudiantes contestan.</a:t>
            </a:r>
            <a:endParaRPr lang="en-US" sz="1100" i="1" dirty="0">
              <a:solidFill>
                <a:srgbClr val="00B050"/>
              </a:solidFill>
              <a:effectLst/>
              <a:latin typeface="Calibri" panose="020F0502020204030204" pitchFamily="34" charset="0"/>
              <a:ea typeface="Calibri" panose="020F0502020204030204" pitchFamily="34" charset="0"/>
              <a:cs typeface="Arial"/>
            </a:endParaRPr>
          </a:p>
          <a:p>
            <a:pPr marL="0" marR="0" lvl="0" indent="0">
              <a:buFontTx/>
              <a:buNone/>
            </a:pPr>
            <a:endParaRPr lang="en-US" sz="1100" i="1" dirty="0">
              <a:solidFill>
                <a:srgbClr val="00B050"/>
              </a:solidFill>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Pablo tiene sentimientos.  Le duelen el desamparo y el abandono. (v.9, 14, 16)</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Le ayuda mucho la presencia de Lucas. </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Ha cambiado su opinión sobre Marcos, quien los abandonó unos años atrás. </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Pablo tiene necesidades – compañía, su capote, sus libros y pergaminos.  Pero tiene todo en Dios. </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Pablo está haciendo un ministerio útil aun siendo preso. </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Pablo está listo ya para ir con el Señor. </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564B7F4D-EDF0-4855-90FA-2BF5A75F17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502266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D8BDC7EB-BAC8-866F-36D1-2DDE97FF868B}"/>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03F86761-9713-B72B-68DA-9C8D1AC34AC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dirty="0"/>
              <a:t>2 Timoteo 4:19-22</a:t>
            </a:r>
            <a:br>
              <a:rPr lang="en-US" dirty="0"/>
            </a:br>
            <a:r>
              <a:rPr lang="es-PY" sz="1100" b="1" baseline="30000" dirty="0">
                <a:effectLst/>
                <a:latin typeface="Lato" panose="020F0502020204030203" pitchFamily="34" charset="0"/>
                <a:ea typeface="Lato" panose="020F0502020204030203" pitchFamily="34" charset="0"/>
                <a:cs typeface="Lato" panose="020F0502020204030203" pitchFamily="34" charset="0"/>
              </a:rPr>
              <a:t>19 </a:t>
            </a:r>
            <a:r>
              <a:rPr lang="es-PY" sz="1100" dirty="0">
                <a:effectLst/>
                <a:latin typeface="Lato" panose="020F0502020204030203" pitchFamily="34" charset="0"/>
                <a:ea typeface="Lato" panose="020F0502020204030203" pitchFamily="34" charset="0"/>
                <a:cs typeface="Lato" panose="020F0502020204030203" pitchFamily="34" charset="0"/>
              </a:rPr>
              <a:t>Saluda a Prisca y a Aquila, y a la casa de Onesíforo. </a:t>
            </a:r>
            <a:r>
              <a:rPr lang="es-PY" sz="1100" b="1" baseline="30000" dirty="0">
                <a:effectLst/>
                <a:latin typeface="Lato" panose="020F0502020204030203" pitchFamily="34" charset="0"/>
                <a:ea typeface="Lato" panose="020F0502020204030203" pitchFamily="34" charset="0"/>
                <a:cs typeface="Lato" panose="020F0502020204030203" pitchFamily="34" charset="0"/>
              </a:rPr>
              <a:t>20 </a:t>
            </a:r>
            <a:r>
              <a:rPr lang="es-PY" sz="1100" dirty="0">
                <a:effectLst/>
                <a:latin typeface="Lato" panose="020F0502020204030203" pitchFamily="34" charset="0"/>
                <a:ea typeface="Lato" panose="020F0502020204030203" pitchFamily="34" charset="0"/>
                <a:cs typeface="Lato" panose="020F0502020204030203" pitchFamily="34" charset="0"/>
              </a:rPr>
              <a:t>Erasto se quedó en Corinto, y a Trófimo lo dejé en Mileto, pues estaba enfermo. </a:t>
            </a:r>
            <a:r>
              <a:rPr lang="es-PY" sz="1100" b="1" baseline="30000" dirty="0">
                <a:effectLst/>
                <a:latin typeface="Lato" panose="020F0502020204030203" pitchFamily="34" charset="0"/>
                <a:ea typeface="Lato" panose="020F0502020204030203" pitchFamily="34" charset="0"/>
                <a:cs typeface="Lato" panose="020F0502020204030203" pitchFamily="34" charset="0"/>
              </a:rPr>
              <a:t>21 </a:t>
            </a:r>
            <a:r>
              <a:rPr lang="es-PY" sz="1100" dirty="0">
                <a:effectLst/>
                <a:latin typeface="Lato" panose="020F0502020204030203" pitchFamily="34" charset="0"/>
                <a:ea typeface="Lato" panose="020F0502020204030203" pitchFamily="34" charset="0"/>
                <a:cs typeface="Lato" panose="020F0502020204030203" pitchFamily="34" charset="0"/>
              </a:rPr>
              <a:t>Procura venir antes del invierno. Eubulo te saluda, lo mismo que Pudente, Lino, Claudia y todos los hermanos. </a:t>
            </a:r>
            <a:r>
              <a:rPr lang="es-PY" sz="1100" b="1" baseline="30000" dirty="0">
                <a:effectLst/>
                <a:latin typeface="Lato" panose="020F0502020204030203" pitchFamily="34" charset="0"/>
                <a:ea typeface="Lato" panose="020F0502020204030203" pitchFamily="34" charset="0"/>
                <a:cs typeface="Lato" panose="020F0502020204030203" pitchFamily="34" charset="0"/>
              </a:rPr>
              <a:t>22 </a:t>
            </a:r>
            <a:r>
              <a:rPr lang="es-PY" sz="1100" dirty="0">
                <a:effectLst/>
                <a:latin typeface="Lato" panose="020F0502020204030203" pitchFamily="34" charset="0"/>
                <a:ea typeface="Lato" panose="020F0502020204030203" pitchFamily="34" charset="0"/>
                <a:cs typeface="Lato" panose="020F0502020204030203" pitchFamily="34" charset="0"/>
              </a:rPr>
              <a:t>Que el Señor Jesucristo esté con tu espíritu. Que la gracia sea con ustedes. Amén.</a:t>
            </a:r>
          </a:p>
          <a:p>
            <a:pPr marL="0" lvl="0" indent="0" algn="l" rtl="0">
              <a:spcBef>
                <a:spcPts val="1000"/>
              </a:spcBef>
              <a:spcAft>
                <a:spcPts val="0"/>
              </a:spcAft>
              <a:buNone/>
            </a:pPr>
            <a:endParaRPr lang="en-US" dirty="0"/>
          </a:p>
        </p:txBody>
      </p:sp>
      <p:sp>
        <p:nvSpPr>
          <p:cNvPr id="311" name="Google Shape;311;g2f5882f685f_0_775:notes">
            <a:extLst>
              <a:ext uri="{FF2B5EF4-FFF2-40B4-BE49-F238E27FC236}">
                <a16:creationId xmlns:a16="http://schemas.microsoft.com/office/drawing/2014/main" id="{E4803846-59B3-F114-0FC5-4FBB999BCD7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30615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s-ES" sz="1800" b="1" dirty="0">
                <a:effectLst/>
                <a:latin typeface="Calibri" panose="020F0502020204030204" pitchFamily="34" charset="0"/>
                <a:ea typeface="Calibri" panose="020F0502020204030204" pitchFamily="34" charset="0"/>
              </a:rPr>
              <a:t>2. Introducción breve a la lección</a:t>
            </a:r>
            <a:endParaRPr lang="en-US" sz="1800" b="1" dirty="0">
              <a:effectLst/>
              <a:latin typeface="Calibri" panose="020F0502020204030204" pitchFamily="34" charset="0"/>
              <a:ea typeface="Calibri" panose="020F0502020204030204" pitchFamily="34" charset="0"/>
            </a:endParaRPr>
          </a:p>
          <a:p>
            <a:pPr marL="0" lvl="0" indent="0" algn="l" rtl="0">
              <a:lnSpc>
                <a:spcPct val="100000"/>
              </a:lnSpc>
              <a:spcBef>
                <a:spcPts val="0"/>
              </a:spcBef>
              <a:spcAft>
                <a:spcPts val="0"/>
              </a:spcAft>
              <a:buSzPts val="1100"/>
              <a:buNone/>
            </a:pPr>
            <a:endParaRPr dirty="0"/>
          </a:p>
        </p:txBody>
      </p:sp>
      <p:sp>
        <p:nvSpPr>
          <p:cNvPr id="98" name="Google Shape;9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64F0D49E-9D15-0880-A1B8-31EA6415F354}"/>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2F16F096-2746-DA94-FF41-5C00A0A103F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buFontTx/>
              <a:buNone/>
            </a:pPr>
            <a:r>
              <a:rPr lang="es-ES" sz="1100" b="1" dirty="0">
                <a:effectLst/>
                <a:latin typeface="Calibri" panose="020F0502020204030204" pitchFamily="34" charset="0"/>
                <a:ea typeface="Arial" panose="020B0604020202020204" pitchFamily="34" charset="0"/>
                <a:cs typeface="Calibri" panose="020F0502020204030204" pitchFamily="34" charset="0"/>
              </a:rPr>
              <a:t>Si toda Escritura es inspirada por Dios, ¿por qué incluye Pablo saludos personales y detallitos al final de esta carta?</a:t>
            </a:r>
            <a:endParaRPr lang="en-US" sz="1100" b="1" dirty="0">
              <a:effectLst/>
              <a:latin typeface="Calibri" panose="020F0502020204030204" pitchFamily="34" charset="0"/>
              <a:ea typeface="Arial" panose="020B0604020202020204" pitchFamily="34" charset="0"/>
              <a:cs typeface="Arial"/>
            </a:endParaRPr>
          </a:p>
          <a:p>
            <a:pPr marL="0" marR="0" lvl="0" indent="0">
              <a:buFontTx/>
              <a:buNone/>
            </a:pP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Muestra amor fraternal.  En el ministerio vas a tener nuevas amistades, pero profundas.  </a:t>
            </a:r>
            <a:endParaRPr lang="en-US" sz="1100" dirty="0">
              <a:effectLst/>
              <a:latin typeface="Calibri" panose="020F0502020204030204" pitchFamily="34" charset="0"/>
              <a:ea typeface="Arial" panose="020B0604020202020204" pitchFamily="34" charset="0"/>
              <a:cs typeface="Arial"/>
            </a:endParaRPr>
          </a:p>
          <a:p>
            <a:pPr marL="171450" marR="0" lvl="0" indent="-171450"/>
            <a:r>
              <a:rPr lang="es-ES" sz="1100" dirty="0">
                <a:effectLst/>
                <a:latin typeface="Calibri" panose="020F0502020204030204" pitchFamily="34" charset="0"/>
                <a:ea typeface="Arial" panose="020B0604020202020204" pitchFamily="34" charset="0"/>
                <a:cs typeface="Calibri" panose="020F0502020204030204" pitchFamily="34" charset="0"/>
              </a:rPr>
              <a:t>El ministerio es relacional.  </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AA862685-38E4-8D4E-80D1-D1710FCFB37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16765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2f5882f685f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4450" marR="0" indent="-342900">
              <a:buAutoNum type="arabicPeriod"/>
            </a:pPr>
            <a:r>
              <a:rPr lang="es-ES" sz="1800" dirty="0">
                <a:effectLst/>
                <a:latin typeface="Calibri" panose="020F0502020204030204" pitchFamily="34" charset="0"/>
                <a:ea typeface="Calibri" panose="020F0502020204030204" pitchFamily="34" charset="0"/>
              </a:rPr>
              <a:t>Revisar el proyecto final:</a:t>
            </a:r>
          </a:p>
          <a:p>
            <a:pPr marL="44450" marR="0" indent="-342900">
              <a:buAutoNum type="arabicPeriod"/>
            </a:pP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Desarrollar por escrito, por audio o video su testimonio personal.  ¿Cómo le ha salvado Dios?  ¿Cómo ha obrado en su vida?  </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Escribir una carta a un “Timoteo” (alguien) en su grupo que muestre potencial como líder. La carta hablará sobre el carácter de un líder espiritual, usando temas y pasajes de 1 y 2 Timoteo. ¿Qué es lo que ve en él o ella? Enfóquese más en lo espiritual y no tanto en los talentos</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207" name="Google Shape;207;g2f5882f685f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a:extLst>
            <a:ext uri="{FF2B5EF4-FFF2-40B4-BE49-F238E27FC236}">
              <a16:creationId xmlns:a16="http://schemas.microsoft.com/office/drawing/2014/main" id="{351DEDE9-14AB-F9BA-7165-46DDCD6F9702}"/>
            </a:ext>
          </a:extLst>
        </p:cNvPr>
        <p:cNvGrpSpPr/>
        <p:nvPr/>
      </p:nvGrpSpPr>
      <p:grpSpPr>
        <a:xfrm>
          <a:off x="0" y="0"/>
          <a:ext cx="0" cy="0"/>
          <a:chOff x="0" y="0"/>
          <a:chExt cx="0" cy="0"/>
        </a:xfrm>
      </p:grpSpPr>
      <p:sp>
        <p:nvSpPr>
          <p:cNvPr id="206" name="Google Shape;206;g2f5882f685f_0_139:notes">
            <a:extLst>
              <a:ext uri="{FF2B5EF4-FFF2-40B4-BE49-F238E27FC236}">
                <a16:creationId xmlns:a16="http://schemas.microsoft.com/office/drawing/2014/main" id="{40768AD8-FA7A-920C-468D-45644B2EAC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ES" sz="1800" dirty="0">
                <a:effectLst/>
                <a:latin typeface="Calibri" panose="020F0502020204030204" pitchFamily="34" charset="0"/>
                <a:ea typeface="Calibri" panose="020F0502020204030204" pitchFamily="34" charset="0"/>
              </a:rPr>
              <a:t>Responder algunas preguntas acerca de temas clave en las dos cartas a Timoteo.</a:t>
            </a:r>
            <a:endParaRPr lang="en-US" sz="18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207" name="Google Shape;207;g2f5882f685f_0_139:notes">
            <a:extLst>
              <a:ext uri="{FF2B5EF4-FFF2-40B4-BE49-F238E27FC236}">
                <a16:creationId xmlns:a16="http://schemas.microsoft.com/office/drawing/2014/main" id="{8BE9AF32-27D8-5089-B62F-C4075CEFDE6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701665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a:buNone/>
            </a:pPr>
            <a:r>
              <a:rPr lang="es-ES" sz="1800" dirty="0">
                <a:effectLst/>
                <a:latin typeface="Calibri" panose="020F0502020204030204" pitchFamily="34" charset="0"/>
                <a:ea typeface="Calibri" panose="020F0502020204030204" pitchFamily="34" charset="0"/>
              </a:rPr>
              <a:t>2. Tarea</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Llevar a cabo el Proyecto Final</a:t>
            </a:r>
            <a:endParaRPr lang="en-US" sz="1800" dirty="0">
              <a:effectLst/>
              <a:latin typeface="Calibri" panose="020F0502020204030204" pitchFamily="34" charset="0"/>
              <a:ea typeface="Calibri" panose="020F0502020204030204" pitchFamily="34" charset="0"/>
            </a:endParaRPr>
          </a:p>
          <a:p>
            <a:pPr marL="342900" marR="0" lvl="0" indent="-342900">
              <a:buFont typeface="Symbol" pitchFamily="2" charset="2"/>
              <a:buChar char=""/>
            </a:pPr>
            <a:r>
              <a:rPr lang="es-ES" sz="1800" dirty="0">
                <a:effectLst/>
                <a:latin typeface="Calibri" panose="020F0502020204030204" pitchFamily="34" charset="0"/>
                <a:ea typeface="Calibri" panose="020F0502020204030204" pitchFamily="34" charset="0"/>
              </a:rPr>
              <a:t>Fecha Limite: ____</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1000"/>
              </a:spcBef>
              <a:spcAft>
                <a:spcPts val="0"/>
              </a:spcAft>
              <a:buSzPts val="1100"/>
              <a:buNone/>
            </a:pPr>
            <a:endParaRPr sz="1104" dirty="0">
              <a:solidFill>
                <a:schemeClr val="dk1"/>
              </a:solidFill>
              <a:latin typeface="Calibri"/>
              <a:ea typeface="Calibri"/>
              <a:cs typeface="Calibri"/>
              <a:sym typeface="Calibri"/>
            </a:endParaRPr>
          </a:p>
        </p:txBody>
      </p:sp>
      <p:sp>
        <p:nvSpPr>
          <p:cNvPr id="460" name="Google Shape;46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a:extLst>
            <a:ext uri="{FF2B5EF4-FFF2-40B4-BE49-F238E27FC236}">
              <a16:creationId xmlns:a16="http://schemas.microsoft.com/office/drawing/2014/main" id="{B095661D-B879-5635-549C-FE0CA6432022}"/>
            </a:ext>
          </a:extLst>
        </p:cNvPr>
        <p:cNvGrpSpPr/>
        <p:nvPr/>
      </p:nvGrpSpPr>
      <p:grpSpPr>
        <a:xfrm>
          <a:off x="0" y="0"/>
          <a:ext cx="0" cy="0"/>
          <a:chOff x="0" y="0"/>
          <a:chExt cx="0" cy="0"/>
        </a:xfrm>
      </p:grpSpPr>
      <p:sp>
        <p:nvSpPr>
          <p:cNvPr id="187" name="Google Shape;187;g2f5882f685f_0_117:notes">
            <a:extLst>
              <a:ext uri="{FF2B5EF4-FFF2-40B4-BE49-F238E27FC236}">
                <a16:creationId xmlns:a16="http://schemas.microsoft.com/office/drawing/2014/main" id="{DFC2CA64-08EE-4593-0844-6614D87CE196}"/>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dirty="0">
                <a:effectLst/>
                <a:latin typeface="Calibri" panose="020F0502020204030204" pitchFamily="34" charset="0"/>
                <a:ea typeface="Arial" panose="020B0604020202020204" pitchFamily="34" charset="0"/>
                <a:cs typeface="Calibri" panose="020F0502020204030204" pitchFamily="34" charset="0"/>
              </a:rPr>
              <a:t>3. Evaluar – ¿Logramos los objetivos del curso?</a:t>
            </a:r>
            <a:endParaRPr lang="en-US" sz="1800" dirty="0">
              <a:effectLst/>
              <a:latin typeface="Calibri" panose="020F0502020204030204" pitchFamily="34" charset="0"/>
              <a:ea typeface="Calibri" panose="020F0502020204030204" pitchFamily="34" charset="0"/>
            </a:endParaRPr>
          </a:p>
          <a:p>
            <a:pPr marL="0" marR="0" indent="0">
              <a:buFontTx/>
              <a:buNone/>
            </a:pPr>
            <a:endParaRPr lang="es-ES" sz="1800" b="1" dirty="0">
              <a:effectLst/>
              <a:latin typeface="Calibri" panose="020F0502020204030204" pitchFamily="34" charset="0"/>
              <a:ea typeface="Calibri" panose="020F0502020204030204" pitchFamily="34" charset="0"/>
            </a:endParaRPr>
          </a:p>
          <a:p>
            <a:pPr marL="0" marR="0" indent="0">
              <a:buFontTx/>
              <a:buNone/>
            </a:pPr>
            <a:endParaRPr lang="es-ES" sz="1800" b="1" dirty="0">
              <a:effectLst/>
              <a:latin typeface="Calibri" panose="020F0502020204030204" pitchFamily="34" charset="0"/>
              <a:ea typeface="Calibri" panose="020F0502020204030204" pitchFamily="34" charset="0"/>
            </a:endParaRPr>
          </a:p>
          <a:p>
            <a:pPr marL="0" marR="0" indent="0">
              <a:buFontTx/>
              <a:buNone/>
            </a:pPr>
            <a:endParaRPr lang="es-ES" sz="1800" b="1" dirty="0">
              <a:effectLst/>
              <a:latin typeface="Calibri" panose="020F0502020204030204" pitchFamily="34" charset="0"/>
              <a:ea typeface="Calibri" panose="020F0502020204030204" pitchFamily="34" charset="0"/>
            </a:endParaRPr>
          </a:p>
          <a:p>
            <a:pPr marL="0" marR="0" indent="0">
              <a:buFontTx/>
              <a:buNone/>
            </a:pPr>
            <a:r>
              <a:rPr lang="es-ES" sz="1800" b="1" dirty="0">
                <a:effectLst/>
                <a:latin typeface="Calibri" panose="020F0502020204030204" pitchFamily="34" charset="0"/>
                <a:ea typeface="Calibri" panose="020F0502020204030204" pitchFamily="34" charset="0"/>
              </a:rPr>
              <a:t>Objetivos del </a:t>
            </a:r>
            <a:r>
              <a:rPr lang="es-ES" sz="1800" b="1" u="sng" dirty="0">
                <a:effectLst/>
                <a:latin typeface="Calibri" panose="020F0502020204030204" pitchFamily="34" charset="0"/>
                <a:ea typeface="Calibri" panose="020F0502020204030204" pitchFamily="34" charset="0"/>
              </a:rPr>
              <a:t>Curso:</a:t>
            </a:r>
          </a:p>
          <a:p>
            <a:pPr marL="0" marR="0" indent="0">
              <a:buFontTx/>
              <a:buNone/>
            </a:pP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Leeremos las dos cartas a Timoteo buscando aplicaciones para el sembrador y su grupo.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Compartiremos un testimonio y una exhortación </a:t>
            </a:r>
            <a:r>
              <a:rPr lang="es-ES" sz="1800" dirty="0" err="1">
                <a:effectLst/>
                <a:latin typeface="Calibri" panose="020F0502020204030204" pitchFamily="34" charset="0"/>
                <a:ea typeface="Calibri" panose="020F0502020204030204" pitchFamily="34" charset="0"/>
              </a:rPr>
              <a:t>Cristocéntrica</a:t>
            </a:r>
            <a:r>
              <a:rPr lang="es-ES" sz="1800" dirty="0">
                <a:effectLst/>
                <a:latin typeface="Calibri" panose="020F0502020204030204" pitchFamily="34" charset="0"/>
                <a:ea typeface="Calibri" panose="020F0502020204030204" pitchFamily="34" charset="0"/>
              </a:rPr>
              <a:t>, capaces de animar y fortalecer a un “Timoteo” y su grupo sembrador.</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Identificaremos las características esenciales sobre la vida personal y ministerial de los que sirven en la obra del Evangelio.</a:t>
            </a:r>
            <a:endParaRPr lang="en-US" sz="1800" dirty="0">
              <a:effectLst/>
              <a:latin typeface="Calibri" panose="020F0502020204030204" pitchFamily="34" charset="0"/>
              <a:ea typeface="Calibri" panose="020F0502020204030204" pitchFamily="34" charset="0"/>
            </a:endParaRPr>
          </a:p>
          <a:p>
            <a:pPr marL="228600" marR="171450" lvl="0" indent="0" algn="l" rtl="0">
              <a:lnSpc>
                <a:spcPct val="100000"/>
              </a:lnSpc>
              <a:spcBef>
                <a:spcPts val="1000"/>
              </a:spcBef>
              <a:spcAft>
                <a:spcPts val="100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88" name="Google Shape;188;g2f5882f685f_0_117:notes">
            <a:extLst>
              <a:ext uri="{FF2B5EF4-FFF2-40B4-BE49-F238E27FC236}">
                <a16:creationId xmlns:a16="http://schemas.microsoft.com/office/drawing/2014/main" id="{47F76913-2B88-7EB7-DC50-406270513CB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213895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adf254731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171450" lvl="0" indent="0" algn="l" defTabSz="914400" rtl="0" eaLnBrk="1" fontAlgn="auto" latinLnBrk="0" hangingPunct="1">
              <a:lnSpc>
                <a:spcPct val="100000"/>
              </a:lnSpc>
              <a:spcBef>
                <a:spcPts val="1000"/>
              </a:spcBef>
              <a:spcAft>
                <a:spcPts val="1000"/>
              </a:spcAft>
              <a:buClr>
                <a:srgbClr val="000000"/>
              </a:buClr>
              <a:buSzPts val="1100"/>
              <a:buFont typeface="Arial"/>
              <a:buNone/>
              <a:tabLst/>
              <a:defRPr/>
            </a:pPr>
            <a:r>
              <a:rPr lang="es-ES" sz="1800" dirty="0">
                <a:effectLst/>
                <a:latin typeface="Calibri" panose="020F0502020204030204" pitchFamily="34" charset="0"/>
                <a:ea typeface="Arial" panose="020B0604020202020204" pitchFamily="34" charset="0"/>
                <a:cs typeface="Calibri" panose="020F0502020204030204" pitchFamily="34" charset="0"/>
              </a:rPr>
              <a:t>4. Oración o bendición de clausura</a:t>
            </a:r>
            <a:endParaRPr lang="en-US" sz="1800" dirty="0">
              <a:effectLst/>
              <a:latin typeface="Calibri" panose="020F0502020204030204" pitchFamily="34" charset="0"/>
              <a:ea typeface="Calibri" panose="020F0502020204030204" pitchFamily="34" charset="0"/>
            </a:endParaRPr>
          </a:p>
          <a:p>
            <a:pPr marL="0" marR="171450" lvl="0" indent="0" algn="l" rtl="0">
              <a:lnSpc>
                <a:spcPct val="100000"/>
              </a:lnSpc>
              <a:spcBef>
                <a:spcPts val="1000"/>
              </a:spcBef>
              <a:spcAft>
                <a:spcPts val="1000"/>
              </a:spcAft>
              <a:buSzPts val="1100"/>
              <a:buNone/>
            </a:pPr>
            <a:endParaRPr b="1" dirty="0">
              <a:solidFill>
                <a:schemeClr val="dk1"/>
              </a:solidFill>
              <a:latin typeface="Calibri"/>
              <a:ea typeface="Calibri"/>
              <a:cs typeface="Calibri"/>
              <a:sym typeface="Calibri"/>
            </a:endParaRPr>
          </a:p>
        </p:txBody>
      </p:sp>
      <p:sp>
        <p:nvSpPr>
          <p:cNvPr id="452" name="Google Shape;452;g2adf254731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adf2547317_0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marR="171450" lvl="0" indent="-298450" algn="l" rtl="0">
              <a:lnSpc>
                <a:spcPct val="100000"/>
              </a:lnSpc>
              <a:spcBef>
                <a:spcPts val="0"/>
              </a:spcBef>
              <a:spcAft>
                <a:spcPts val="0"/>
              </a:spcAft>
              <a:buClr>
                <a:schemeClr val="dk1"/>
              </a:buClr>
              <a:buSzPts val="1100"/>
              <a:buFont typeface="Calibri"/>
              <a:buAutoNum type="arabicPeriod" startAt="3"/>
            </a:pPr>
            <a:endParaRPr sz="1104" dirty="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600"/>
              </a:spcBef>
              <a:spcAft>
                <a:spcPts val="1000"/>
              </a:spcAft>
              <a:buClr>
                <a:srgbClr val="000000"/>
              </a:buClr>
              <a:buSzPts val="1100"/>
              <a:buFont typeface="Arial"/>
              <a:buNone/>
              <a:tabLst/>
              <a:defRPr/>
            </a:pPr>
            <a:r>
              <a:rPr lang="es-ES" sz="1800" dirty="0">
                <a:effectLst/>
                <a:latin typeface="Calibri" panose="020F0502020204030204" pitchFamily="34" charset="0"/>
                <a:ea typeface="Arial" panose="020B0604020202020204" pitchFamily="34" charset="0"/>
                <a:cs typeface="Calibri" panose="020F0502020204030204" pitchFamily="34" charset="0"/>
              </a:rPr>
              <a:t>5. Despedida</a:t>
            </a:r>
            <a:endParaRPr lang="en-US" sz="1800" dirty="0">
              <a:effectLst/>
              <a:latin typeface="Calibri" panose="020F0502020204030204" pitchFamily="34" charset="0"/>
              <a:ea typeface="Calibri" panose="020F0502020204030204" pitchFamily="34" charset="0"/>
            </a:endParaRPr>
          </a:p>
          <a:p>
            <a:pPr marL="0" lvl="0" indent="0" algn="l" rtl="0">
              <a:lnSpc>
                <a:spcPct val="100000"/>
              </a:lnSpc>
              <a:spcBef>
                <a:spcPts val="600"/>
              </a:spcBef>
              <a:spcAft>
                <a:spcPts val="1000"/>
              </a:spcAft>
              <a:buSzPts val="1100"/>
              <a:buNone/>
            </a:pPr>
            <a:endParaRPr sz="1104" dirty="0">
              <a:solidFill>
                <a:schemeClr val="dk1"/>
              </a:solidFill>
              <a:latin typeface="Calibri"/>
              <a:ea typeface="Calibri"/>
              <a:cs typeface="Calibri"/>
              <a:sym typeface="Calibri"/>
            </a:endParaRPr>
          </a:p>
        </p:txBody>
      </p:sp>
      <p:sp>
        <p:nvSpPr>
          <p:cNvPr id="470" name="Google Shape;470;g2adf254731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ac1ba269cb_0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1000"/>
              </a:spcBef>
              <a:spcAft>
                <a:spcPts val="1000"/>
              </a:spcAft>
              <a:buSzPts val="1100"/>
              <a:buNone/>
            </a:pPr>
            <a:endParaRPr b="1" u="sng" dirty="0">
              <a:solidFill>
                <a:schemeClr val="dk1"/>
              </a:solidFill>
              <a:latin typeface="Calibri"/>
              <a:ea typeface="Calibri"/>
              <a:cs typeface="Calibri"/>
              <a:sym typeface="Calibri"/>
            </a:endParaRPr>
          </a:p>
        </p:txBody>
      </p:sp>
      <p:sp>
        <p:nvSpPr>
          <p:cNvPr id="478" name="Google Shape;478;g2ac1ba269cb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rtl="0">
              <a:spcBef>
                <a:spcPts val="0"/>
              </a:spcBef>
              <a:spcAft>
                <a:spcPts val="1000"/>
              </a:spcAft>
              <a:buClr>
                <a:schemeClr val="dk1"/>
              </a:buClr>
              <a:buSzPts val="1100"/>
              <a:buFont typeface="Arial"/>
              <a:buNone/>
            </a:pPr>
            <a:r>
              <a:rPr lang="es-ES" sz="1800" b="1" dirty="0">
                <a:effectLst/>
                <a:latin typeface="Calibri" panose="020F0502020204030204" pitchFamily="34" charset="0"/>
                <a:ea typeface="Calibri" panose="020F0502020204030204" pitchFamily="34" charset="0"/>
              </a:rPr>
              <a:t>3. Oración</a:t>
            </a:r>
            <a:r>
              <a:rPr lang="en-US" b="1" dirty="0">
                <a:effectLst/>
              </a:rPr>
              <a:t> </a:t>
            </a:r>
            <a:endParaRPr b="1" dirty="0"/>
          </a:p>
        </p:txBody>
      </p:sp>
      <p:sp>
        <p:nvSpPr>
          <p:cNvPr id="116" name="Google Shape;11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f5882f685f_0_1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Calibri" panose="020F0502020204030204" pitchFamily="34" charset="0"/>
              </a:rPr>
              <a:t>1. Objetivos del </a:t>
            </a:r>
            <a:r>
              <a:rPr lang="es-ES" sz="1800" b="1" u="sng" dirty="0">
                <a:effectLst/>
                <a:latin typeface="Calibri" panose="020F0502020204030204" pitchFamily="34" charset="0"/>
                <a:ea typeface="Calibri" panose="020F0502020204030204" pitchFamily="34" charset="0"/>
              </a:rPr>
              <a:t>Curso:</a:t>
            </a:r>
          </a:p>
          <a:p>
            <a:pPr marL="0" marR="0" indent="0">
              <a:buFontTx/>
              <a:buNone/>
            </a:pP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Leeremos las dos cartas a Timoteo buscando aplicaciones para el sembrador y su grupo. </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Compartiremos un testimonio y una exhortación </a:t>
            </a:r>
            <a:r>
              <a:rPr lang="es-ES" sz="1800" dirty="0" err="1">
                <a:effectLst/>
                <a:latin typeface="Calibri" panose="020F0502020204030204" pitchFamily="34" charset="0"/>
                <a:ea typeface="Calibri" panose="020F0502020204030204" pitchFamily="34" charset="0"/>
              </a:rPr>
              <a:t>Cristocéntrica</a:t>
            </a:r>
            <a:r>
              <a:rPr lang="es-ES" sz="1800" dirty="0">
                <a:effectLst/>
                <a:latin typeface="Calibri" panose="020F0502020204030204" pitchFamily="34" charset="0"/>
                <a:ea typeface="Calibri" panose="020F0502020204030204" pitchFamily="34" charset="0"/>
              </a:rPr>
              <a:t>, capaces de animar y fortalecer a un “Timoteo” y su grupo sembrador.</a:t>
            </a:r>
            <a:endParaRPr lang="en-US" sz="1800" dirty="0">
              <a:effectLst/>
              <a:latin typeface="Calibri" panose="020F0502020204030204" pitchFamily="34" charset="0"/>
              <a:ea typeface="Calibri" panose="020F0502020204030204" pitchFamily="34" charset="0"/>
            </a:endParaRPr>
          </a:p>
          <a:p>
            <a:pPr marL="285750" marR="0" lvl="0" indent="-285750"/>
            <a:r>
              <a:rPr lang="es-ES" sz="1800" dirty="0">
                <a:effectLst/>
                <a:latin typeface="Calibri" panose="020F0502020204030204" pitchFamily="34" charset="0"/>
                <a:ea typeface="Calibri" panose="020F0502020204030204" pitchFamily="34" charset="0"/>
              </a:rPr>
              <a:t>Identificaremos las características esenciales sobre la vida personal y ministerial de los que sirven en la obra del Evangelio.</a:t>
            </a:r>
            <a:endParaRPr lang="en-US" sz="1800" dirty="0">
              <a:effectLst/>
              <a:latin typeface="Calibri" panose="020F0502020204030204" pitchFamily="34" charset="0"/>
              <a:ea typeface="Calibri" panose="020F0502020204030204" pitchFamily="34" charset="0"/>
            </a:endParaRPr>
          </a:p>
          <a:p>
            <a:pPr marL="228600" marR="171450" lvl="0" indent="0" algn="l" rtl="0">
              <a:lnSpc>
                <a:spcPct val="100000"/>
              </a:lnSpc>
              <a:spcBef>
                <a:spcPts val="1000"/>
              </a:spcBef>
              <a:spcAft>
                <a:spcPts val="100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88" name="Google Shape;188;g2f5882f685f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5F579FF7-BA38-D2A5-24E5-6D813293F6BC}"/>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07A0D211-69ED-0F6B-74AF-92B89F981FB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buFontTx/>
              <a:buNone/>
            </a:pPr>
            <a:r>
              <a:rPr lang="es-ES" sz="1800" b="1" dirty="0">
                <a:effectLst/>
                <a:latin typeface="Calibri" panose="020F0502020204030204" pitchFamily="34" charset="0"/>
                <a:ea typeface="Arial" panose="020B0604020202020204" pitchFamily="34" charset="0"/>
                <a:cs typeface="Calibri" panose="020F0502020204030204" pitchFamily="34" charset="0"/>
              </a:rPr>
              <a:t>2. ¿Recuerdas las 3 características principales de la segunda carta a Timoteo? </a:t>
            </a:r>
            <a:r>
              <a:rPr lang="es-ES" sz="1800" i="1" dirty="0">
                <a:solidFill>
                  <a:srgbClr val="00B050"/>
                </a:solidFill>
                <a:effectLst/>
                <a:latin typeface="Calibri" panose="020F0502020204030204" pitchFamily="34" charset="0"/>
                <a:ea typeface="Calibri" panose="020F0502020204030204" pitchFamily="34" charset="0"/>
              </a:rPr>
              <a:t>Permite que los estudiantes contestan.</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1D77B567-C22C-674E-48C2-2796D397DE3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1051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98A769C3-AFFF-4153-5897-33370CBD557B}"/>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EDFE4606-C5FD-9199-888D-B1EC9E4063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buFontTx/>
              <a:buNone/>
            </a:pPr>
            <a:r>
              <a:rPr lang="es-ES" sz="1100" b="1" dirty="0">
                <a:effectLst/>
                <a:latin typeface="Calibri" panose="020F0502020204030204" pitchFamily="34" charset="0"/>
                <a:ea typeface="Arial" panose="020B0604020202020204" pitchFamily="34" charset="0"/>
                <a:cs typeface="Calibri" panose="020F0502020204030204" pitchFamily="34" charset="0"/>
              </a:rPr>
              <a:t>2. ¿Recuerdas las 3 características principales de la segunda carta a Timoteo? </a:t>
            </a:r>
          </a:p>
          <a:p>
            <a:pPr marL="0" marR="0" indent="0">
              <a:buFontTx/>
              <a:buNone/>
            </a:pPr>
            <a:endParaRPr lang="en-US" sz="1100" dirty="0">
              <a:effectLst/>
              <a:latin typeface="Calibri" panose="020F0502020204030204" pitchFamily="34" charset="0"/>
              <a:ea typeface="Calibri" panose="020F0502020204030204" pitchFamily="34" charset="0"/>
            </a:endParaRPr>
          </a:p>
          <a:p>
            <a:pPr marL="285750" marR="0" lvl="0" indent="-285750"/>
            <a:r>
              <a:rPr lang="es-ES" sz="1100" dirty="0" err="1">
                <a:effectLst/>
                <a:latin typeface="Calibri" panose="020F0502020204030204" pitchFamily="34" charset="0"/>
                <a:ea typeface="Arial" panose="020B0604020202020204" pitchFamily="34" charset="0"/>
                <a:cs typeface="Calibri" panose="020F0502020204030204" pitchFamily="34" charset="0"/>
              </a:rPr>
              <a:t>Cristocéntrica</a:t>
            </a:r>
            <a:r>
              <a:rPr lang="es-ES" sz="1100" dirty="0">
                <a:effectLst/>
                <a:latin typeface="Calibri" panose="020F0502020204030204" pitchFamily="34" charset="0"/>
                <a:ea typeface="Arial" panose="020B0604020202020204" pitchFamily="34" charset="0"/>
                <a:cs typeface="Calibri" panose="020F0502020204030204" pitchFamily="34" charset="0"/>
              </a:rPr>
              <a:t> – la carta… pero también el ministerio </a:t>
            </a:r>
            <a:endParaRPr lang="en-US" sz="1100" dirty="0">
              <a:effectLst/>
              <a:latin typeface="Calibri" panose="020F0502020204030204" pitchFamily="34" charset="0"/>
              <a:ea typeface="Calibri" panose="020F0502020204030204" pitchFamily="34" charset="0"/>
            </a:endParaRPr>
          </a:p>
          <a:p>
            <a:pPr marL="285750" marR="0" lvl="0" indent="-285750"/>
            <a:r>
              <a:rPr lang="es-ES" sz="1100" dirty="0">
                <a:effectLst/>
                <a:latin typeface="Calibri" panose="020F0502020204030204" pitchFamily="34" charset="0"/>
                <a:ea typeface="Arial" panose="020B0604020202020204" pitchFamily="34" charset="0"/>
                <a:cs typeface="Calibri" panose="020F0502020204030204" pitchFamily="34" charset="0"/>
              </a:rPr>
              <a:t>Relacional – el evangelio te vincula con muchas personas, y eso conlleva amistades cercanas inesperadas y dolores profundos</a:t>
            </a:r>
            <a:endParaRPr lang="en-US" sz="1100" dirty="0">
              <a:effectLst/>
              <a:latin typeface="Calibri" panose="020F0502020204030204" pitchFamily="34" charset="0"/>
              <a:ea typeface="Calibri" panose="020F0502020204030204" pitchFamily="34" charset="0"/>
            </a:endParaRPr>
          </a:p>
          <a:p>
            <a:pPr marL="285750" marR="0" lvl="0" indent="-285750"/>
            <a:r>
              <a:rPr lang="es-ES" sz="1100" dirty="0">
                <a:effectLst/>
                <a:latin typeface="Calibri" panose="020F0502020204030204" pitchFamily="34" charset="0"/>
                <a:ea typeface="Arial" panose="020B0604020202020204" pitchFamily="34" charset="0"/>
                <a:cs typeface="Calibri" panose="020F0502020204030204" pitchFamily="34" charset="0"/>
              </a:rPr>
              <a:t>Sufrir con gracia – Se acepta hasta como un privilegio y una bendición</a:t>
            </a:r>
            <a:endParaRPr lang="en-US" sz="1100" dirty="0">
              <a:effectLst/>
              <a:latin typeface="Calibri" panose="020F0502020204030204" pitchFamily="34" charset="0"/>
              <a:ea typeface="Calibri" panose="020F0502020204030204" pitchFamily="34" charset="0"/>
            </a:endParaRP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E539C731-1E19-F8B3-126A-A88B07E2CC9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3716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marR="171450" lvl="0" indent="0" algn="l" rtl="0">
              <a:spcBef>
                <a:spcPts val="0"/>
              </a:spcBef>
              <a:spcAft>
                <a:spcPts val="0"/>
              </a:spcAft>
              <a:buClr>
                <a:schemeClr val="dk1"/>
              </a:buClr>
              <a:buSzPts val="1100"/>
              <a:buFont typeface="Arial"/>
              <a:buNone/>
            </a:pPr>
            <a:endParaRPr b="1" dirty="0">
              <a:solidFill>
                <a:schemeClr val="dk1"/>
              </a:solidFill>
              <a:latin typeface="Calibri"/>
              <a:ea typeface="Calibri"/>
              <a:cs typeface="Calibri"/>
              <a:sym typeface="Calibri"/>
            </a:endParaRPr>
          </a:p>
        </p:txBody>
      </p:sp>
      <p:sp>
        <p:nvSpPr>
          <p:cNvPr id="124" name="Google Shape;12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5A881EB3-FA88-192D-6220-8E7F433D7C87}"/>
            </a:ext>
          </a:extLst>
        </p:cNvPr>
        <p:cNvGrpSpPr/>
        <p:nvPr/>
      </p:nvGrpSpPr>
      <p:grpSpPr>
        <a:xfrm>
          <a:off x="0" y="0"/>
          <a:ext cx="0" cy="0"/>
          <a:chOff x="0" y="0"/>
          <a:chExt cx="0" cy="0"/>
        </a:xfrm>
      </p:grpSpPr>
      <p:sp>
        <p:nvSpPr>
          <p:cNvPr id="310" name="Google Shape;310;g2f5882f685f_0_775:notes">
            <a:extLst>
              <a:ext uri="{FF2B5EF4-FFF2-40B4-BE49-F238E27FC236}">
                <a16:creationId xmlns:a16="http://schemas.microsoft.com/office/drawing/2014/main" id="{142CF940-7755-D7FF-2357-A2C5995906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1000"/>
              </a:spcBef>
              <a:spcAft>
                <a:spcPts val="0"/>
              </a:spcAft>
              <a:buNone/>
            </a:pPr>
            <a:r>
              <a:rPr lang="en-US" dirty="0"/>
              <a:t>2 Timoteo 3:1-9 </a:t>
            </a:r>
          </a:p>
          <a:p>
            <a:pPr marL="0" marR="0" lvl="0" indent="0" algn="l" defTabSz="914400" rtl="0" eaLnBrk="1" fontAlgn="auto" latinLnBrk="0" hangingPunct="1">
              <a:lnSpc>
                <a:spcPct val="100000"/>
              </a:lnSpc>
              <a:spcBef>
                <a:spcPts val="1000"/>
              </a:spcBef>
              <a:spcAft>
                <a:spcPts val="0"/>
              </a:spcAft>
              <a:buClr>
                <a:srgbClr val="000000"/>
              </a:buClr>
              <a:buSzPts val="1100"/>
              <a:buFont typeface="Arial"/>
              <a:buNone/>
              <a:tabLst/>
              <a:defRPr/>
            </a:pPr>
            <a:r>
              <a:rPr lang="es-PY" sz="1100" dirty="0">
                <a:effectLst/>
                <a:latin typeface="Lato" panose="020F0502020204030203" pitchFamily="34" charset="0"/>
                <a:ea typeface="Lato" panose="020F0502020204030203" pitchFamily="34" charset="0"/>
                <a:cs typeface="Lato" panose="020F0502020204030203" pitchFamily="34" charset="0"/>
              </a:rPr>
              <a:t>También debes saber que en los últimos días vendrán tiempos peligrosos, 2 y que habrá hombres amantes de sí mismos, avaros, vanagloriosos, soberbios, blasfemos, desobedientes a los padres, ingratos, impíos, 3 sin afecto natural, implacables, calumniadores, intemperantes, crueles, aborrecedores de lo bueno, </a:t>
            </a:r>
          </a:p>
          <a:p>
            <a:pPr marL="0" lvl="0" indent="0" algn="l" rtl="0">
              <a:spcBef>
                <a:spcPts val="1000"/>
              </a:spcBef>
              <a:spcAft>
                <a:spcPts val="0"/>
              </a:spcAft>
              <a:buNone/>
            </a:pPr>
            <a:endParaRPr dirty="0"/>
          </a:p>
        </p:txBody>
      </p:sp>
      <p:sp>
        <p:nvSpPr>
          <p:cNvPr id="311" name="Google Shape;311;g2f5882f685f_0_775:notes">
            <a:extLst>
              <a:ext uri="{FF2B5EF4-FFF2-40B4-BE49-F238E27FC236}">
                <a16:creationId xmlns:a16="http://schemas.microsoft.com/office/drawing/2014/main" id="{E1EAD773-D42F-4213-040E-C84CDCB9029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509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p:nvPr/>
        </p:nvSpPr>
        <p:spPr>
          <a:xfrm>
            <a:off x="9145768" y="-1"/>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87" name="Google Shape;87;p1" descr="A logo with a cross and a bird&#10;&#10;Description automatically generated"/>
          <p:cNvPicPr preferRelativeResize="0"/>
          <p:nvPr/>
        </p:nvPicPr>
        <p:blipFill rotWithShape="1">
          <a:blip r:embed="rId3">
            <a:alphaModFix/>
          </a:blip>
          <a:srcRect/>
          <a:stretch/>
        </p:blipFill>
        <p:spPr>
          <a:xfrm>
            <a:off x="1978426" y="548168"/>
            <a:ext cx="2230986" cy="1555706"/>
          </a:xfrm>
          <a:prstGeom prst="rect">
            <a:avLst/>
          </a:prstGeom>
          <a:noFill/>
          <a:ln>
            <a:noFill/>
          </a:ln>
        </p:spPr>
      </p:pic>
      <p:sp>
        <p:nvSpPr>
          <p:cNvPr id="88" name="Google Shape;88;p1"/>
          <p:cNvSpPr txBox="1"/>
          <p:nvPr/>
        </p:nvSpPr>
        <p:spPr>
          <a:xfrm>
            <a:off x="1706430" y="2862567"/>
            <a:ext cx="4500273"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5400" b="0" i="0" u="none" strike="noStrike" cap="none" dirty="0" err="1">
                <a:solidFill>
                  <a:schemeClr val="dk1"/>
                </a:solidFill>
                <a:latin typeface="Lato"/>
                <a:ea typeface="Lato"/>
                <a:cs typeface="Lato"/>
                <a:sym typeface="Lato"/>
              </a:rPr>
              <a:t>Fortaleciendo</a:t>
            </a:r>
            <a:r>
              <a:rPr lang="en-US" sz="5400" b="0" i="0" u="none" strike="noStrike" cap="none" dirty="0">
                <a:solidFill>
                  <a:schemeClr val="dk1"/>
                </a:solidFill>
                <a:latin typeface="Lato"/>
                <a:ea typeface="Lato"/>
                <a:cs typeface="Lato"/>
                <a:sym typeface="Lato"/>
              </a:rPr>
              <a:t> a </a:t>
            </a:r>
            <a:r>
              <a:rPr lang="en-US" sz="5400" b="0" i="0" u="none" strike="noStrike" cap="none" dirty="0" err="1">
                <a:solidFill>
                  <a:schemeClr val="dk1"/>
                </a:solidFill>
                <a:latin typeface="Lato"/>
                <a:ea typeface="Lato"/>
                <a:cs typeface="Lato"/>
                <a:sym typeface="Lato"/>
              </a:rPr>
              <a:t>Timoteo</a:t>
            </a:r>
            <a:endParaRPr sz="700" b="0" i="0" u="none" strike="noStrike" cap="none" dirty="0">
              <a:solidFill>
                <a:srgbClr val="000000"/>
              </a:solidFill>
              <a:latin typeface="Lato"/>
              <a:ea typeface="Lato"/>
              <a:cs typeface="Lato"/>
              <a:sym typeface="Lato"/>
            </a:endParaRPr>
          </a:p>
        </p:txBody>
      </p:sp>
      <p:sp>
        <p:nvSpPr>
          <p:cNvPr id="89" name="Google Shape;89;p1"/>
          <p:cNvSpPr/>
          <p:nvPr/>
        </p:nvSpPr>
        <p:spPr>
          <a:xfrm>
            <a:off x="1264510" y="2818701"/>
            <a:ext cx="114817" cy="2143283"/>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1"/>
          <p:cNvSpPr/>
          <p:nvPr/>
        </p:nvSpPr>
        <p:spPr>
          <a:xfrm>
            <a:off x="1379327" y="2818702"/>
            <a:ext cx="424306" cy="214328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 name="Picture 2" descr="At Lystra, they met a young Christian called Timothy. His mother was a Jewish believer, but his father was a Greek. The local Christians thought very highly of him and Paul invited Timothy to join them on their journey. – Slide 7">
            <a:extLst>
              <a:ext uri="{FF2B5EF4-FFF2-40B4-BE49-F238E27FC236}">
                <a16:creationId xmlns:a16="http://schemas.microsoft.com/office/drawing/2014/main" id="{1E2162B5-A7F0-D8DB-66BD-C3C5B4F5D7C8}"/>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69395" y="948267"/>
            <a:ext cx="5758024" cy="43185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2514F9E-879A-46D7-4E66-EC255E8689FB}"/>
              </a:ext>
            </a:extLst>
          </p:cNvPr>
          <p:cNvPicPr>
            <a:picLocks noChangeAspect="1"/>
          </p:cNvPicPr>
          <p:nvPr/>
        </p:nvPicPr>
        <p:blipFill>
          <a:blip r:embed="rId5"/>
          <a:stretch>
            <a:fillRect/>
          </a:stretch>
        </p:blipFill>
        <p:spPr>
          <a:xfrm>
            <a:off x="6269395" y="1028700"/>
            <a:ext cx="5758024" cy="4318518"/>
          </a:xfrm>
          <a:prstGeom prst="rect">
            <a:avLst/>
          </a:prstGeom>
        </p:spPr>
      </p:pic>
    </p:spTree>
    <p:extLst>
      <p:ext uri="{BB962C8B-B14F-4D97-AF65-F5344CB8AC3E}">
        <p14:creationId xmlns:p14="http://schemas.microsoft.com/office/powerpoint/2010/main" val="3030450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02432F12-7A6D-17DC-D092-781B3F415754}"/>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43D1C48D-4D15-DD68-89A1-8383C1FA87F3}"/>
              </a:ext>
            </a:extLst>
          </p:cNvPr>
          <p:cNvSpPr txBox="1"/>
          <p:nvPr/>
        </p:nvSpPr>
        <p:spPr>
          <a:xfrm>
            <a:off x="2374770" y="354585"/>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3:1-9</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18D75496-9787-7D7F-9F92-7210CF70AB93}"/>
              </a:ext>
            </a:extLst>
          </p:cNvPr>
          <p:cNvCxnSpPr/>
          <p:nvPr/>
        </p:nvCxnSpPr>
        <p:spPr>
          <a:xfrm>
            <a:off x="2478227" y="1364871"/>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77C109F2-4868-58CF-FE92-794962130275}"/>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B25333B7-48F7-54F4-3FE8-90AF9BD91C51}"/>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3026A29A-9C78-5C85-0077-DA49D24925AE}"/>
              </a:ext>
            </a:extLst>
          </p:cNvPr>
          <p:cNvSpPr txBox="1"/>
          <p:nvPr/>
        </p:nvSpPr>
        <p:spPr>
          <a:xfrm>
            <a:off x="1968166" y="1472339"/>
            <a:ext cx="9284701" cy="5332189"/>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3900" dirty="0">
                <a:effectLst/>
                <a:latin typeface="Lato" panose="020F0502020204030203" pitchFamily="34" charset="0"/>
                <a:ea typeface="Lato" panose="020F0502020204030203" pitchFamily="34" charset="0"/>
                <a:cs typeface="Lato" panose="020F0502020204030203" pitchFamily="34" charset="0"/>
              </a:rPr>
              <a:t>4 traidores, impetuosos, envanecidos, que amarán los deleites más que a Dios, 5 que parecerán muy piadosos, pero negarán la eficacia de la piedad; evítalos. 6 Porque son éstos los que se meten en las casas y cautivan a mujeres débiles y cargadas de pecados, que se dejan llevar por sus malos deseos, </a:t>
            </a:r>
          </a:p>
        </p:txBody>
      </p:sp>
    </p:spTree>
    <p:extLst>
      <p:ext uri="{BB962C8B-B14F-4D97-AF65-F5344CB8AC3E}">
        <p14:creationId xmlns:p14="http://schemas.microsoft.com/office/powerpoint/2010/main" val="630831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CA915DE3-840C-8BA8-37CB-70661840C1FD}"/>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A8930794-01D9-3058-A8A9-0617BAD9E367}"/>
              </a:ext>
            </a:extLst>
          </p:cNvPr>
          <p:cNvSpPr txBox="1"/>
          <p:nvPr/>
        </p:nvSpPr>
        <p:spPr>
          <a:xfrm>
            <a:off x="2374770" y="354585"/>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3:1-9</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392BEACE-05EF-DB9A-C9E5-B24BA6A10CE8}"/>
              </a:ext>
            </a:extLst>
          </p:cNvPr>
          <p:cNvCxnSpPr/>
          <p:nvPr/>
        </p:nvCxnSpPr>
        <p:spPr>
          <a:xfrm>
            <a:off x="2360239" y="130587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EA8E2215-5DE4-71F4-6797-7C54F772FA71}"/>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030B6052-88B6-A77E-71E2-4B06854922A7}"/>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72D3CAE0-CC5B-B306-EC0D-904EAAE8FF86}"/>
              </a:ext>
            </a:extLst>
          </p:cNvPr>
          <p:cNvSpPr txBox="1"/>
          <p:nvPr/>
        </p:nvSpPr>
        <p:spPr>
          <a:xfrm>
            <a:off x="2027160" y="1398192"/>
            <a:ext cx="9100501" cy="5381689"/>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3500" dirty="0">
                <a:effectLst/>
                <a:latin typeface="Lato" panose="020F0502020204030203" pitchFamily="34" charset="0"/>
                <a:ea typeface="Lato" panose="020F0502020204030203" pitchFamily="34" charset="0"/>
                <a:cs typeface="Lato" panose="020F0502020204030203" pitchFamily="34" charset="0"/>
              </a:rPr>
              <a:t>7 que siempre están aprendiendo y nunca pueden llegar al conocimiento de la verdad. 8 Y así como Janes y Jambres se opusieron a Moisés, también estos hombres se oponen a la verdad; su entendimiento está corrompido, y en cuanto a la fe están descalificados. 9 Pero no podrán seguir avanzando, porque su insensatez se hará evidente a todos, como también lo fue la de aquéllos.</a:t>
            </a:r>
          </a:p>
        </p:txBody>
      </p:sp>
    </p:spTree>
    <p:extLst>
      <p:ext uri="{BB962C8B-B14F-4D97-AF65-F5344CB8AC3E}">
        <p14:creationId xmlns:p14="http://schemas.microsoft.com/office/powerpoint/2010/main" val="1932032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7FC35131-B3AD-1F1C-8CFB-B50CC55704FB}"/>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2B447724-AF6B-CC0E-6408-85FF99C14DD3}"/>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3:1-9</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9BA658AF-5CD6-DAE8-C7FB-A8A2DDB77A3A}"/>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17E6482B-FCC1-37D5-70A6-D84DBE7F4872}"/>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61BED8D2-ECD7-60C2-A23F-BC23CB78252E}"/>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FC4D0E5D-C4ED-8DBE-322F-EEEE8B277D56}"/>
              </a:ext>
            </a:extLst>
          </p:cNvPr>
          <p:cNvSpPr txBox="1"/>
          <p:nvPr/>
        </p:nvSpPr>
        <p:spPr>
          <a:xfrm>
            <a:off x="2463836" y="2449245"/>
            <a:ext cx="8736170" cy="280790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n-US" sz="3500" i="1" dirty="0">
                <a:effectLst/>
                <a:latin typeface="Lato" panose="020F0502020204030203" pitchFamily="34" charset="0"/>
                <a:ea typeface="Lato" panose="020F0502020204030203" pitchFamily="34" charset="0"/>
                <a:cs typeface="Lato" panose="020F0502020204030203" pitchFamily="34" charset="0"/>
              </a:rPr>
              <a:t>¿</a:t>
            </a:r>
            <a:r>
              <a:rPr lang="en-US" sz="3500" i="1" dirty="0" err="1">
                <a:effectLst/>
                <a:latin typeface="Lato" panose="020F0502020204030203" pitchFamily="34" charset="0"/>
                <a:ea typeface="Lato" panose="020F0502020204030203" pitchFamily="34" charset="0"/>
                <a:cs typeface="Lato" panose="020F0502020204030203" pitchFamily="34" charset="0"/>
              </a:rPr>
              <a:t>Qué</a:t>
            </a:r>
            <a:r>
              <a:rPr lang="en-US" sz="3500" i="1" dirty="0">
                <a:effectLst/>
                <a:latin typeface="Lato" panose="020F0502020204030203" pitchFamily="34" charset="0"/>
                <a:ea typeface="Lato" panose="020F0502020204030203" pitchFamily="34" charset="0"/>
                <a:cs typeface="Lato" panose="020F0502020204030203" pitchFamily="34" charset="0"/>
              </a:rPr>
              <a:t> </a:t>
            </a:r>
            <a:r>
              <a:rPr lang="en-US" sz="3500" i="1" dirty="0" err="1">
                <a:effectLst/>
                <a:latin typeface="Lato" panose="020F0502020204030203" pitchFamily="34" charset="0"/>
                <a:ea typeface="Lato" panose="020F0502020204030203" pitchFamily="34" charset="0"/>
                <a:cs typeface="Lato" panose="020F0502020204030203" pitchFamily="34" charset="0"/>
              </a:rPr>
              <a:t>va</a:t>
            </a:r>
            <a:r>
              <a:rPr lang="en-US" sz="3500" i="1" dirty="0">
                <a:effectLst/>
                <a:latin typeface="Lato" panose="020F0502020204030203" pitchFamily="34" charset="0"/>
                <a:ea typeface="Lato" panose="020F0502020204030203" pitchFamily="34" charset="0"/>
                <a:cs typeface="Lato" panose="020F0502020204030203" pitchFamily="34" charset="0"/>
              </a:rPr>
              <a:t> a pasar </a:t>
            </a:r>
            <a:r>
              <a:rPr lang="en-US" sz="3500" i="1" dirty="0" err="1">
                <a:effectLst/>
                <a:latin typeface="Lato" panose="020F0502020204030203" pitchFamily="34" charset="0"/>
                <a:ea typeface="Lato" panose="020F0502020204030203" pitchFamily="34" charset="0"/>
                <a:cs typeface="Lato" panose="020F0502020204030203" pitchFamily="34" charset="0"/>
              </a:rPr>
              <a:t>en</a:t>
            </a:r>
            <a:r>
              <a:rPr lang="en-US" sz="3500" i="1" dirty="0">
                <a:effectLst/>
                <a:latin typeface="Lato" panose="020F0502020204030203" pitchFamily="34" charset="0"/>
                <a:ea typeface="Lato" panose="020F0502020204030203" pitchFamily="34" charset="0"/>
                <a:cs typeface="Lato" panose="020F0502020204030203" pitchFamily="34" charset="0"/>
              </a:rPr>
              <a:t> </a:t>
            </a:r>
            <a:r>
              <a:rPr lang="en-US" sz="3500" i="1" dirty="0" err="1">
                <a:effectLst/>
                <a:latin typeface="Lato" panose="020F0502020204030203" pitchFamily="34" charset="0"/>
                <a:ea typeface="Lato" panose="020F0502020204030203" pitchFamily="34" charset="0"/>
                <a:cs typeface="Lato" panose="020F0502020204030203" pitchFamily="34" charset="0"/>
              </a:rPr>
              <a:t>los</a:t>
            </a:r>
            <a:r>
              <a:rPr lang="en-US" sz="3500" i="1" dirty="0">
                <a:effectLst/>
                <a:latin typeface="Lato" panose="020F0502020204030203" pitchFamily="34" charset="0"/>
                <a:ea typeface="Lato" panose="020F0502020204030203" pitchFamily="34" charset="0"/>
                <a:cs typeface="Lato" panose="020F0502020204030203" pitchFamily="34" charset="0"/>
              </a:rPr>
              <a:t> </a:t>
            </a:r>
            <a:r>
              <a:rPr lang="en-US" sz="3500" i="1" dirty="0" err="1">
                <a:effectLst/>
                <a:latin typeface="Lato" panose="020F0502020204030203" pitchFamily="34" charset="0"/>
                <a:ea typeface="Lato" panose="020F0502020204030203" pitchFamily="34" charset="0"/>
                <a:cs typeface="Lato" panose="020F0502020204030203" pitchFamily="34" charset="0"/>
              </a:rPr>
              <a:t>últimos</a:t>
            </a:r>
            <a:r>
              <a:rPr lang="en-US" sz="3500" i="1" dirty="0">
                <a:effectLst/>
                <a:latin typeface="Lato" panose="020F0502020204030203" pitchFamily="34" charset="0"/>
                <a:ea typeface="Lato" panose="020F0502020204030203" pitchFamily="34" charset="0"/>
                <a:cs typeface="Lato" panose="020F0502020204030203" pitchFamily="34" charset="0"/>
              </a:rPr>
              <a:t> </a:t>
            </a:r>
            <a:r>
              <a:rPr lang="en-US" sz="3500" i="1" dirty="0" err="1">
                <a:effectLst/>
                <a:latin typeface="Lato" panose="020F0502020204030203" pitchFamily="34" charset="0"/>
                <a:ea typeface="Lato" panose="020F0502020204030203" pitchFamily="34" charset="0"/>
                <a:cs typeface="Lato" panose="020F0502020204030203" pitchFamily="34" charset="0"/>
              </a:rPr>
              <a:t>tiempos</a:t>
            </a:r>
            <a:r>
              <a:rPr lang="en-US" sz="3500" i="1" dirty="0">
                <a:effectLst/>
                <a:latin typeface="Lato" panose="020F0502020204030203" pitchFamily="34" charset="0"/>
                <a:ea typeface="Lato" panose="020F0502020204030203" pitchFamily="34" charset="0"/>
                <a:cs typeface="Lato" panose="020F0502020204030203" pitchFamily="34" charset="0"/>
              </a:rPr>
              <a:t>?</a:t>
            </a:r>
          </a:p>
          <a:p>
            <a:pPr>
              <a:lnSpc>
                <a:spcPct val="107000"/>
              </a:lnSpc>
              <a:spcAft>
                <a:spcPts val="800"/>
              </a:spcAft>
            </a:pPr>
            <a:endParaRPr lang="en-US" sz="3500" i="1"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en-US" sz="3500" i="1"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r>
              <a:rPr lang="en-US" sz="3500" i="1" dirty="0">
                <a:effectLst/>
                <a:latin typeface="Lato" panose="020F0502020204030203" pitchFamily="34" charset="0"/>
                <a:ea typeface="Lato" panose="020F0502020204030203" pitchFamily="34" charset="0"/>
                <a:cs typeface="Lato" panose="020F0502020204030203" pitchFamily="34" charset="0"/>
              </a:rPr>
              <a:t>¿Janes y Jambres?  ¿</a:t>
            </a:r>
            <a:r>
              <a:rPr lang="en-US" sz="3500" i="1" dirty="0" err="1">
                <a:effectLst/>
                <a:latin typeface="Lato" panose="020F0502020204030203" pitchFamily="34" charset="0"/>
                <a:ea typeface="Lato" panose="020F0502020204030203" pitchFamily="34" charset="0"/>
                <a:cs typeface="Lato" panose="020F0502020204030203" pitchFamily="34" charset="0"/>
              </a:rPr>
              <a:t>Quiénes</a:t>
            </a:r>
            <a:r>
              <a:rPr lang="en-US" sz="3500" i="1" dirty="0">
                <a:effectLst/>
                <a:latin typeface="Lato" panose="020F0502020204030203" pitchFamily="34" charset="0"/>
                <a:ea typeface="Lato" panose="020F0502020204030203" pitchFamily="34" charset="0"/>
                <a:cs typeface="Lato" panose="020F0502020204030203" pitchFamily="34" charset="0"/>
              </a:rPr>
              <a:t> </a:t>
            </a:r>
            <a:r>
              <a:rPr lang="en-US" sz="3500" i="1" dirty="0" err="1">
                <a:effectLst/>
                <a:latin typeface="Lato" panose="020F0502020204030203" pitchFamily="34" charset="0"/>
                <a:ea typeface="Lato" panose="020F0502020204030203" pitchFamily="34" charset="0"/>
                <a:cs typeface="Lato" panose="020F0502020204030203" pitchFamily="34" charset="0"/>
              </a:rPr>
              <a:t>eran</a:t>
            </a:r>
            <a:r>
              <a:rPr lang="en-US" sz="3500" i="1" dirty="0">
                <a:effectLst/>
                <a:latin typeface="Lato" panose="020F0502020204030203" pitchFamily="34" charset="0"/>
                <a:ea typeface="Lato" panose="020F0502020204030203" pitchFamily="34" charset="0"/>
                <a:cs typeface="Lato" panose="020F0502020204030203" pitchFamily="34" charset="0"/>
              </a:rPr>
              <a:t>?</a:t>
            </a:r>
            <a:endParaRPr lang="es-PY" sz="3500" i="1" dirty="0">
              <a:effectLst/>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E472DD29-022D-556A-CDB0-08870F0BEE6C}"/>
              </a:ext>
            </a:extLst>
          </p:cNvPr>
          <p:cNvPicPr>
            <a:picLocks noChangeAspect="1"/>
          </p:cNvPicPr>
          <p:nvPr/>
        </p:nvPicPr>
        <p:blipFill>
          <a:blip r:embed="rId4"/>
          <a:stretch>
            <a:fillRect/>
          </a:stretch>
        </p:blipFill>
        <p:spPr>
          <a:xfrm>
            <a:off x="-2" y="0"/>
            <a:ext cx="12192001" cy="6877164"/>
          </a:xfrm>
          <a:prstGeom prst="rect">
            <a:avLst/>
          </a:prstGeom>
        </p:spPr>
      </p:pic>
    </p:spTree>
    <p:extLst>
      <p:ext uri="{BB962C8B-B14F-4D97-AF65-F5344CB8AC3E}">
        <p14:creationId xmlns:p14="http://schemas.microsoft.com/office/powerpoint/2010/main" val="3283338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6DD856B8-0C6E-B443-D9DE-D47DAABF1CEC}"/>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9B856F38-F697-FFD6-2C1C-2E9B25144F84}"/>
              </a:ext>
            </a:extLst>
          </p:cNvPr>
          <p:cNvSpPr txBox="1"/>
          <p:nvPr/>
        </p:nvSpPr>
        <p:spPr>
          <a:xfrm>
            <a:off x="2374770" y="413579"/>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3:10-17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F2903A31-5142-0BB7-E818-0F5BEF1443C6}"/>
              </a:ext>
            </a:extLst>
          </p:cNvPr>
          <p:cNvCxnSpPr/>
          <p:nvPr/>
        </p:nvCxnSpPr>
        <p:spPr>
          <a:xfrm>
            <a:off x="2478227" y="130587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4AE3913C-3587-0A10-EE41-DD29D775CA7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1B0D7962-5D3C-C5B6-829A-C79E1A4E0709}"/>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FD11805A-FC9A-9B6F-A12E-6D23399D5327}"/>
              </a:ext>
            </a:extLst>
          </p:cNvPr>
          <p:cNvSpPr txBox="1"/>
          <p:nvPr/>
        </p:nvSpPr>
        <p:spPr>
          <a:xfrm>
            <a:off x="2018823" y="1512356"/>
            <a:ext cx="9181183" cy="5583091"/>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4000" dirty="0">
                <a:effectLst/>
                <a:latin typeface="Lato" panose="020F0502020204030203" pitchFamily="34" charset="0"/>
                <a:ea typeface="Lato" panose="020F0502020204030203" pitchFamily="34" charset="0"/>
                <a:cs typeface="Lato" panose="020F0502020204030203" pitchFamily="34" charset="0"/>
              </a:rPr>
              <a:t>10 Pero tú has seguido mi doctrina, conducta, propósito, fe, longanimidad, amor, paciencia, 11 persecuciones y padecimientos, como los que me sobrevinieron en Antioquía, en Iconio y en Listra; persecuciones que he sufrido, y de las cuales me ha librado el Señor. </a:t>
            </a:r>
          </a:p>
          <a:p>
            <a:pPr>
              <a:lnSpc>
                <a:spcPct val="107000"/>
              </a:lnSpc>
              <a:spcAft>
                <a:spcPts val="800"/>
              </a:spcAft>
            </a:pPr>
            <a:endParaRPr lang="es-PY" sz="4100" dirty="0">
              <a:effectLst/>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014959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D07EFE1A-FE83-4F31-C633-69AF70CE7221}"/>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C39995C4-8A1B-B377-28F5-BCBA0BE125AC}"/>
              </a:ext>
            </a:extLst>
          </p:cNvPr>
          <p:cNvSpPr txBox="1"/>
          <p:nvPr/>
        </p:nvSpPr>
        <p:spPr>
          <a:xfrm>
            <a:off x="2374770" y="354585"/>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3:10-17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78B5E86F-67BB-4809-E1FD-CFD074C71808}"/>
              </a:ext>
            </a:extLst>
          </p:cNvPr>
          <p:cNvCxnSpPr/>
          <p:nvPr/>
        </p:nvCxnSpPr>
        <p:spPr>
          <a:xfrm>
            <a:off x="2478227" y="1276380"/>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FAD3F3BA-B5F9-D6F2-CFBA-AE0F724CB388}"/>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29F4E58C-1087-798C-E17B-9F8BC454F354}"/>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8D490A4A-C6B2-417C-860B-B2B113A7D601}"/>
              </a:ext>
            </a:extLst>
          </p:cNvPr>
          <p:cNvSpPr txBox="1"/>
          <p:nvPr/>
        </p:nvSpPr>
        <p:spPr>
          <a:xfrm>
            <a:off x="2099505" y="1541853"/>
            <a:ext cx="9100501" cy="5332189"/>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3900" dirty="0">
                <a:effectLst/>
                <a:latin typeface="Lato" panose="020F0502020204030203" pitchFamily="34" charset="0"/>
                <a:ea typeface="Lato" panose="020F0502020204030203" pitchFamily="34" charset="0"/>
                <a:cs typeface="Lato" panose="020F0502020204030203" pitchFamily="34" charset="0"/>
              </a:rPr>
              <a:t>12 También todos los que quieren vivir piadosamente en Cristo Jesús padecerán persecución; 13 pero los hombres malvados y los engañadores irán de mal en peor: engañarán y serán engañados. 14 Tú, por tu parte, persiste en lo que has aprendido y en lo que te persuadiste, pues sabes de quién has aprendido; </a:t>
            </a:r>
          </a:p>
        </p:txBody>
      </p:sp>
    </p:spTree>
    <p:extLst>
      <p:ext uri="{BB962C8B-B14F-4D97-AF65-F5344CB8AC3E}">
        <p14:creationId xmlns:p14="http://schemas.microsoft.com/office/powerpoint/2010/main" val="28782850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417D2B45-628E-08CD-F33D-EA234EC02D2A}"/>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3C7B1323-0967-D5A2-D384-81CFD984A3CB}"/>
              </a:ext>
            </a:extLst>
          </p:cNvPr>
          <p:cNvSpPr txBox="1"/>
          <p:nvPr/>
        </p:nvSpPr>
        <p:spPr>
          <a:xfrm>
            <a:off x="2197500" y="338486"/>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3:10-17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650AA84D-BF44-9AA8-0317-C6F2BDA76CFE}"/>
              </a:ext>
            </a:extLst>
          </p:cNvPr>
          <p:cNvCxnSpPr/>
          <p:nvPr/>
        </p:nvCxnSpPr>
        <p:spPr>
          <a:xfrm>
            <a:off x="2153760" y="124688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532A0A06-A224-C04E-089D-E09554EBC104}"/>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C38741EC-AB21-72CE-9EEF-5A34D7BA6BCF}"/>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C0CE40F6-4E8C-617C-0411-3E8BC8BD0EDD}"/>
              </a:ext>
            </a:extLst>
          </p:cNvPr>
          <p:cNvSpPr txBox="1"/>
          <p:nvPr/>
        </p:nvSpPr>
        <p:spPr>
          <a:xfrm>
            <a:off x="2153760" y="1630867"/>
            <a:ext cx="9542461" cy="4937209"/>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3600" dirty="0">
                <a:effectLst/>
                <a:latin typeface="Lato" panose="020F0502020204030203" pitchFamily="34" charset="0"/>
                <a:ea typeface="Lato" panose="020F0502020204030203" pitchFamily="34" charset="0"/>
                <a:cs typeface="Lato" panose="020F0502020204030203" pitchFamily="34" charset="0"/>
              </a:rPr>
              <a:t>15 tú desde la niñez has conocido las Sagradas Escrituras, las cuales te pueden hacer sabio para la salvación por la fe que es en Cristo Jesús. 16 Toda la Escritura es inspirada por Dios, y útil para enseñar, para redargüir, para corregir, para instruir en justicia, 17 a fin de que el hombre de Dios sea perfecto, enteramente preparado para toda buena obra.</a:t>
            </a:r>
          </a:p>
        </p:txBody>
      </p:sp>
    </p:spTree>
    <p:extLst>
      <p:ext uri="{BB962C8B-B14F-4D97-AF65-F5344CB8AC3E}">
        <p14:creationId xmlns:p14="http://schemas.microsoft.com/office/powerpoint/2010/main" val="8627814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039DFF7A-6296-9294-9495-9D2D398BFC1A}"/>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8F7C9A69-C9F8-B0AA-EE99-CD572309380C}"/>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3:10-17</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7E912E4C-4725-B5D4-2237-B3E9D4182C55}"/>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097371BD-396D-CCB6-C77E-73E7D94118B7}"/>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C464CBAF-7BF1-6D9A-A2FB-4BCDF7945E6B}"/>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586EB67B-A3C7-6227-73AB-2B5FDCDE19B3}"/>
              </a:ext>
            </a:extLst>
          </p:cNvPr>
          <p:cNvSpPr txBox="1"/>
          <p:nvPr/>
        </p:nvSpPr>
        <p:spPr>
          <a:xfrm>
            <a:off x="2086151" y="1778855"/>
            <a:ext cx="9542461" cy="2668639"/>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endParaRPr lang="en-US" sz="3600" i="1"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r>
              <a:rPr lang="en-US" sz="3600" i="1" dirty="0">
                <a:latin typeface="Lato"/>
                <a:ea typeface="Lato"/>
                <a:cs typeface="Lato"/>
              </a:rPr>
              <a:t>¿</a:t>
            </a:r>
            <a:r>
              <a:rPr lang="es-PY" sz="3600" i="1" dirty="0">
                <a:latin typeface="Lato"/>
                <a:ea typeface="Lato"/>
                <a:cs typeface="Lato"/>
              </a:rPr>
              <a:t>Cómo podrías animar a un Timoteo u otra persona en tu grupo de la manera como lo hace Pablo? </a:t>
            </a:r>
            <a:endParaRPr lang="es-PY" sz="3600" i="1" dirty="0">
              <a:effectLst/>
              <a:latin typeface="Lato"/>
              <a:ea typeface="Lato"/>
              <a:cs typeface="Lato"/>
            </a:endParaRPr>
          </a:p>
        </p:txBody>
      </p:sp>
      <p:pic>
        <p:nvPicPr>
          <p:cNvPr id="3" name="Picture 2">
            <a:extLst>
              <a:ext uri="{FF2B5EF4-FFF2-40B4-BE49-F238E27FC236}">
                <a16:creationId xmlns:a16="http://schemas.microsoft.com/office/drawing/2014/main" id="{DE4DED4E-BFB3-B03D-92D3-64792971FE6C}"/>
              </a:ext>
            </a:extLst>
          </p:cNvPr>
          <p:cNvPicPr>
            <a:picLocks noChangeAspect="1"/>
          </p:cNvPicPr>
          <p:nvPr/>
        </p:nvPicPr>
        <p:blipFill>
          <a:blip r:embed="rId4"/>
          <a:stretch>
            <a:fillRect/>
          </a:stretch>
        </p:blipFill>
        <p:spPr>
          <a:xfrm>
            <a:off x="0" y="0"/>
            <a:ext cx="12192000" cy="6877164"/>
          </a:xfrm>
          <a:prstGeom prst="rect">
            <a:avLst/>
          </a:prstGeom>
        </p:spPr>
      </p:pic>
    </p:spTree>
    <p:extLst>
      <p:ext uri="{BB962C8B-B14F-4D97-AF65-F5344CB8AC3E}">
        <p14:creationId xmlns:p14="http://schemas.microsoft.com/office/powerpoint/2010/main" val="2894563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2A4D2368-EEDD-4E09-879B-EE54B4176B5C}"/>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A522FDC0-8A8B-97A4-D2D6-9CCB5F57EB0E}"/>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4:1-5</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8D1D6D4D-67CA-9BD0-FAD1-DCF06903745F}"/>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E7E3B072-2EFA-015D-637A-70AC8703C782}"/>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8E1D1E50-2D56-DB4C-4DAD-01BF981003D0}"/>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7A435468-37A2-CEDC-B8FD-320520425DB5}"/>
              </a:ext>
            </a:extLst>
          </p:cNvPr>
          <p:cNvSpPr txBox="1"/>
          <p:nvPr/>
        </p:nvSpPr>
        <p:spPr>
          <a:xfrm>
            <a:off x="1938666" y="2738767"/>
            <a:ext cx="9542461" cy="1380466"/>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n-US" sz="3600" i="1" dirty="0" err="1">
                <a:latin typeface="Lato"/>
                <a:ea typeface="Lato"/>
                <a:cs typeface="Lato"/>
              </a:rPr>
              <a:t>Leemos</a:t>
            </a:r>
            <a:r>
              <a:rPr lang="en-US" sz="3600" i="1" dirty="0">
                <a:latin typeface="Lato"/>
                <a:ea typeface="Lato"/>
                <a:cs typeface="Lato"/>
              </a:rPr>
              <a:t> 4:1-5.  ¿</a:t>
            </a:r>
            <a:r>
              <a:rPr lang="en-US" sz="3600" i="1" dirty="0" err="1">
                <a:latin typeface="Lato"/>
                <a:ea typeface="Lato"/>
                <a:cs typeface="Lato"/>
              </a:rPr>
              <a:t>Qué</a:t>
            </a:r>
            <a:r>
              <a:rPr lang="en-US" sz="3600" i="1" dirty="0">
                <a:latin typeface="Lato"/>
                <a:ea typeface="Lato"/>
                <a:cs typeface="Lato"/>
              </a:rPr>
              <a:t> </a:t>
            </a:r>
            <a:r>
              <a:rPr lang="en-US" sz="3600" i="1" dirty="0" err="1">
                <a:latin typeface="Lato"/>
                <a:ea typeface="Lato"/>
                <a:cs typeface="Lato"/>
              </a:rPr>
              <a:t>actividades</a:t>
            </a:r>
            <a:r>
              <a:rPr lang="en-US" sz="3600" i="1" dirty="0">
                <a:latin typeface="Lato"/>
                <a:ea typeface="Lato"/>
                <a:cs typeface="Lato"/>
              </a:rPr>
              <a:t> </a:t>
            </a:r>
            <a:r>
              <a:rPr lang="en-US" sz="3600" i="1" dirty="0" err="1">
                <a:latin typeface="Lato"/>
                <a:ea typeface="Lato"/>
                <a:cs typeface="Lato"/>
              </a:rPr>
              <a:t>encarga</a:t>
            </a:r>
            <a:r>
              <a:rPr lang="en-US" sz="3600" i="1" dirty="0">
                <a:latin typeface="Lato"/>
                <a:ea typeface="Lato"/>
                <a:cs typeface="Lato"/>
              </a:rPr>
              <a:t> Pablo a Timoteo  que </a:t>
            </a:r>
            <a:r>
              <a:rPr lang="en-US" sz="3600" i="1" dirty="0" err="1">
                <a:latin typeface="Lato"/>
                <a:ea typeface="Lato"/>
                <a:cs typeface="Lato"/>
              </a:rPr>
              <a:t>haga</a:t>
            </a:r>
            <a:r>
              <a:rPr lang="en-US" sz="3600" i="1" dirty="0">
                <a:latin typeface="Lato"/>
                <a:ea typeface="Lato"/>
                <a:cs typeface="Lato"/>
              </a:rPr>
              <a:t> </a:t>
            </a:r>
            <a:r>
              <a:rPr lang="en-US" sz="3600" i="1" dirty="0" err="1">
                <a:latin typeface="Lato"/>
                <a:ea typeface="Lato"/>
                <a:cs typeface="Lato"/>
              </a:rPr>
              <a:t>como</a:t>
            </a:r>
            <a:r>
              <a:rPr lang="en-US" sz="3600" i="1" dirty="0">
                <a:latin typeface="Lato"/>
                <a:ea typeface="Lato"/>
                <a:cs typeface="Lato"/>
              </a:rPr>
              <a:t> </a:t>
            </a:r>
            <a:r>
              <a:rPr lang="en-US" sz="3600" i="1" dirty="0" err="1">
                <a:latin typeface="Lato"/>
                <a:ea typeface="Lato"/>
                <a:cs typeface="Lato"/>
              </a:rPr>
              <a:t>líder</a:t>
            </a:r>
            <a:r>
              <a:rPr lang="en-US" sz="3600" i="1" dirty="0">
                <a:latin typeface="Lato"/>
                <a:ea typeface="Lato"/>
                <a:cs typeface="Lato"/>
              </a:rPr>
              <a:t> </a:t>
            </a:r>
            <a:r>
              <a:rPr lang="en-US" sz="3600" i="1" dirty="0" err="1">
                <a:latin typeface="Lato"/>
                <a:ea typeface="Lato"/>
                <a:cs typeface="Lato"/>
              </a:rPr>
              <a:t>en</a:t>
            </a:r>
            <a:r>
              <a:rPr lang="en-US" sz="3600" i="1" dirty="0">
                <a:latin typeface="Lato"/>
                <a:ea typeface="Lato"/>
                <a:cs typeface="Lato"/>
              </a:rPr>
              <a:t> la Iglesia? </a:t>
            </a:r>
            <a:endParaRPr lang="es-PY" sz="3600" i="1" dirty="0">
              <a:effectLst/>
              <a:latin typeface="Lato"/>
              <a:ea typeface="Lato"/>
              <a:cs typeface="Lato"/>
            </a:endParaRPr>
          </a:p>
        </p:txBody>
      </p:sp>
      <p:pic>
        <p:nvPicPr>
          <p:cNvPr id="3" name="Picture 2">
            <a:extLst>
              <a:ext uri="{FF2B5EF4-FFF2-40B4-BE49-F238E27FC236}">
                <a16:creationId xmlns:a16="http://schemas.microsoft.com/office/drawing/2014/main" id="{633B3C33-E149-5986-D49C-FC8BE3DD199E}"/>
              </a:ext>
            </a:extLst>
          </p:cNvPr>
          <p:cNvPicPr>
            <a:picLocks noChangeAspect="1"/>
          </p:cNvPicPr>
          <p:nvPr/>
        </p:nvPicPr>
        <p:blipFill>
          <a:blip r:embed="rId4"/>
          <a:stretch>
            <a:fillRect/>
          </a:stretch>
        </p:blipFill>
        <p:spPr>
          <a:xfrm>
            <a:off x="0" y="0"/>
            <a:ext cx="12192000" cy="6862562"/>
          </a:xfrm>
          <a:prstGeom prst="rect">
            <a:avLst/>
          </a:prstGeom>
        </p:spPr>
      </p:pic>
    </p:spTree>
    <p:extLst>
      <p:ext uri="{BB962C8B-B14F-4D97-AF65-F5344CB8AC3E}">
        <p14:creationId xmlns:p14="http://schemas.microsoft.com/office/powerpoint/2010/main" val="34899724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5C247494-3C2D-D954-9A05-DC7360A5D4C4}"/>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68556B78-40CD-51D9-DD6C-C6FE751F347F}"/>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4:1-5</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8A458E6F-C065-EC76-5C72-83BF44824FF9}"/>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D379C9A4-C0AC-4B78-7733-15D3AF4345BF}"/>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2498897C-917C-BCAB-0C7E-616ABF4367D4}"/>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75190C89-7B8D-CC04-46FB-1961FEB9FE1C}"/>
              </a:ext>
            </a:extLst>
          </p:cNvPr>
          <p:cNvSpPr txBox="1"/>
          <p:nvPr/>
        </p:nvSpPr>
        <p:spPr>
          <a:xfrm>
            <a:off x="1909170" y="1741337"/>
            <a:ext cx="9542461" cy="492073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4100" b="1" dirty="0">
                <a:effectLst/>
                <a:latin typeface="Lato" panose="020F0502020204030203" pitchFamily="34" charset="0"/>
                <a:ea typeface="Lato" panose="020F0502020204030203" pitchFamily="34" charset="0"/>
                <a:cs typeface="Lato" panose="020F0502020204030203" pitchFamily="34" charset="0"/>
              </a:rPr>
              <a:t> </a:t>
            </a:r>
            <a:r>
              <a:rPr lang="es-PY" sz="4100" dirty="0">
                <a:effectLst/>
                <a:latin typeface="Lato" panose="020F0502020204030203" pitchFamily="34" charset="0"/>
                <a:ea typeface="Lato" panose="020F0502020204030203" pitchFamily="34" charset="0"/>
                <a:cs typeface="Lato" panose="020F0502020204030203" pitchFamily="34" charset="0"/>
              </a:rPr>
              <a:t>Te encargo delante de Dios y del Señor Jesucristo, quien juzgará a los vivos y a los muertos en su manifestación y en su reino, </a:t>
            </a:r>
            <a:r>
              <a:rPr lang="es-PY" sz="4100" b="1" baseline="30000" dirty="0">
                <a:effectLst/>
                <a:latin typeface="Lato" panose="020F0502020204030203" pitchFamily="34" charset="0"/>
                <a:ea typeface="Lato" panose="020F0502020204030203" pitchFamily="34" charset="0"/>
                <a:cs typeface="Lato" panose="020F0502020204030203" pitchFamily="34" charset="0"/>
              </a:rPr>
              <a:t>2 </a:t>
            </a:r>
            <a:r>
              <a:rPr lang="es-PY" sz="4100" dirty="0">
                <a:effectLst/>
                <a:latin typeface="Lato" panose="020F0502020204030203" pitchFamily="34" charset="0"/>
                <a:ea typeface="Lato" panose="020F0502020204030203" pitchFamily="34" charset="0"/>
                <a:cs typeface="Lato" panose="020F0502020204030203" pitchFamily="34" charset="0"/>
              </a:rPr>
              <a:t>que prediques la palabra; que instes a tiempo y fuera de tiempo; redarguye, reprende, exhorta con toda paciencia y doctrina. </a:t>
            </a:r>
          </a:p>
        </p:txBody>
      </p:sp>
    </p:spTree>
    <p:extLst>
      <p:ext uri="{BB962C8B-B14F-4D97-AF65-F5344CB8AC3E}">
        <p14:creationId xmlns:p14="http://schemas.microsoft.com/office/powerpoint/2010/main" val="3835692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765E747B-8094-F6C3-B040-462A74CECA13}"/>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5B2EAA2F-C502-9E19-F162-0C3413722D0B}"/>
              </a:ext>
            </a:extLst>
          </p:cNvPr>
          <p:cNvSpPr txBox="1"/>
          <p:nvPr/>
        </p:nvSpPr>
        <p:spPr>
          <a:xfrm>
            <a:off x="2374770" y="413579"/>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4:1-5</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D0203FE0-C819-7E81-74A8-7EB301F4A0C8}"/>
              </a:ext>
            </a:extLst>
          </p:cNvPr>
          <p:cNvCxnSpPr/>
          <p:nvPr/>
        </p:nvCxnSpPr>
        <p:spPr>
          <a:xfrm>
            <a:off x="2478227" y="1364871"/>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63F262AD-CC4A-AD0E-042D-7E46D3350432}"/>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CBA85DBA-E68B-4580-B941-E9A70B9F0E58}"/>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C1CC7F99-99BD-C159-1F83-5CEB15254DF7}"/>
              </a:ext>
            </a:extLst>
          </p:cNvPr>
          <p:cNvSpPr txBox="1"/>
          <p:nvPr/>
        </p:nvSpPr>
        <p:spPr>
          <a:xfrm>
            <a:off x="1909170" y="1571350"/>
            <a:ext cx="9542461" cy="520035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3800" b="1" baseline="30000" dirty="0">
                <a:effectLst/>
                <a:latin typeface="Lato" panose="020F0502020204030203" pitchFamily="34" charset="0"/>
                <a:ea typeface="Lato" panose="020F0502020204030203" pitchFamily="34" charset="0"/>
                <a:cs typeface="Lato" panose="020F0502020204030203" pitchFamily="34" charset="0"/>
              </a:rPr>
              <a:t>3 </a:t>
            </a:r>
            <a:r>
              <a:rPr lang="es-PY" sz="3800" dirty="0">
                <a:effectLst/>
                <a:latin typeface="Lato" panose="020F0502020204030203" pitchFamily="34" charset="0"/>
                <a:ea typeface="Lato" panose="020F0502020204030203" pitchFamily="34" charset="0"/>
                <a:cs typeface="Lato" panose="020F0502020204030203" pitchFamily="34" charset="0"/>
              </a:rPr>
              <a:t>Porque vendrá un tiempo en que no soportarán la sana doctrina, sino que aun teniendo comezón de oír se amontonarán maestros conforme a sus propios malos deseos, </a:t>
            </a:r>
            <a:r>
              <a:rPr lang="es-PY" sz="3800" b="1" baseline="30000" dirty="0">
                <a:effectLst/>
                <a:latin typeface="Lato" panose="020F0502020204030203" pitchFamily="34" charset="0"/>
                <a:ea typeface="Lato" panose="020F0502020204030203" pitchFamily="34" charset="0"/>
                <a:cs typeface="Lato" panose="020F0502020204030203" pitchFamily="34" charset="0"/>
              </a:rPr>
              <a:t>4 </a:t>
            </a:r>
            <a:r>
              <a:rPr lang="es-PY" sz="3800" dirty="0">
                <a:effectLst/>
                <a:latin typeface="Lato" panose="020F0502020204030203" pitchFamily="34" charset="0"/>
                <a:ea typeface="Lato" panose="020F0502020204030203" pitchFamily="34" charset="0"/>
                <a:cs typeface="Lato" panose="020F0502020204030203" pitchFamily="34" charset="0"/>
              </a:rPr>
              <a:t>y apartarán de la verdad sus oídos y se volverán a las fábulas. </a:t>
            </a:r>
            <a:r>
              <a:rPr lang="es-PY" sz="3800" b="1" baseline="30000" dirty="0">
                <a:effectLst/>
                <a:latin typeface="Lato" panose="020F0502020204030203" pitchFamily="34" charset="0"/>
                <a:ea typeface="Lato" panose="020F0502020204030203" pitchFamily="34" charset="0"/>
                <a:cs typeface="Lato" panose="020F0502020204030203" pitchFamily="34" charset="0"/>
              </a:rPr>
              <a:t>5 </a:t>
            </a:r>
            <a:r>
              <a:rPr lang="es-PY" sz="3800" dirty="0">
                <a:effectLst/>
                <a:latin typeface="Lato" panose="020F0502020204030203" pitchFamily="34" charset="0"/>
                <a:ea typeface="Lato" panose="020F0502020204030203" pitchFamily="34" charset="0"/>
                <a:cs typeface="Lato" panose="020F0502020204030203" pitchFamily="34" charset="0"/>
              </a:rPr>
              <a:t>Pero tú sé sobrio en todo, soporta las aflicciones, haz obra de evangelista, cumple tu ministerio.</a:t>
            </a:r>
          </a:p>
        </p:txBody>
      </p:sp>
    </p:spTree>
    <p:extLst>
      <p:ext uri="{BB962C8B-B14F-4D97-AF65-F5344CB8AC3E}">
        <p14:creationId xmlns:p14="http://schemas.microsoft.com/office/powerpoint/2010/main" val="35978152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9"/>
        <p:cNvGrpSpPr/>
        <p:nvPr/>
      </p:nvGrpSpPr>
      <p:grpSpPr>
        <a:xfrm>
          <a:off x="0" y="0"/>
          <a:ext cx="0" cy="0"/>
          <a:chOff x="0" y="0"/>
          <a:chExt cx="0" cy="0"/>
        </a:xfrm>
      </p:grpSpPr>
      <p:sp>
        <p:nvSpPr>
          <p:cNvPr id="110" name="Google Shape;110;p3"/>
          <p:cNvSpPr txBox="1"/>
          <p:nvPr/>
        </p:nvSpPr>
        <p:spPr>
          <a:xfrm>
            <a:off x="4078888" y="2741641"/>
            <a:ext cx="6627304"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Saludos y bienvenidos</a:t>
            </a:r>
            <a:endParaRPr sz="6000" b="0" i="0" u="none" strike="noStrike" cap="none">
              <a:solidFill>
                <a:srgbClr val="009444"/>
              </a:solidFill>
              <a:latin typeface="Lato"/>
              <a:ea typeface="Lato"/>
              <a:cs typeface="Lato"/>
              <a:sym typeface="Lato"/>
            </a:endParaRPr>
          </a:p>
        </p:txBody>
      </p:sp>
      <p:sp>
        <p:nvSpPr>
          <p:cNvPr id="111" name="Google Shape;111;p3"/>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2" name="Google Shape;112;p3"/>
          <p:cNvPicPr preferRelativeResize="0"/>
          <p:nvPr/>
        </p:nvPicPr>
        <p:blipFill rotWithShape="1">
          <a:blip r:embed="rId3">
            <a:alphaModFix/>
          </a:blip>
          <a:src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pic>
        <p:nvPicPr>
          <p:cNvPr id="113" name="Google Shape;113;p3"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4C40A89C-EA93-00CB-8A36-AAB029998966}"/>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EE45CFDE-5245-6AF4-B314-091AF6765825}"/>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4:1-5</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5331CDDE-EAA1-4D95-784B-7D26B35B0B4E}"/>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92776870-9167-BEAD-4D66-5231D557D2AB}"/>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08915226-339A-BA37-7FFF-EF9531552706}"/>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CA1E9A23-3733-2958-ED42-1F8C4C04ABF6}"/>
              </a:ext>
            </a:extLst>
          </p:cNvPr>
          <p:cNvSpPr txBox="1"/>
          <p:nvPr/>
        </p:nvSpPr>
        <p:spPr>
          <a:xfrm>
            <a:off x="2032981" y="2339069"/>
            <a:ext cx="9542461" cy="1380466"/>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n-US" sz="3600" i="1" dirty="0" err="1">
                <a:latin typeface="Lato"/>
                <a:ea typeface="Lato"/>
                <a:cs typeface="Lato"/>
              </a:rPr>
              <a:t>Leemos</a:t>
            </a:r>
            <a:r>
              <a:rPr lang="en-US" sz="3600" i="1" dirty="0">
                <a:latin typeface="Lato"/>
                <a:ea typeface="Lato"/>
                <a:cs typeface="Lato"/>
              </a:rPr>
              <a:t> 4:1-5.  </a:t>
            </a:r>
            <a:r>
              <a:rPr lang="en-US" sz="3600" i="1" dirty="0" err="1">
                <a:latin typeface="Lato"/>
                <a:ea typeface="Lato"/>
                <a:cs typeface="Lato"/>
              </a:rPr>
              <a:t>Qué</a:t>
            </a:r>
            <a:r>
              <a:rPr lang="en-US" sz="3600" i="1" dirty="0">
                <a:latin typeface="Lato"/>
                <a:ea typeface="Lato"/>
                <a:cs typeface="Lato"/>
              </a:rPr>
              <a:t> </a:t>
            </a:r>
            <a:r>
              <a:rPr lang="en-US" sz="3600" i="1" dirty="0" err="1">
                <a:latin typeface="Lato"/>
                <a:ea typeface="Lato"/>
                <a:cs typeface="Lato"/>
              </a:rPr>
              <a:t>actividades</a:t>
            </a:r>
            <a:r>
              <a:rPr lang="en-US" sz="3600" i="1" dirty="0">
                <a:latin typeface="Lato"/>
                <a:ea typeface="Lato"/>
                <a:cs typeface="Lato"/>
              </a:rPr>
              <a:t> </a:t>
            </a:r>
            <a:r>
              <a:rPr lang="en-US" sz="3600" i="1" dirty="0" err="1">
                <a:latin typeface="Lato"/>
                <a:ea typeface="Lato"/>
                <a:cs typeface="Lato"/>
              </a:rPr>
              <a:t>encarga</a:t>
            </a:r>
            <a:r>
              <a:rPr lang="en-US" sz="3600" i="1" dirty="0">
                <a:latin typeface="Lato"/>
                <a:ea typeface="Lato"/>
                <a:cs typeface="Lato"/>
              </a:rPr>
              <a:t> Pablo a Timoteo que </a:t>
            </a:r>
            <a:r>
              <a:rPr lang="en-US" sz="3600" i="1" dirty="0" err="1">
                <a:latin typeface="Lato"/>
                <a:ea typeface="Lato"/>
                <a:cs typeface="Lato"/>
              </a:rPr>
              <a:t>haga</a:t>
            </a:r>
            <a:r>
              <a:rPr lang="en-US" sz="3600" i="1" dirty="0">
                <a:latin typeface="Lato"/>
                <a:ea typeface="Lato"/>
                <a:cs typeface="Lato"/>
              </a:rPr>
              <a:t> </a:t>
            </a:r>
            <a:r>
              <a:rPr lang="en-US" sz="3600" i="1" dirty="0" err="1">
                <a:latin typeface="Lato"/>
                <a:ea typeface="Lato"/>
                <a:cs typeface="Lato"/>
              </a:rPr>
              <a:t>como</a:t>
            </a:r>
            <a:r>
              <a:rPr lang="en-US" sz="3600" i="1" dirty="0">
                <a:latin typeface="Lato"/>
                <a:ea typeface="Lato"/>
                <a:cs typeface="Lato"/>
              </a:rPr>
              <a:t> </a:t>
            </a:r>
            <a:r>
              <a:rPr lang="en-US" sz="3600" i="1" dirty="0" err="1">
                <a:latin typeface="Lato"/>
                <a:ea typeface="Lato"/>
                <a:cs typeface="Lato"/>
              </a:rPr>
              <a:t>líder</a:t>
            </a:r>
            <a:r>
              <a:rPr lang="en-US" sz="3600" i="1" dirty="0">
                <a:latin typeface="Lato"/>
                <a:ea typeface="Lato"/>
                <a:cs typeface="Lato"/>
              </a:rPr>
              <a:t> </a:t>
            </a:r>
            <a:r>
              <a:rPr lang="en-US" sz="3600" i="1" dirty="0" err="1">
                <a:latin typeface="Lato"/>
                <a:ea typeface="Lato"/>
                <a:cs typeface="Lato"/>
              </a:rPr>
              <a:t>en</a:t>
            </a:r>
            <a:r>
              <a:rPr lang="en-US" sz="3600" i="1" dirty="0">
                <a:latin typeface="Lato"/>
                <a:ea typeface="Lato"/>
                <a:cs typeface="Lato"/>
              </a:rPr>
              <a:t> la Iglesia?</a:t>
            </a:r>
            <a:endParaRPr lang="en-US" sz="3600" dirty="0">
              <a:latin typeface="Lato"/>
              <a:ea typeface="Lato"/>
              <a:cs typeface="Lato"/>
            </a:endParaRPr>
          </a:p>
        </p:txBody>
      </p:sp>
      <p:pic>
        <p:nvPicPr>
          <p:cNvPr id="3" name="Picture 2">
            <a:extLst>
              <a:ext uri="{FF2B5EF4-FFF2-40B4-BE49-F238E27FC236}">
                <a16:creationId xmlns:a16="http://schemas.microsoft.com/office/drawing/2014/main" id="{761934E1-D4F4-3FE6-9C10-AF58B775E19A}"/>
              </a:ext>
            </a:extLst>
          </p:cNvPr>
          <p:cNvPicPr>
            <a:picLocks noChangeAspect="1"/>
          </p:cNvPicPr>
          <p:nvPr/>
        </p:nvPicPr>
        <p:blipFill>
          <a:blip r:embed="rId4"/>
          <a:stretch>
            <a:fillRect/>
          </a:stretch>
        </p:blipFill>
        <p:spPr>
          <a:xfrm>
            <a:off x="-2" y="0"/>
            <a:ext cx="12192001" cy="6877164"/>
          </a:xfrm>
          <a:prstGeom prst="rect">
            <a:avLst/>
          </a:prstGeom>
        </p:spPr>
      </p:pic>
    </p:spTree>
    <p:extLst>
      <p:ext uri="{BB962C8B-B14F-4D97-AF65-F5344CB8AC3E}">
        <p14:creationId xmlns:p14="http://schemas.microsoft.com/office/powerpoint/2010/main" val="3150567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EBB6884D-E332-2714-9048-C366C97A5351}"/>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E6A5D84B-8047-C920-91E7-E0E0FAF18C37}"/>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4:1-5</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6081B5ED-D23F-0849-3708-9EBA4E160E43}"/>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BB169E97-9D21-D12A-D708-6FCFBD9D44F2}"/>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7CA8B87B-C95A-B740-1C9B-BAA2E29AADF7}"/>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7447BB3C-0874-F8E9-06B4-A7D6ED203927}"/>
              </a:ext>
            </a:extLst>
          </p:cNvPr>
          <p:cNvSpPr txBox="1"/>
          <p:nvPr/>
        </p:nvSpPr>
        <p:spPr>
          <a:xfrm>
            <a:off x="2145144" y="2485922"/>
            <a:ext cx="9542461" cy="2771231"/>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n-US" sz="3600" i="1" dirty="0">
                <a:latin typeface="Lato" panose="020F0502020204030203" pitchFamily="34" charset="0"/>
                <a:ea typeface="Lato" panose="020F0502020204030203" pitchFamily="34" charset="0"/>
                <a:cs typeface="Lato" panose="020F0502020204030203" pitchFamily="34" charset="0"/>
              </a:rPr>
              <a:t>Sembrador – </a:t>
            </a:r>
            <a:r>
              <a:rPr lang="en-US" sz="3600" i="1" dirty="0">
                <a:latin typeface="Lato"/>
                <a:ea typeface="Lato"/>
                <a:cs typeface="Lato"/>
              </a:rPr>
              <a:t>¿</a:t>
            </a:r>
            <a:r>
              <a:rPr lang="en-US" sz="3600" i="1" dirty="0" err="1">
                <a:latin typeface="Lato"/>
                <a:ea typeface="Lato"/>
                <a:cs typeface="Lato"/>
              </a:rPr>
              <a:t>Cuál</a:t>
            </a:r>
            <a:r>
              <a:rPr lang="en-US" sz="3600" i="1" dirty="0">
                <a:latin typeface="Lato"/>
                <a:ea typeface="Lato"/>
                <a:cs typeface="Lato"/>
              </a:rPr>
              <a:t> es </a:t>
            </a:r>
            <a:r>
              <a:rPr lang="en-US" sz="3600" i="1" dirty="0" err="1">
                <a:latin typeface="Lato"/>
                <a:ea typeface="Lato"/>
                <a:cs typeface="Lato"/>
              </a:rPr>
              <a:t>tu</a:t>
            </a:r>
            <a:r>
              <a:rPr lang="en-US" sz="3600" i="1" dirty="0">
                <a:latin typeface="Lato"/>
                <a:ea typeface="Lato"/>
                <a:cs typeface="Lato"/>
              </a:rPr>
              <a:t> cargo?</a:t>
            </a:r>
          </a:p>
          <a:p>
            <a:pPr>
              <a:lnSpc>
                <a:spcPct val="107000"/>
              </a:lnSpc>
              <a:spcAft>
                <a:spcPts val="800"/>
              </a:spcAft>
            </a:pPr>
            <a:endParaRPr lang="en-US" sz="3600" i="1" dirty="0">
              <a:latin typeface="Lato"/>
              <a:ea typeface="Lato"/>
              <a:cs typeface="Lato"/>
            </a:endParaRPr>
          </a:p>
          <a:p>
            <a:pPr>
              <a:lnSpc>
                <a:spcPct val="107000"/>
              </a:lnSpc>
              <a:spcAft>
                <a:spcPts val="800"/>
              </a:spcAft>
            </a:pPr>
            <a:r>
              <a:rPr lang="en-US" sz="3600" i="1" dirty="0">
                <a:latin typeface="Lato"/>
                <a:ea typeface="Lato"/>
                <a:cs typeface="Lato"/>
              </a:rPr>
              <a:t>Lees de nuevo las </a:t>
            </a:r>
            <a:r>
              <a:rPr lang="en-US" sz="3600" i="1" dirty="0" err="1">
                <a:latin typeface="Lato"/>
                <a:ea typeface="Lato"/>
                <a:cs typeface="Lato"/>
              </a:rPr>
              <a:t>responsabilidades</a:t>
            </a:r>
            <a:r>
              <a:rPr lang="en-US" sz="3600" i="1" dirty="0">
                <a:latin typeface="Lato"/>
                <a:ea typeface="Lato"/>
                <a:cs typeface="Lato"/>
              </a:rPr>
              <a:t> </a:t>
            </a:r>
            <a:r>
              <a:rPr lang="en-US" sz="3600" i="1" dirty="0" err="1">
                <a:latin typeface="Lato"/>
                <a:ea typeface="Lato"/>
                <a:cs typeface="Lato"/>
              </a:rPr>
              <a:t>biblicas</a:t>
            </a:r>
            <a:r>
              <a:rPr lang="en-US" sz="3600" i="1" dirty="0">
                <a:latin typeface="Lato"/>
                <a:ea typeface="Lato"/>
                <a:cs typeface="Lato"/>
              </a:rPr>
              <a:t> de </a:t>
            </a:r>
            <a:r>
              <a:rPr lang="en-US" sz="3600" i="1" dirty="0" err="1">
                <a:latin typeface="Lato"/>
                <a:ea typeface="Lato"/>
                <a:cs typeface="Lato"/>
              </a:rPr>
              <a:t>su</a:t>
            </a:r>
            <a:r>
              <a:rPr lang="en-US" sz="3600" i="1" dirty="0">
                <a:latin typeface="Lato"/>
                <a:ea typeface="Lato"/>
                <a:cs typeface="Lato"/>
              </a:rPr>
              <a:t> </a:t>
            </a:r>
            <a:r>
              <a:rPr lang="en-US" sz="3600" i="1" dirty="0" err="1">
                <a:latin typeface="Lato"/>
                <a:ea typeface="Lato"/>
                <a:cs typeface="Lato"/>
              </a:rPr>
              <a:t>ministerio</a:t>
            </a:r>
            <a:r>
              <a:rPr lang="en-US" sz="3600" i="1" dirty="0">
                <a:latin typeface="Lato"/>
                <a:ea typeface="Lato"/>
                <a:cs typeface="Lato"/>
              </a:rPr>
              <a:t>   </a:t>
            </a:r>
            <a:endParaRPr lang="es-PY" sz="3600" i="1" dirty="0">
              <a:effectLst/>
              <a:latin typeface="Lato"/>
              <a:ea typeface="Lato"/>
              <a:cs typeface="Lato"/>
            </a:endParaRPr>
          </a:p>
        </p:txBody>
      </p:sp>
      <p:pic>
        <p:nvPicPr>
          <p:cNvPr id="3" name="Picture 2">
            <a:extLst>
              <a:ext uri="{FF2B5EF4-FFF2-40B4-BE49-F238E27FC236}">
                <a16:creationId xmlns:a16="http://schemas.microsoft.com/office/drawing/2014/main" id="{E454CAD5-66B3-7324-CD3F-EA0E77C56C74}"/>
              </a:ext>
            </a:extLst>
          </p:cNvPr>
          <p:cNvPicPr>
            <a:picLocks noChangeAspect="1"/>
          </p:cNvPicPr>
          <p:nvPr/>
        </p:nvPicPr>
        <p:blipFill>
          <a:blip r:embed="rId4"/>
          <a:stretch>
            <a:fillRect/>
          </a:stretch>
        </p:blipFill>
        <p:spPr>
          <a:xfrm>
            <a:off x="-1" y="-2282"/>
            <a:ext cx="12192001" cy="6862562"/>
          </a:xfrm>
          <a:prstGeom prst="rect">
            <a:avLst/>
          </a:prstGeom>
        </p:spPr>
      </p:pic>
    </p:spTree>
    <p:extLst>
      <p:ext uri="{BB962C8B-B14F-4D97-AF65-F5344CB8AC3E}">
        <p14:creationId xmlns:p14="http://schemas.microsoft.com/office/powerpoint/2010/main" val="3371902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1F2F13EA-F55F-F34D-C410-7E5CA7EACACD}"/>
            </a:ext>
          </a:extLst>
        </p:cNvPr>
        <p:cNvGrpSpPr/>
        <p:nvPr/>
      </p:nvGrpSpPr>
      <p:grpSpPr>
        <a:xfrm>
          <a:off x="0" y="0"/>
          <a:ext cx="0" cy="0"/>
          <a:chOff x="0" y="0"/>
          <a:chExt cx="0" cy="0"/>
        </a:xfrm>
      </p:grpSpPr>
      <p:sp>
        <p:nvSpPr>
          <p:cNvPr id="126" name="Google Shape;126;p5">
            <a:extLst>
              <a:ext uri="{FF2B5EF4-FFF2-40B4-BE49-F238E27FC236}">
                <a16:creationId xmlns:a16="http://schemas.microsoft.com/office/drawing/2014/main" id="{AE8BBFBB-0A95-3BF9-C710-1B4A33DD87B8}"/>
              </a:ext>
            </a:extLst>
          </p:cNvPr>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7" name="Google Shape;127;p5">
            <a:extLst>
              <a:ext uri="{FF2B5EF4-FFF2-40B4-BE49-F238E27FC236}">
                <a16:creationId xmlns:a16="http://schemas.microsoft.com/office/drawing/2014/main" id="{1F0D6D93-A374-AE66-1292-C7FD3C596031}"/>
              </a:ext>
            </a:extLst>
          </p:cNvPr>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a:extLst>
              <a:ext uri="{FF2B5EF4-FFF2-40B4-BE49-F238E27FC236}">
                <a16:creationId xmlns:a16="http://schemas.microsoft.com/office/drawing/2014/main" id="{441203F1-8915-8E47-3D8D-A7F844683FB6}"/>
              </a:ext>
            </a:extLst>
          </p:cNvPr>
          <p:cNvGrpSpPr/>
          <p:nvPr/>
        </p:nvGrpSpPr>
        <p:grpSpPr>
          <a:xfrm>
            <a:off x="551075" y="2011050"/>
            <a:ext cx="11197475" cy="3947713"/>
            <a:chOff x="0" y="0"/>
            <a:chExt cx="10450280" cy="3947713"/>
          </a:xfrm>
        </p:grpSpPr>
        <p:sp>
          <p:nvSpPr>
            <p:cNvPr id="129" name="Google Shape;129;p5">
              <a:extLst>
                <a:ext uri="{FF2B5EF4-FFF2-40B4-BE49-F238E27FC236}">
                  <a16:creationId xmlns:a16="http://schemas.microsoft.com/office/drawing/2014/main" id="{653B8E63-75F0-97B1-9CF9-3FBF3F2CDC59}"/>
                </a:ext>
              </a:extLst>
            </p:cNvPr>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a:extLst>
                <a:ext uri="{FF2B5EF4-FFF2-40B4-BE49-F238E27FC236}">
                  <a16:creationId xmlns:a16="http://schemas.microsoft.com/office/drawing/2014/main" id="{7ABA5C3A-5E1A-3C7D-5EA3-B82B41D32424}"/>
                </a:ext>
              </a:extLst>
            </p:cNvPr>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a:extLst>
                <a:ext uri="{FF2B5EF4-FFF2-40B4-BE49-F238E27FC236}">
                  <a16:creationId xmlns:a16="http://schemas.microsoft.com/office/drawing/2014/main" id="{298A8DCF-E271-118D-199F-56BD529808D2}"/>
                </a:ext>
              </a:extLst>
            </p:cNvPr>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a:extLst>
                <a:ext uri="{FF2B5EF4-FFF2-40B4-BE49-F238E27FC236}">
                  <a16:creationId xmlns:a16="http://schemas.microsoft.com/office/drawing/2014/main" id="{3FC71297-E4D7-0191-C09C-A923BA1C4A3E}"/>
                </a:ext>
              </a:extLst>
            </p:cNvPr>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b="0" i="0" u="none" strike="noStrike" cap="none" dirty="0">
                  <a:solidFill>
                    <a:schemeClr val="lt1"/>
                  </a:solidFill>
                  <a:latin typeface="Lato"/>
                  <a:ea typeface="Lato"/>
                  <a:cs typeface="Lato"/>
                  <a:sym typeface="Lato"/>
                </a:rPr>
                <a:t>1.  </a:t>
              </a:r>
              <a:r>
                <a:rPr lang="es-MX" sz="2500" b="0" i="0" u="none" strike="noStrike" cap="none" dirty="0">
                  <a:solidFill>
                    <a:schemeClr val="lt1"/>
                  </a:solidFill>
                  <a:latin typeface="Lato"/>
                  <a:ea typeface="Lato"/>
                  <a:cs typeface="Lato"/>
                  <a:sym typeface="Lato"/>
                </a:rPr>
                <a:t>Estudiar </a:t>
              </a:r>
              <a:r>
                <a:rPr lang="es-MX" sz="2500" dirty="0">
                  <a:solidFill>
                    <a:schemeClr val="lt1"/>
                  </a:solidFill>
                  <a:latin typeface="Lato"/>
                  <a:ea typeface="Lato"/>
                  <a:cs typeface="Lato"/>
                  <a:sym typeface="Lato"/>
                </a:rPr>
                <a:t>en profundidad </a:t>
              </a:r>
              <a:r>
                <a:rPr lang="es-MX" sz="2500" b="0" i="0" u="none" strike="noStrike" cap="none" dirty="0">
                  <a:solidFill>
                    <a:schemeClr val="lt1"/>
                  </a:solidFill>
                  <a:latin typeface="Lato"/>
                  <a:ea typeface="Lato"/>
                  <a:cs typeface="Lato"/>
                  <a:sym typeface="Lato"/>
                </a:rPr>
                <a:t>2 Timoteo 3 y 4</a:t>
              </a:r>
              <a:r>
                <a:rPr lang="en-US" sz="2500" b="0" i="0" u="none" strike="noStrike" cap="none" dirty="0">
                  <a:solidFill>
                    <a:schemeClr val="lt1"/>
                  </a:solidFill>
                  <a:latin typeface="Lato"/>
                  <a:ea typeface="Lato"/>
                  <a:cs typeface="Lato"/>
                  <a:sym typeface="Lato"/>
                </a:rPr>
                <a:t>	</a:t>
              </a:r>
              <a:endParaRPr sz="2500" b="0" i="0" u="none" strike="noStrike" cap="none" dirty="0">
                <a:solidFill>
                  <a:schemeClr val="lt1"/>
                </a:solidFill>
                <a:latin typeface="Lato"/>
                <a:ea typeface="Lato"/>
                <a:cs typeface="Lato"/>
                <a:sym typeface="Lato"/>
              </a:endParaRPr>
            </a:p>
          </p:txBody>
        </p:sp>
        <p:sp>
          <p:nvSpPr>
            <p:cNvPr id="133" name="Google Shape;133;p5">
              <a:extLst>
                <a:ext uri="{FF2B5EF4-FFF2-40B4-BE49-F238E27FC236}">
                  <a16:creationId xmlns:a16="http://schemas.microsoft.com/office/drawing/2014/main" id="{8A5DE78E-1C01-E4C5-2998-CA7E6C4D34F2}"/>
                </a:ext>
              </a:extLst>
            </p:cNvPr>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a:extLst>
                <a:ext uri="{FF2B5EF4-FFF2-40B4-BE49-F238E27FC236}">
                  <a16:creationId xmlns:a16="http://schemas.microsoft.com/office/drawing/2014/main" id="{398C8ACA-A79B-FA39-FA78-D33882B6D06C}"/>
                </a:ext>
              </a:extLst>
            </p:cNvPr>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a:extLst>
                <a:ext uri="{FF2B5EF4-FFF2-40B4-BE49-F238E27FC236}">
                  <a16:creationId xmlns:a16="http://schemas.microsoft.com/office/drawing/2014/main" id="{801BB997-1FF2-433E-3B2A-D4095BE472B7}"/>
                </a:ext>
              </a:extLst>
            </p:cNvPr>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a:extLst>
                <a:ext uri="{FF2B5EF4-FFF2-40B4-BE49-F238E27FC236}">
                  <a16:creationId xmlns:a16="http://schemas.microsoft.com/office/drawing/2014/main" id="{B4A2BA07-8B7F-841F-861F-BC5B70ABE3BF}"/>
                </a:ext>
              </a:extLst>
            </p:cNvPr>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500" b="0" i="0" u="none" strike="noStrike" cap="none" dirty="0">
                  <a:solidFill>
                    <a:schemeClr val="lt1"/>
                  </a:solidFill>
                  <a:latin typeface="Lato"/>
                  <a:ea typeface="Lato"/>
                  <a:cs typeface="Lato"/>
                  <a:sym typeface="Lato"/>
                </a:rPr>
                <a:t>2. </a:t>
              </a:r>
              <a:r>
                <a:rPr lang="en-US" sz="2500" b="0" i="0" u="none" strike="noStrike" cap="none" dirty="0" err="1">
                  <a:solidFill>
                    <a:schemeClr val="lt1"/>
                  </a:solidFill>
                  <a:latin typeface="Lato"/>
                  <a:ea typeface="Lato"/>
                  <a:cs typeface="Lato"/>
                  <a:sym typeface="Lato"/>
                </a:rPr>
                <a:t>Ajustar</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nuestra</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actitud</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hacia</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el</a:t>
              </a:r>
              <a:r>
                <a:rPr lang="en-US" sz="2500" b="0" i="0" u="none" strike="noStrike" cap="none" dirty="0">
                  <a:solidFill>
                    <a:schemeClr val="lt1"/>
                  </a:solidFill>
                  <a:latin typeface="Lato"/>
                  <a:ea typeface="Lato"/>
                  <a:cs typeface="Lato"/>
                  <a:sym typeface="Lato"/>
                </a:rPr>
                <a:t> fin de </a:t>
              </a:r>
              <a:r>
                <a:rPr lang="en-US" sz="2500" b="0" i="0" u="none" strike="noStrike" cap="none" dirty="0" err="1">
                  <a:solidFill>
                    <a:schemeClr val="lt1"/>
                  </a:solidFill>
                  <a:latin typeface="Lato"/>
                  <a:ea typeface="Lato"/>
                  <a:cs typeface="Lato"/>
                  <a:sym typeface="Lato"/>
                </a:rPr>
                <a:t>nuestras</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vidas</a:t>
              </a:r>
              <a:r>
                <a:rPr lang="en-US" sz="2500" b="0" i="0" u="none" strike="noStrike" cap="none" dirty="0">
                  <a:solidFill>
                    <a:schemeClr val="lt1"/>
                  </a:solidFill>
                  <a:latin typeface="Lato"/>
                  <a:ea typeface="Lato"/>
                  <a:cs typeface="Lato"/>
                  <a:sym typeface="Lato"/>
                </a:rPr>
                <a:t> </a:t>
              </a:r>
              <a:endParaRPr sz="2500" b="0" i="0" u="none" strike="noStrike" cap="none" dirty="0">
                <a:solidFill>
                  <a:schemeClr val="lt1"/>
                </a:solidFill>
                <a:latin typeface="Lato"/>
                <a:ea typeface="Lato"/>
                <a:cs typeface="Lato"/>
                <a:sym typeface="Lato"/>
              </a:endParaRPr>
            </a:p>
          </p:txBody>
        </p:sp>
        <p:sp>
          <p:nvSpPr>
            <p:cNvPr id="137" name="Google Shape;137;p5">
              <a:extLst>
                <a:ext uri="{FF2B5EF4-FFF2-40B4-BE49-F238E27FC236}">
                  <a16:creationId xmlns:a16="http://schemas.microsoft.com/office/drawing/2014/main" id="{E5157746-6EF7-9252-69F6-72BDB416A2B3}"/>
                </a:ext>
              </a:extLst>
            </p:cNvPr>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a:extLst>
                <a:ext uri="{FF2B5EF4-FFF2-40B4-BE49-F238E27FC236}">
                  <a16:creationId xmlns:a16="http://schemas.microsoft.com/office/drawing/2014/main" id="{8219562E-8C0E-FCA7-7F7F-E6874527636F}"/>
                </a:ext>
              </a:extLst>
            </p:cNvPr>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a:extLst>
                <a:ext uri="{FF2B5EF4-FFF2-40B4-BE49-F238E27FC236}">
                  <a16:creationId xmlns:a16="http://schemas.microsoft.com/office/drawing/2014/main" id="{0B491E7B-49CE-0D1E-199F-6C068A52DB46}"/>
                </a:ext>
              </a:extLst>
            </p:cNvPr>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a:extLst>
                <a:ext uri="{FF2B5EF4-FFF2-40B4-BE49-F238E27FC236}">
                  <a16:creationId xmlns:a16="http://schemas.microsoft.com/office/drawing/2014/main" id="{CA135E9E-741C-0EE1-5C80-AF75E0160C74}"/>
                </a:ext>
              </a:extLst>
            </p:cNvPr>
            <p:cNvSpPr txBox="1"/>
            <p:nvPr/>
          </p:nvSpPr>
          <p:spPr>
            <a:xfrm>
              <a:off x="1302586" y="2819933"/>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b="0" i="0" u="none" strike="noStrike" cap="none" dirty="0">
                  <a:solidFill>
                    <a:schemeClr val="lt1"/>
                  </a:solidFill>
                  <a:latin typeface="Lato"/>
                  <a:ea typeface="Lato"/>
                  <a:cs typeface="Lato"/>
                  <a:sym typeface="Lato"/>
                </a:rPr>
                <a:t>3. </a:t>
              </a:r>
              <a:r>
                <a:rPr lang="en-US" sz="2500" b="0" i="0" u="none" strike="noStrike" cap="none" dirty="0" err="1">
                  <a:solidFill>
                    <a:schemeClr val="lt1"/>
                  </a:solidFill>
                  <a:latin typeface="Lato"/>
                  <a:ea typeface="Lato"/>
                  <a:cs typeface="Lato"/>
                  <a:sym typeface="Lato"/>
                </a:rPr>
                <a:t>Revisar</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por</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última</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vez</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el</a:t>
              </a:r>
              <a:r>
                <a:rPr lang="en-US" sz="2500" b="0" i="0" u="none" strike="noStrike" cap="none" dirty="0">
                  <a:solidFill>
                    <a:schemeClr val="lt1"/>
                  </a:solidFill>
                  <a:latin typeface="Lato"/>
                  <a:ea typeface="Lato"/>
                  <a:cs typeface="Lato"/>
                  <a:sym typeface="Lato"/>
                </a:rPr>
                <a:t> Proyecto final.</a:t>
              </a:r>
              <a:endParaRPr sz="2500" b="0" i="0" u="none" strike="noStrike" cap="none" dirty="0">
                <a:solidFill>
                  <a:schemeClr val="lt1"/>
                </a:solidFill>
                <a:latin typeface="Lato"/>
                <a:ea typeface="Lato"/>
                <a:cs typeface="Lato"/>
                <a:sym typeface="Lato"/>
              </a:endParaRPr>
            </a:p>
          </p:txBody>
        </p:sp>
      </p:grpSp>
      <p:pic>
        <p:nvPicPr>
          <p:cNvPr id="141" name="Google Shape;141;p5" descr="A green bird with leaves&#10;&#10;Description automatically generated">
            <a:extLst>
              <a:ext uri="{FF2B5EF4-FFF2-40B4-BE49-F238E27FC236}">
                <a16:creationId xmlns:a16="http://schemas.microsoft.com/office/drawing/2014/main" id="{659FF928-2309-C357-2ABA-F1E253A6BCBB}"/>
              </a:ext>
            </a:extLst>
          </p:cNvPr>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2" name="Oval 1">
            <a:extLst>
              <a:ext uri="{FF2B5EF4-FFF2-40B4-BE49-F238E27FC236}">
                <a16:creationId xmlns:a16="http://schemas.microsoft.com/office/drawing/2014/main" id="{155EAB4D-C4C7-55FF-31AA-AD6A3A5362A5}"/>
              </a:ext>
            </a:extLst>
          </p:cNvPr>
          <p:cNvSpPr/>
          <p:nvPr/>
        </p:nvSpPr>
        <p:spPr>
          <a:xfrm>
            <a:off x="351692" y="3261231"/>
            <a:ext cx="11547832" cy="1465253"/>
          </a:xfrm>
          <a:prstGeom prst="ellipse">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667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BB3B400A-BF2D-E006-2FF5-13D8D612A78E}"/>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818AF039-0A84-1E22-2B48-7BA1F87C9218}"/>
              </a:ext>
            </a:extLst>
          </p:cNvPr>
          <p:cNvSpPr txBox="1"/>
          <p:nvPr/>
        </p:nvSpPr>
        <p:spPr>
          <a:xfrm>
            <a:off x="2374770" y="32508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4:6-8</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1B3A63AC-782D-61F6-A5AF-53B5FB216140}"/>
              </a:ext>
            </a:extLst>
          </p:cNvPr>
          <p:cNvCxnSpPr/>
          <p:nvPr/>
        </p:nvCxnSpPr>
        <p:spPr>
          <a:xfrm>
            <a:off x="2478227" y="124688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CEA737E6-7D52-F551-859F-84614A690D84}"/>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654415C2-5DAE-8287-6575-061C8B1F7EA2}"/>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0975F668-09F0-89CC-841E-F3DF2C0B58E1}"/>
              </a:ext>
            </a:extLst>
          </p:cNvPr>
          <p:cNvSpPr txBox="1"/>
          <p:nvPr/>
        </p:nvSpPr>
        <p:spPr>
          <a:xfrm>
            <a:off x="1972418" y="1460358"/>
            <a:ext cx="9542461" cy="546402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4000" b="1" baseline="30000" dirty="0">
                <a:effectLst/>
                <a:latin typeface="Lato" panose="020F0502020204030203" pitchFamily="34" charset="0"/>
                <a:ea typeface="Lato" panose="020F0502020204030203" pitchFamily="34" charset="0"/>
                <a:cs typeface="Lato" panose="020F0502020204030203" pitchFamily="34" charset="0"/>
              </a:rPr>
              <a:t>6 </a:t>
            </a:r>
            <a:r>
              <a:rPr lang="es-PY" sz="4000" dirty="0">
                <a:effectLst/>
                <a:latin typeface="Lato" panose="020F0502020204030203" pitchFamily="34" charset="0"/>
                <a:ea typeface="Lato" panose="020F0502020204030203" pitchFamily="34" charset="0"/>
                <a:cs typeface="Lato" panose="020F0502020204030203" pitchFamily="34" charset="0"/>
              </a:rPr>
              <a:t>Yo estoy ya a punto de ser sacrificado, y el tiempo de mi partida está cercano. </a:t>
            </a:r>
            <a:r>
              <a:rPr lang="es-PY" sz="4000" b="1" baseline="30000" dirty="0">
                <a:effectLst/>
                <a:latin typeface="Lato" panose="020F0502020204030203" pitchFamily="34" charset="0"/>
                <a:ea typeface="Lato" panose="020F0502020204030203" pitchFamily="34" charset="0"/>
                <a:cs typeface="Lato" panose="020F0502020204030203" pitchFamily="34" charset="0"/>
              </a:rPr>
              <a:t>7 </a:t>
            </a:r>
            <a:r>
              <a:rPr lang="es-PY" sz="4000" dirty="0">
                <a:effectLst/>
                <a:latin typeface="Lato" panose="020F0502020204030203" pitchFamily="34" charset="0"/>
                <a:ea typeface="Lato" panose="020F0502020204030203" pitchFamily="34" charset="0"/>
                <a:cs typeface="Lato" panose="020F0502020204030203" pitchFamily="34" charset="0"/>
              </a:rPr>
              <a:t>He peleado la buena batalla, he acabado la carrera, he guardado la fe. </a:t>
            </a:r>
            <a:r>
              <a:rPr lang="es-PY" sz="4000" b="1" baseline="30000" dirty="0">
                <a:effectLst/>
                <a:latin typeface="Lato" panose="020F0502020204030203" pitchFamily="34" charset="0"/>
                <a:ea typeface="Lato" panose="020F0502020204030203" pitchFamily="34" charset="0"/>
                <a:cs typeface="Lato" panose="020F0502020204030203" pitchFamily="34" charset="0"/>
              </a:rPr>
              <a:t>8 </a:t>
            </a:r>
            <a:r>
              <a:rPr lang="es-PY" sz="4000" dirty="0">
                <a:effectLst/>
                <a:latin typeface="Lato" panose="020F0502020204030203" pitchFamily="34" charset="0"/>
                <a:ea typeface="Lato" panose="020F0502020204030203" pitchFamily="34" charset="0"/>
                <a:cs typeface="Lato" panose="020F0502020204030203" pitchFamily="34" charset="0"/>
              </a:rPr>
              <a:t>Por lo demás, me está reservada la corona de justicia, que en aquel día me dará el Señor, el juez justo; y no sólo a mí, sino también a todos los que aman su venida.</a:t>
            </a:r>
          </a:p>
        </p:txBody>
      </p:sp>
    </p:spTree>
    <p:extLst>
      <p:ext uri="{BB962C8B-B14F-4D97-AF65-F5344CB8AC3E}">
        <p14:creationId xmlns:p14="http://schemas.microsoft.com/office/powerpoint/2010/main" val="1671635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8E34F173-76F0-18D4-49CE-E2BC71A32AEF}"/>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1E802663-DA8A-A3F9-6594-2BC4DFBFC4B6}"/>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4:6-8</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06F86048-64A5-800A-B260-71FD2F7F18D9}"/>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56ADD8CE-5635-0280-F278-3928D4F8B9BA}"/>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9B75B66F-05FA-2DE5-A5ED-8F2ED23C52ED}"/>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928CE148-8521-AD6A-85CF-8CB3BEB71656}"/>
              </a:ext>
            </a:extLst>
          </p:cNvPr>
          <p:cNvSpPr txBox="1"/>
          <p:nvPr/>
        </p:nvSpPr>
        <p:spPr>
          <a:xfrm>
            <a:off x="1657545" y="2292299"/>
            <a:ext cx="9542461" cy="2273402"/>
          </a:xfrm>
          <a:prstGeom prst="rect">
            <a:avLst/>
          </a:prstGeom>
          <a:noFill/>
          <a:ln>
            <a:noFill/>
          </a:ln>
        </p:spPr>
        <p:txBody>
          <a:bodyPr spcFirstLastPara="1" wrap="square" lIns="91425" tIns="45700" rIns="91425" bIns="45700" anchor="t" anchorCtr="0">
            <a:spAutoFit/>
          </a:bodyPr>
          <a:lstStyle/>
          <a:p>
            <a:pPr marL="571500" indent="-571500">
              <a:lnSpc>
                <a:spcPct val="107000"/>
              </a:lnSpc>
              <a:spcAft>
                <a:spcPts val="800"/>
              </a:spcAft>
              <a:buFontTx/>
              <a:buChar char="-"/>
            </a:pPr>
            <a:r>
              <a:rPr lang="es-PY" sz="4000" i="1" dirty="0">
                <a:latin typeface="Lato"/>
                <a:ea typeface="Lato"/>
                <a:cs typeface="Lato"/>
              </a:rPr>
              <a:t>Si te toca saber que se acerca el fin de tu vida, ¿cuál sería tu actitud?  </a:t>
            </a:r>
          </a:p>
          <a:p>
            <a:pPr>
              <a:lnSpc>
                <a:spcPct val="107000"/>
              </a:lnSpc>
              <a:spcAft>
                <a:spcPts val="800"/>
              </a:spcAft>
            </a:pPr>
            <a:endParaRPr lang="es-PY" sz="4000" i="1" dirty="0">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7937A189-0202-4D8C-DFA5-45CC6B4EFAD8}"/>
              </a:ext>
            </a:extLst>
          </p:cNvPr>
          <p:cNvPicPr>
            <a:picLocks noChangeAspect="1"/>
          </p:cNvPicPr>
          <p:nvPr/>
        </p:nvPicPr>
        <p:blipFill>
          <a:blip r:embed="rId4"/>
          <a:stretch>
            <a:fillRect/>
          </a:stretch>
        </p:blipFill>
        <p:spPr>
          <a:xfrm>
            <a:off x="0" y="-1"/>
            <a:ext cx="12192000" cy="6854353"/>
          </a:xfrm>
          <a:prstGeom prst="rect">
            <a:avLst/>
          </a:prstGeom>
        </p:spPr>
      </p:pic>
    </p:spTree>
    <p:extLst>
      <p:ext uri="{BB962C8B-B14F-4D97-AF65-F5344CB8AC3E}">
        <p14:creationId xmlns:p14="http://schemas.microsoft.com/office/powerpoint/2010/main" val="419634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8A39427D-E3F1-4D17-8A1F-1FAA1DF77D29}"/>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EE695B27-0301-0B65-EBDE-4108D872B702}"/>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4:9-18</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B3464098-A149-A091-232C-087EE835DA0A}"/>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CC5814F6-4BAB-90E9-8815-5EC593336167}"/>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412514DE-1795-A618-ACCC-C85DC1890D2D}"/>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F888C435-BDD5-EF35-6E3A-57E6219833DE}"/>
              </a:ext>
            </a:extLst>
          </p:cNvPr>
          <p:cNvSpPr txBox="1"/>
          <p:nvPr/>
        </p:nvSpPr>
        <p:spPr>
          <a:xfrm>
            <a:off x="1816063" y="1741337"/>
            <a:ext cx="9542461" cy="5347064"/>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4000" b="1" baseline="30000" dirty="0">
                <a:effectLst/>
                <a:latin typeface="Lato" panose="020F0502020204030203" pitchFamily="34" charset="0"/>
                <a:ea typeface="Lato" panose="020F0502020204030203" pitchFamily="34" charset="0"/>
                <a:cs typeface="Lato" panose="020F0502020204030203" pitchFamily="34" charset="0"/>
              </a:rPr>
              <a:t>9 </a:t>
            </a:r>
            <a:r>
              <a:rPr lang="es-PY" sz="4000" dirty="0">
                <a:effectLst/>
                <a:latin typeface="Lato" panose="020F0502020204030203" pitchFamily="34" charset="0"/>
                <a:ea typeface="Lato" panose="020F0502020204030203" pitchFamily="34" charset="0"/>
                <a:cs typeface="Lato" panose="020F0502020204030203" pitchFamily="34" charset="0"/>
              </a:rPr>
              <a:t>Procura venir pronto a verme, </a:t>
            </a:r>
            <a:r>
              <a:rPr lang="es-PY" sz="4000" b="1" baseline="30000" dirty="0">
                <a:effectLst/>
                <a:latin typeface="Lato" panose="020F0502020204030203" pitchFamily="34" charset="0"/>
                <a:ea typeface="Lato" panose="020F0502020204030203" pitchFamily="34" charset="0"/>
                <a:cs typeface="Lato" panose="020F0502020204030203" pitchFamily="34" charset="0"/>
              </a:rPr>
              <a:t>10 </a:t>
            </a:r>
            <a:r>
              <a:rPr lang="es-PY" sz="4000" dirty="0">
                <a:effectLst/>
                <a:latin typeface="Lato" panose="020F0502020204030203" pitchFamily="34" charset="0"/>
                <a:ea typeface="Lato" panose="020F0502020204030203" pitchFamily="34" charset="0"/>
                <a:cs typeface="Lato" panose="020F0502020204030203" pitchFamily="34" charset="0"/>
              </a:rPr>
              <a:t>porque Demas me ha desamparado. Prefirió este mundo, y se fue a Tesalónica. Crescente se fue a Galacia, y Tito a Dalmacia. </a:t>
            </a:r>
            <a:r>
              <a:rPr lang="es-PY" sz="4000" b="1" baseline="30000" dirty="0">
                <a:effectLst/>
                <a:latin typeface="Lato" panose="020F0502020204030203" pitchFamily="34" charset="0"/>
                <a:ea typeface="Lato" panose="020F0502020204030203" pitchFamily="34" charset="0"/>
                <a:cs typeface="Lato" panose="020F0502020204030203" pitchFamily="34" charset="0"/>
              </a:rPr>
              <a:t>11 </a:t>
            </a:r>
            <a:r>
              <a:rPr lang="es-PY" sz="4000" dirty="0">
                <a:effectLst/>
                <a:latin typeface="Lato" panose="020F0502020204030203" pitchFamily="34" charset="0"/>
                <a:ea typeface="Lato" panose="020F0502020204030203" pitchFamily="34" charset="0"/>
                <a:cs typeface="Lato" panose="020F0502020204030203" pitchFamily="34" charset="0"/>
              </a:rPr>
              <a:t>Sólo Lucas está conmigo. Toma a Marcos y tráelo contigo, porque me es útil para el ministerio. </a:t>
            </a:r>
            <a:r>
              <a:rPr lang="es-PY" sz="4000" b="1" baseline="30000" dirty="0">
                <a:effectLst/>
                <a:latin typeface="Lato" panose="020F0502020204030203" pitchFamily="34" charset="0"/>
                <a:ea typeface="Lato" panose="020F0502020204030203" pitchFamily="34" charset="0"/>
                <a:cs typeface="Lato" panose="020F0502020204030203" pitchFamily="34" charset="0"/>
              </a:rPr>
              <a:t>12 </a:t>
            </a:r>
            <a:r>
              <a:rPr lang="es-PY" sz="4000" dirty="0">
                <a:effectLst/>
                <a:latin typeface="Lato" panose="020F0502020204030203" pitchFamily="34" charset="0"/>
                <a:ea typeface="Lato" panose="020F0502020204030203" pitchFamily="34" charset="0"/>
                <a:cs typeface="Lato" panose="020F0502020204030203" pitchFamily="34" charset="0"/>
              </a:rPr>
              <a:t>A </a:t>
            </a:r>
            <a:r>
              <a:rPr lang="es-PY" sz="4000" dirty="0" err="1">
                <a:effectLst/>
                <a:latin typeface="Lato" panose="020F0502020204030203" pitchFamily="34" charset="0"/>
                <a:ea typeface="Lato" panose="020F0502020204030203" pitchFamily="34" charset="0"/>
                <a:cs typeface="Lato" panose="020F0502020204030203" pitchFamily="34" charset="0"/>
              </a:rPr>
              <a:t>Tíquico</a:t>
            </a:r>
            <a:r>
              <a:rPr lang="es-PY" sz="4000" dirty="0">
                <a:effectLst/>
                <a:latin typeface="Lato" panose="020F0502020204030203" pitchFamily="34" charset="0"/>
                <a:ea typeface="Lato" panose="020F0502020204030203" pitchFamily="34" charset="0"/>
                <a:cs typeface="Lato" panose="020F0502020204030203" pitchFamily="34" charset="0"/>
              </a:rPr>
              <a:t> lo envié a Éfeso. </a:t>
            </a:r>
          </a:p>
          <a:p>
            <a:pPr>
              <a:lnSpc>
                <a:spcPct val="107000"/>
              </a:lnSpc>
              <a:spcAft>
                <a:spcPts val="800"/>
              </a:spcAft>
            </a:pPr>
            <a:endParaRPr lang="es-PY" sz="4000" b="1" baseline="300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966992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632C4E3D-291F-9BAB-7A2E-913221506658}"/>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3986160D-D017-9103-0A97-B7FD251E51BD}"/>
              </a:ext>
            </a:extLst>
          </p:cNvPr>
          <p:cNvSpPr txBox="1"/>
          <p:nvPr/>
        </p:nvSpPr>
        <p:spPr>
          <a:xfrm>
            <a:off x="2374770" y="32508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4:9-18</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1350FCB0-3C80-8587-36D9-8DBDE30A6B61}"/>
              </a:ext>
            </a:extLst>
          </p:cNvPr>
          <p:cNvCxnSpPr/>
          <p:nvPr/>
        </p:nvCxnSpPr>
        <p:spPr>
          <a:xfrm>
            <a:off x="2478227" y="1246883"/>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E1A7B9A6-97D0-17AF-529F-4C3B0BB6ABF2}"/>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2F5A456F-F324-C110-8628-AFA8FAA6D892}"/>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25295FF6-FF69-0FDF-2F40-BEE8F7482F3E}"/>
              </a:ext>
            </a:extLst>
          </p:cNvPr>
          <p:cNvSpPr txBox="1"/>
          <p:nvPr/>
        </p:nvSpPr>
        <p:spPr>
          <a:xfrm>
            <a:off x="1909172" y="1427689"/>
            <a:ext cx="9542461" cy="5464020"/>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4000" b="1" baseline="30000" dirty="0">
                <a:effectLst/>
                <a:latin typeface="Lato" panose="020F0502020204030203" pitchFamily="34" charset="0"/>
                <a:ea typeface="Lato" panose="020F0502020204030203" pitchFamily="34" charset="0"/>
                <a:cs typeface="Lato" panose="020F0502020204030203" pitchFamily="34" charset="0"/>
              </a:rPr>
              <a:t>13 </a:t>
            </a:r>
            <a:r>
              <a:rPr lang="es-PY" sz="4000" dirty="0">
                <a:effectLst/>
                <a:latin typeface="Lato" panose="020F0502020204030203" pitchFamily="34" charset="0"/>
                <a:ea typeface="Lato" panose="020F0502020204030203" pitchFamily="34" charset="0"/>
                <a:cs typeface="Lato" panose="020F0502020204030203" pitchFamily="34" charset="0"/>
              </a:rPr>
              <a:t>Cuando vengas, tráeme el capote que dejé en Troas, en casa de Carpo, y también los libros, especialmente los pergaminos. </a:t>
            </a:r>
            <a:r>
              <a:rPr lang="es-PY" sz="4000" b="1" baseline="30000" dirty="0">
                <a:effectLst/>
                <a:latin typeface="Lato" panose="020F0502020204030203" pitchFamily="34" charset="0"/>
                <a:ea typeface="Lato" panose="020F0502020204030203" pitchFamily="34" charset="0"/>
                <a:cs typeface="Lato" panose="020F0502020204030203" pitchFamily="34" charset="0"/>
              </a:rPr>
              <a:t>14 </a:t>
            </a:r>
            <a:r>
              <a:rPr lang="es-PY" sz="4000" dirty="0">
                <a:effectLst/>
                <a:latin typeface="Lato" panose="020F0502020204030203" pitchFamily="34" charset="0"/>
                <a:ea typeface="Lato" panose="020F0502020204030203" pitchFamily="34" charset="0"/>
                <a:cs typeface="Lato" panose="020F0502020204030203" pitchFamily="34" charset="0"/>
              </a:rPr>
              <a:t>Alejandro, el calderero, me ha causado mucho daño; que el Señor le pague conforme a sus hechos. </a:t>
            </a:r>
            <a:r>
              <a:rPr lang="es-PY" sz="4000" b="1" baseline="30000" dirty="0">
                <a:effectLst/>
                <a:latin typeface="Lato" panose="020F0502020204030203" pitchFamily="34" charset="0"/>
                <a:ea typeface="Lato" panose="020F0502020204030203" pitchFamily="34" charset="0"/>
                <a:cs typeface="Lato" panose="020F0502020204030203" pitchFamily="34" charset="0"/>
              </a:rPr>
              <a:t>15 </a:t>
            </a:r>
            <a:r>
              <a:rPr lang="es-PY" sz="4000" dirty="0">
                <a:effectLst/>
                <a:latin typeface="Lato" panose="020F0502020204030203" pitchFamily="34" charset="0"/>
                <a:ea typeface="Lato" panose="020F0502020204030203" pitchFamily="34" charset="0"/>
                <a:cs typeface="Lato" panose="020F0502020204030203" pitchFamily="34" charset="0"/>
              </a:rPr>
              <a:t>Cuídate también tú de él, pues se ha opuesto mucho a nuestras palabras. </a:t>
            </a:r>
          </a:p>
        </p:txBody>
      </p:sp>
    </p:spTree>
    <p:extLst>
      <p:ext uri="{BB962C8B-B14F-4D97-AF65-F5344CB8AC3E}">
        <p14:creationId xmlns:p14="http://schemas.microsoft.com/office/powerpoint/2010/main" val="40136816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C397D763-2878-FE46-F78C-BF0FA6A5BCE5}"/>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FBAB7579-6312-2842-71D1-97391EEB7CED}"/>
              </a:ext>
            </a:extLst>
          </p:cNvPr>
          <p:cNvSpPr txBox="1"/>
          <p:nvPr/>
        </p:nvSpPr>
        <p:spPr>
          <a:xfrm>
            <a:off x="2374770" y="32508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4:9-18</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5330E87C-772B-5926-1CDA-5ABB1019267F}"/>
              </a:ext>
            </a:extLst>
          </p:cNvPr>
          <p:cNvCxnSpPr/>
          <p:nvPr/>
        </p:nvCxnSpPr>
        <p:spPr>
          <a:xfrm>
            <a:off x="2360239" y="1246884"/>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1FB0768A-5505-B531-E9C9-2B41C971CD5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6816ACBB-640A-3B55-E38D-4AF9E2859FB2}"/>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5F1BCE72-AD19-B52C-E8BA-92465AD10FCE}"/>
              </a:ext>
            </a:extLst>
          </p:cNvPr>
          <p:cNvSpPr txBox="1"/>
          <p:nvPr/>
        </p:nvSpPr>
        <p:spPr>
          <a:xfrm>
            <a:off x="1879674" y="1368697"/>
            <a:ext cx="9542461" cy="5381689"/>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3500" b="1" baseline="30000" dirty="0">
                <a:effectLst/>
                <a:latin typeface="Lato" panose="020F0502020204030203" pitchFamily="34" charset="0"/>
                <a:ea typeface="Lato" panose="020F0502020204030203" pitchFamily="34" charset="0"/>
                <a:cs typeface="Lato" panose="020F0502020204030203" pitchFamily="34" charset="0"/>
              </a:rPr>
              <a:t>16 </a:t>
            </a:r>
            <a:r>
              <a:rPr lang="es-PY" sz="3500" dirty="0">
                <a:effectLst/>
                <a:latin typeface="Lato" panose="020F0502020204030203" pitchFamily="34" charset="0"/>
                <a:ea typeface="Lato" panose="020F0502020204030203" pitchFamily="34" charset="0"/>
                <a:cs typeface="Lato" panose="020F0502020204030203" pitchFamily="34" charset="0"/>
              </a:rPr>
              <a:t>En mi primera defensa nadie estuvo a mi lado; todos me desampararon. Espero que no les sea tomado en cuenta. </a:t>
            </a:r>
            <a:r>
              <a:rPr lang="es-PY" sz="3500" b="1" baseline="30000" dirty="0">
                <a:effectLst/>
                <a:latin typeface="Lato" panose="020F0502020204030203" pitchFamily="34" charset="0"/>
                <a:ea typeface="Lato" panose="020F0502020204030203" pitchFamily="34" charset="0"/>
                <a:cs typeface="Lato" panose="020F0502020204030203" pitchFamily="34" charset="0"/>
              </a:rPr>
              <a:t>17 </a:t>
            </a:r>
            <a:r>
              <a:rPr lang="es-PY" sz="3500" dirty="0">
                <a:effectLst/>
                <a:latin typeface="Lato" panose="020F0502020204030203" pitchFamily="34" charset="0"/>
                <a:ea typeface="Lato" panose="020F0502020204030203" pitchFamily="34" charset="0"/>
                <a:cs typeface="Lato" panose="020F0502020204030203" pitchFamily="34" charset="0"/>
              </a:rPr>
              <a:t>Pero el Señor sí estuvo a mi lado, y me dio fuerzas, para que por mí se cumpliera la predicación y todos las naciones la oyeran. Así fui librado de la boca del león. </a:t>
            </a:r>
            <a:r>
              <a:rPr lang="es-PY" sz="3500" b="1" baseline="30000" dirty="0">
                <a:effectLst/>
                <a:latin typeface="Lato" panose="020F0502020204030203" pitchFamily="34" charset="0"/>
                <a:ea typeface="Lato" panose="020F0502020204030203" pitchFamily="34" charset="0"/>
                <a:cs typeface="Lato" panose="020F0502020204030203" pitchFamily="34" charset="0"/>
              </a:rPr>
              <a:t>18 </a:t>
            </a:r>
            <a:r>
              <a:rPr lang="es-PY" sz="3500" dirty="0">
                <a:effectLst/>
                <a:latin typeface="Lato" panose="020F0502020204030203" pitchFamily="34" charset="0"/>
                <a:ea typeface="Lato" panose="020F0502020204030203" pitchFamily="34" charset="0"/>
                <a:cs typeface="Lato" panose="020F0502020204030203" pitchFamily="34" charset="0"/>
              </a:rPr>
              <a:t>Y el Señor me librará de toda obra mala, y me preservará para su reino celestial. A él sea la gloria por los siglos de los siglos. Amén.</a:t>
            </a:r>
          </a:p>
        </p:txBody>
      </p:sp>
    </p:spTree>
    <p:extLst>
      <p:ext uri="{BB962C8B-B14F-4D97-AF65-F5344CB8AC3E}">
        <p14:creationId xmlns:p14="http://schemas.microsoft.com/office/powerpoint/2010/main" val="2631769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D2ADCBD8-9888-0987-D9B2-D77A62B51358}"/>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71999AB4-7F32-5B42-C5F1-93AA8D9DB7AF}"/>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4:9-18</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8C604E40-DEBB-4D6C-8671-C99A04309C45}"/>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7F2B5B7E-C0B8-69AA-A9B6-009A1D65A87F}"/>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32E3CDCA-CCAC-8686-5614-CE1226270FF8}"/>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EF855856-BBB4-679E-B6A0-B205F71EB2B6}"/>
              </a:ext>
            </a:extLst>
          </p:cNvPr>
          <p:cNvSpPr txBox="1"/>
          <p:nvPr/>
        </p:nvSpPr>
        <p:spPr>
          <a:xfrm>
            <a:off x="2086150" y="2047122"/>
            <a:ext cx="9542461" cy="2026412"/>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endParaRPr lang="es-PY" sz="3500" dirty="0">
              <a:effectLst/>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r>
              <a:rPr lang="es-PY" sz="3500" dirty="0">
                <a:effectLst/>
                <a:latin typeface="Lato"/>
                <a:ea typeface="Lato"/>
                <a:cs typeface="Lato"/>
              </a:rPr>
              <a:t>- </a:t>
            </a:r>
            <a:r>
              <a:rPr lang="es-PY" sz="3500" i="1" dirty="0">
                <a:effectLst/>
                <a:latin typeface="Lato"/>
                <a:ea typeface="Lato"/>
                <a:cs typeface="Lato"/>
              </a:rPr>
              <a:t>¿Qué </a:t>
            </a:r>
            <a:r>
              <a:rPr lang="es-PY" sz="3500" i="1" dirty="0">
                <a:latin typeface="Lato"/>
                <a:ea typeface="Lato"/>
                <a:cs typeface="Lato"/>
              </a:rPr>
              <a:t>aprendemos</a:t>
            </a:r>
            <a:r>
              <a:rPr lang="es-PY" sz="3500" i="1" dirty="0">
                <a:effectLst/>
                <a:latin typeface="Lato"/>
                <a:ea typeface="Lato"/>
                <a:cs typeface="Lato"/>
              </a:rPr>
              <a:t> de la situación de Pablo en estos versos? </a:t>
            </a:r>
            <a:endParaRPr lang="es-PY" sz="3500" dirty="0">
              <a:effectLst/>
              <a:latin typeface="Lato"/>
              <a:ea typeface="Lato"/>
              <a:cs typeface="Lato"/>
            </a:endParaRPr>
          </a:p>
        </p:txBody>
      </p:sp>
      <p:pic>
        <p:nvPicPr>
          <p:cNvPr id="3" name="Picture 2">
            <a:extLst>
              <a:ext uri="{FF2B5EF4-FFF2-40B4-BE49-F238E27FC236}">
                <a16:creationId xmlns:a16="http://schemas.microsoft.com/office/drawing/2014/main" id="{E8B7B02B-A7FE-B9A1-A9B7-D55C6B503E8D}"/>
              </a:ext>
            </a:extLst>
          </p:cNvPr>
          <p:cNvPicPr>
            <a:picLocks noChangeAspect="1"/>
          </p:cNvPicPr>
          <p:nvPr/>
        </p:nvPicPr>
        <p:blipFill>
          <a:blip r:embed="rId4"/>
          <a:stretch>
            <a:fillRect/>
          </a:stretch>
        </p:blipFill>
        <p:spPr>
          <a:xfrm>
            <a:off x="-2" y="0"/>
            <a:ext cx="12192001" cy="6854354"/>
          </a:xfrm>
          <a:prstGeom prst="rect">
            <a:avLst/>
          </a:prstGeom>
        </p:spPr>
      </p:pic>
    </p:spTree>
    <p:extLst>
      <p:ext uri="{BB962C8B-B14F-4D97-AF65-F5344CB8AC3E}">
        <p14:creationId xmlns:p14="http://schemas.microsoft.com/office/powerpoint/2010/main" val="1327458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1F97D1A0-5B19-925B-D57F-9F23BB4B26A4}"/>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7C6198EA-87BE-021A-4A5E-898CD70F9064}"/>
              </a:ext>
            </a:extLst>
          </p:cNvPr>
          <p:cNvSpPr txBox="1"/>
          <p:nvPr/>
        </p:nvSpPr>
        <p:spPr>
          <a:xfrm>
            <a:off x="2478227" y="289924"/>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4:19-22</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7B40B6B7-90A9-24FA-7A13-C6D30ACA30B5}"/>
              </a:ext>
            </a:extLst>
          </p:cNvPr>
          <p:cNvCxnSpPr/>
          <p:nvPr/>
        </p:nvCxnSpPr>
        <p:spPr>
          <a:xfrm>
            <a:off x="2448730" y="1276380"/>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F4DF3EB0-75D1-C80B-135A-DA40E8017116}"/>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ABE9A9B0-F8AD-9527-3B45-7A3BD76AAA3B}"/>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DCE85C57-728D-D05F-80E0-F33E4C58AB78}"/>
              </a:ext>
            </a:extLst>
          </p:cNvPr>
          <p:cNvSpPr txBox="1"/>
          <p:nvPr/>
        </p:nvSpPr>
        <p:spPr>
          <a:xfrm>
            <a:off x="2086151" y="1528275"/>
            <a:ext cx="9542461" cy="5039801"/>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3600" b="1" baseline="30000" dirty="0">
                <a:effectLst/>
                <a:latin typeface="Lato" panose="020F0502020204030203" pitchFamily="34" charset="0"/>
                <a:ea typeface="Lato" panose="020F0502020204030203" pitchFamily="34" charset="0"/>
                <a:cs typeface="Lato" panose="020F0502020204030203" pitchFamily="34" charset="0"/>
              </a:rPr>
              <a:t>19 </a:t>
            </a:r>
            <a:r>
              <a:rPr lang="es-PY" sz="3600" dirty="0">
                <a:effectLst/>
                <a:latin typeface="Lato" panose="020F0502020204030203" pitchFamily="34" charset="0"/>
                <a:ea typeface="Lato" panose="020F0502020204030203" pitchFamily="34" charset="0"/>
                <a:cs typeface="Lato" panose="020F0502020204030203" pitchFamily="34" charset="0"/>
              </a:rPr>
              <a:t>Saluda a Prisca y a Aquila, y a la casa de </a:t>
            </a:r>
            <a:r>
              <a:rPr lang="es-PY" sz="3600" dirty="0" err="1">
                <a:effectLst/>
                <a:latin typeface="Lato" panose="020F0502020204030203" pitchFamily="34" charset="0"/>
                <a:ea typeface="Lato" panose="020F0502020204030203" pitchFamily="34" charset="0"/>
                <a:cs typeface="Lato" panose="020F0502020204030203" pitchFamily="34" charset="0"/>
              </a:rPr>
              <a:t>Onesíforo</a:t>
            </a:r>
            <a:r>
              <a:rPr lang="es-PY" sz="3600" dirty="0">
                <a:effectLst/>
                <a:latin typeface="Lato" panose="020F0502020204030203" pitchFamily="34" charset="0"/>
                <a:ea typeface="Lato" panose="020F0502020204030203" pitchFamily="34" charset="0"/>
                <a:cs typeface="Lato" panose="020F0502020204030203" pitchFamily="34" charset="0"/>
              </a:rPr>
              <a:t>. </a:t>
            </a:r>
            <a:r>
              <a:rPr lang="es-PY" sz="3600" b="1" baseline="30000" dirty="0">
                <a:effectLst/>
                <a:latin typeface="Lato" panose="020F0502020204030203" pitchFamily="34" charset="0"/>
                <a:ea typeface="Lato" panose="020F0502020204030203" pitchFamily="34" charset="0"/>
                <a:cs typeface="Lato" panose="020F0502020204030203" pitchFamily="34" charset="0"/>
              </a:rPr>
              <a:t>20 </a:t>
            </a:r>
            <a:r>
              <a:rPr lang="es-PY" sz="3600" dirty="0">
                <a:effectLst/>
                <a:latin typeface="Lato" panose="020F0502020204030203" pitchFamily="34" charset="0"/>
                <a:ea typeface="Lato" panose="020F0502020204030203" pitchFamily="34" charset="0"/>
                <a:cs typeface="Lato" panose="020F0502020204030203" pitchFamily="34" charset="0"/>
              </a:rPr>
              <a:t>Erasto se quedó en Corinto, y a </a:t>
            </a:r>
            <a:r>
              <a:rPr lang="es-PY" sz="3600" dirty="0" err="1">
                <a:effectLst/>
                <a:latin typeface="Lato" panose="020F0502020204030203" pitchFamily="34" charset="0"/>
                <a:ea typeface="Lato" panose="020F0502020204030203" pitchFamily="34" charset="0"/>
                <a:cs typeface="Lato" panose="020F0502020204030203" pitchFamily="34" charset="0"/>
              </a:rPr>
              <a:t>Trófimo</a:t>
            </a:r>
            <a:r>
              <a:rPr lang="es-PY" sz="3600" dirty="0">
                <a:effectLst/>
                <a:latin typeface="Lato" panose="020F0502020204030203" pitchFamily="34" charset="0"/>
                <a:ea typeface="Lato" panose="020F0502020204030203" pitchFamily="34" charset="0"/>
                <a:cs typeface="Lato" panose="020F0502020204030203" pitchFamily="34" charset="0"/>
              </a:rPr>
              <a:t> lo dejé en Mileto, pues estaba enfermo. </a:t>
            </a:r>
            <a:r>
              <a:rPr lang="es-PY" sz="3600" b="1" baseline="30000" dirty="0">
                <a:effectLst/>
                <a:latin typeface="Lato" panose="020F0502020204030203" pitchFamily="34" charset="0"/>
                <a:ea typeface="Lato" panose="020F0502020204030203" pitchFamily="34" charset="0"/>
                <a:cs typeface="Lato" panose="020F0502020204030203" pitchFamily="34" charset="0"/>
              </a:rPr>
              <a:t>21 </a:t>
            </a:r>
            <a:r>
              <a:rPr lang="es-PY" sz="3600" dirty="0">
                <a:effectLst/>
                <a:latin typeface="Lato" panose="020F0502020204030203" pitchFamily="34" charset="0"/>
                <a:ea typeface="Lato" panose="020F0502020204030203" pitchFamily="34" charset="0"/>
                <a:cs typeface="Lato" panose="020F0502020204030203" pitchFamily="34" charset="0"/>
              </a:rPr>
              <a:t>Procura venir antes del invierno. </a:t>
            </a:r>
            <a:r>
              <a:rPr lang="es-PY" sz="3600" dirty="0" err="1">
                <a:effectLst/>
                <a:latin typeface="Lato" panose="020F0502020204030203" pitchFamily="34" charset="0"/>
                <a:ea typeface="Lato" panose="020F0502020204030203" pitchFamily="34" charset="0"/>
                <a:cs typeface="Lato" panose="020F0502020204030203" pitchFamily="34" charset="0"/>
              </a:rPr>
              <a:t>Eubulo</a:t>
            </a:r>
            <a:r>
              <a:rPr lang="es-PY" sz="3600" dirty="0">
                <a:effectLst/>
                <a:latin typeface="Lato" panose="020F0502020204030203" pitchFamily="34" charset="0"/>
                <a:ea typeface="Lato" panose="020F0502020204030203" pitchFamily="34" charset="0"/>
                <a:cs typeface="Lato" panose="020F0502020204030203" pitchFamily="34" charset="0"/>
              </a:rPr>
              <a:t> te saluda, lo mismo que </a:t>
            </a:r>
            <a:r>
              <a:rPr lang="es-PY" sz="3600" dirty="0" err="1">
                <a:effectLst/>
                <a:latin typeface="Lato" panose="020F0502020204030203" pitchFamily="34" charset="0"/>
                <a:ea typeface="Lato" panose="020F0502020204030203" pitchFamily="34" charset="0"/>
                <a:cs typeface="Lato" panose="020F0502020204030203" pitchFamily="34" charset="0"/>
              </a:rPr>
              <a:t>Pudente</a:t>
            </a:r>
            <a:r>
              <a:rPr lang="es-PY" sz="3600" dirty="0">
                <a:effectLst/>
                <a:latin typeface="Lato" panose="020F0502020204030203" pitchFamily="34" charset="0"/>
                <a:ea typeface="Lato" panose="020F0502020204030203" pitchFamily="34" charset="0"/>
                <a:cs typeface="Lato" panose="020F0502020204030203" pitchFamily="34" charset="0"/>
              </a:rPr>
              <a:t>, Lino, Claudia y todos los hermanos.</a:t>
            </a:r>
          </a:p>
          <a:p>
            <a:pPr>
              <a:lnSpc>
                <a:spcPct val="107000"/>
              </a:lnSpc>
              <a:spcAft>
                <a:spcPts val="800"/>
              </a:spcAft>
            </a:pPr>
            <a:r>
              <a:rPr lang="es-PY" sz="3600" b="1" baseline="30000" dirty="0">
                <a:effectLst/>
                <a:latin typeface="Lato" panose="020F0502020204030203" pitchFamily="34" charset="0"/>
                <a:ea typeface="Lato" panose="020F0502020204030203" pitchFamily="34" charset="0"/>
                <a:cs typeface="Lato" panose="020F0502020204030203" pitchFamily="34" charset="0"/>
              </a:rPr>
              <a:t>22 </a:t>
            </a:r>
            <a:r>
              <a:rPr lang="es-PY" sz="3600" dirty="0">
                <a:effectLst/>
                <a:latin typeface="Lato" panose="020F0502020204030203" pitchFamily="34" charset="0"/>
                <a:ea typeface="Lato" panose="020F0502020204030203" pitchFamily="34" charset="0"/>
                <a:cs typeface="Lato" panose="020F0502020204030203" pitchFamily="34" charset="0"/>
              </a:rPr>
              <a:t>Que el Señor Jesucristo esté con tu espíritu. Que la gracia sea con ustedes. Amén.</a:t>
            </a:r>
          </a:p>
        </p:txBody>
      </p:sp>
    </p:spTree>
    <p:extLst>
      <p:ext uri="{BB962C8B-B14F-4D97-AF65-F5344CB8AC3E}">
        <p14:creationId xmlns:p14="http://schemas.microsoft.com/office/powerpoint/2010/main" val="2034123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p2"/>
          <p:cNvSpPr txBox="1"/>
          <p:nvPr/>
        </p:nvSpPr>
        <p:spPr>
          <a:xfrm>
            <a:off x="4111340" y="1806843"/>
            <a:ext cx="5017663"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dirty="0" err="1">
                <a:solidFill>
                  <a:srgbClr val="009444"/>
                </a:solidFill>
                <a:latin typeface="Lato"/>
                <a:ea typeface="Lato"/>
                <a:cs typeface="Lato"/>
                <a:sym typeface="Lato"/>
              </a:rPr>
              <a:t>Lección</a:t>
            </a:r>
            <a:r>
              <a:rPr lang="en-US" sz="4860" b="0" i="0" u="none" strike="noStrike" cap="none" dirty="0">
                <a:solidFill>
                  <a:srgbClr val="009444"/>
                </a:solidFill>
                <a:latin typeface="Lato"/>
                <a:ea typeface="Lato"/>
                <a:cs typeface="Lato"/>
                <a:sym typeface="Lato"/>
              </a:rPr>
              <a:t> 8</a:t>
            </a:r>
            <a:endParaRPr sz="6000" b="0" i="0" u="none" strike="noStrike" cap="none" dirty="0">
              <a:solidFill>
                <a:srgbClr val="009444"/>
              </a:solidFill>
              <a:latin typeface="Lato"/>
              <a:ea typeface="Lato"/>
              <a:cs typeface="Lato"/>
              <a:sym typeface="Lato"/>
            </a:endParaRPr>
          </a:p>
        </p:txBody>
      </p:sp>
      <p:cxnSp>
        <p:nvCxnSpPr>
          <p:cNvPr id="101" name="Google Shape;101;p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02" name="Google Shape;102;p2"/>
          <p:cNvSpPr txBox="1"/>
          <p:nvPr/>
        </p:nvSpPr>
        <p:spPr>
          <a:xfrm>
            <a:off x="4127372" y="3349425"/>
            <a:ext cx="7435200" cy="248551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3888" dirty="0">
                <a:solidFill>
                  <a:schemeClr val="dk1"/>
                </a:solidFill>
                <a:latin typeface="Lato"/>
                <a:ea typeface="Lato"/>
                <a:cs typeface="Lato"/>
                <a:sym typeface="Lato"/>
              </a:rPr>
              <a:t>Firme </a:t>
            </a:r>
            <a:r>
              <a:rPr lang="en-US" sz="3888" dirty="0" err="1">
                <a:solidFill>
                  <a:schemeClr val="dk1"/>
                </a:solidFill>
                <a:latin typeface="Lato"/>
                <a:ea typeface="Lato"/>
                <a:cs typeface="Lato"/>
                <a:sym typeface="Lato"/>
              </a:rPr>
              <a:t>en</a:t>
            </a:r>
            <a:r>
              <a:rPr lang="en-US" sz="3888" dirty="0">
                <a:solidFill>
                  <a:schemeClr val="dk1"/>
                </a:solidFill>
                <a:latin typeface="Lato"/>
                <a:ea typeface="Lato"/>
                <a:cs typeface="Lato"/>
                <a:sym typeface="Lato"/>
              </a:rPr>
              <a:t> las </a:t>
            </a:r>
            <a:r>
              <a:rPr lang="en-US" sz="3888" dirty="0" err="1">
                <a:solidFill>
                  <a:schemeClr val="dk1"/>
                </a:solidFill>
                <a:latin typeface="Lato"/>
                <a:ea typeface="Lato"/>
                <a:cs typeface="Lato"/>
                <a:sym typeface="Lato"/>
              </a:rPr>
              <a:t>Escrituras</a:t>
            </a:r>
            <a:endParaRPr lang="en-US" sz="3888"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888" dirty="0">
                <a:solidFill>
                  <a:schemeClr val="dk1"/>
                </a:solidFill>
                <a:latin typeface="Lato"/>
                <a:ea typeface="Lato"/>
                <a:cs typeface="Lato"/>
                <a:sym typeface="Lato"/>
              </a:rPr>
              <a:t>El </a:t>
            </a:r>
            <a:r>
              <a:rPr lang="en-US" sz="3888" dirty="0" err="1">
                <a:solidFill>
                  <a:schemeClr val="dk1"/>
                </a:solidFill>
                <a:latin typeface="Lato"/>
                <a:ea typeface="Lato"/>
                <a:cs typeface="Lato"/>
                <a:sym typeface="Lato"/>
              </a:rPr>
              <a:t>Ministerio</a:t>
            </a:r>
            <a:r>
              <a:rPr lang="en-US" sz="3888" dirty="0">
                <a:solidFill>
                  <a:schemeClr val="dk1"/>
                </a:solidFill>
                <a:latin typeface="Lato"/>
                <a:ea typeface="Lato"/>
                <a:cs typeface="Lato"/>
                <a:sym typeface="Lato"/>
              </a:rPr>
              <a:t> es Personal</a:t>
            </a:r>
          </a:p>
          <a:p>
            <a:pPr marL="0" marR="0" lvl="0" indent="0" algn="l" rtl="0">
              <a:lnSpc>
                <a:spcPct val="100000"/>
              </a:lnSpc>
              <a:spcBef>
                <a:spcPts val="0"/>
              </a:spcBef>
              <a:spcAft>
                <a:spcPts val="0"/>
              </a:spcAft>
              <a:buClr>
                <a:schemeClr val="dk1"/>
              </a:buClr>
              <a:buSzPts val="1100"/>
              <a:buFont typeface="Arial"/>
              <a:buNone/>
            </a:pPr>
            <a:endParaRPr lang="en-US" sz="3888" b="0" i="0" u="none" strike="noStrike" cap="none" dirty="0">
              <a:solidFill>
                <a:schemeClr val="dk1"/>
              </a:solidFill>
              <a:latin typeface="Lato"/>
              <a:ea typeface="Lato"/>
              <a:cs typeface="Lato"/>
              <a:sym typeface="Lato"/>
            </a:endParaRPr>
          </a:p>
          <a:p>
            <a:pPr marL="0" marR="0" lvl="0" indent="0" algn="l" rtl="0">
              <a:lnSpc>
                <a:spcPct val="100000"/>
              </a:lnSpc>
              <a:spcBef>
                <a:spcPts val="0"/>
              </a:spcBef>
              <a:spcAft>
                <a:spcPts val="0"/>
              </a:spcAft>
              <a:buClr>
                <a:schemeClr val="dk1"/>
              </a:buClr>
              <a:buSzPts val="1100"/>
              <a:buFont typeface="Arial"/>
              <a:buNone/>
            </a:pPr>
            <a:r>
              <a:rPr lang="en-US" sz="3888" b="0" i="1" u="none" strike="noStrike" cap="none" dirty="0">
                <a:solidFill>
                  <a:schemeClr val="dk1"/>
                </a:solidFill>
                <a:latin typeface="Lato"/>
                <a:ea typeface="Lato"/>
                <a:cs typeface="Lato"/>
                <a:sym typeface="Lato"/>
              </a:rPr>
              <a:t>2 Timoteo </a:t>
            </a:r>
            <a:r>
              <a:rPr lang="en-US" sz="3888" i="1" dirty="0">
                <a:solidFill>
                  <a:schemeClr val="dk1"/>
                </a:solidFill>
                <a:latin typeface="Lato"/>
                <a:ea typeface="Lato"/>
                <a:cs typeface="Lato"/>
                <a:sym typeface="Lato"/>
              </a:rPr>
              <a:t>3 y 4</a:t>
            </a:r>
            <a:endParaRPr sz="3888" b="0" i="1" u="none" strike="noStrike" cap="none" dirty="0">
              <a:solidFill>
                <a:schemeClr val="dk1"/>
              </a:solidFill>
              <a:latin typeface="Lato"/>
              <a:ea typeface="Lato"/>
              <a:cs typeface="Lato"/>
              <a:sym typeface="Lato"/>
            </a:endParaRPr>
          </a:p>
        </p:txBody>
      </p:sp>
      <p:sp>
        <p:nvSpPr>
          <p:cNvPr id="103" name="Google Shape;103;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04" name="Google Shape;104;p2" descr="A green circle with a white book and a magnifying glass&#10;&#10;Description automatically generated"/>
          <p:cNvPicPr preferRelativeResize="0"/>
          <p:nvPr/>
        </p:nvPicPr>
        <p:blipFill rotWithShape="1">
          <a:blip r:embed="rId3">
            <a:alphaModFix/>
          </a:blip>
          <a:srcRect/>
          <a:stretch/>
        </p:blipFill>
        <p:spPr>
          <a:xfrm>
            <a:off x="476645" y="1552538"/>
            <a:ext cx="3125597" cy="3218437"/>
          </a:xfrm>
          <a:prstGeom prst="rect">
            <a:avLst/>
          </a:prstGeom>
          <a:noFill/>
          <a:ln>
            <a:noFill/>
          </a:ln>
          <a:effectLst>
            <a:outerShdw blurRad="50800" dist="38100" dir="2700000" algn="tl" rotWithShape="0">
              <a:srgbClr val="000000">
                <a:alpha val="40000"/>
              </a:srgbClr>
            </a:outerShdw>
          </a:effectLst>
        </p:spPr>
      </p:pic>
      <p:pic>
        <p:nvPicPr>
          <p:cNvPr id="105" name="Google Shape;105;p2"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950BB24D-CF6A-45C6-42C3-FE3223E252C5}"/>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D2B199F4-3DA5-7687-D9E8-086DDDC86474}"/>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4:19-22</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1C1A5DB4-507C-1478-E08A-44D77D5A5A1B}"/>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9BFD6634-682A-070D-EAD5-B815320D7D6B}"/>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7C62A0DF-4E57-E9A8-C966-388D39F3BC79}"/>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0D8998AD-2F5C-4459-B8B3-967F8C6FB498}"/>
              </a:ext>
            </a:extLst>
          </p:cNvPr>
          <p:cNvSpPr txBox="1"/>
          <p:nvPr/>
        </p:nvSpPr>
        <p:spPr>
          <a:xfrm>
            <a:off x="1657545" y="2094680"/>
            <a:ext cx="9542461" cy="2668639"/>
          </a:xfrm>
          <a:prstGeom prst="rect">
            <a:avLst/>
          </a:prstGeom>
          <a:noFill/>
          <a:ln>
            <a:noFill/>
          </a:ln>
        </p:spPr>
        <p:txBody>
          <a:bodyPr spcFirstLastPara="1" wrap="square" lIns="91425" tIns="45700" rIns="91425" bIns="45700" anchor="t" anchorCtr="0">
            <a:spAutoFit/>
          </a:bodyPr>
          <a:lstStyle/>
          <a:p>
            <a:pPr marL="571500" indent="-571500">
              <a:lnSpc>
                <a:spcPct val="107000"/>
              </a:lnSpc>
              <a:spcAft>
                <a:spcPts val="800"/>
              </a:spcAft>
              <a:buFontTx/>
              <a:buChar char="-"/>
            </a:pPr>
            <a:r>
              <a:rPr lang="es-PY" sz="3600" i="1" dirty="0">
                <a:latin typeface="Lato"/>
                <a:ea typeface="Lato"/>
                <a:cs typeface="Lato"/>
              </a:rPr>
              <a:t>¿Si toda Escritura es inspirada por Dios, ¿por qué están estos saludos personales y detallitos al final de esta carta?</a:t>
            </a:r>
            <a:endParaRPr lang="es-PY" sz="3600" i="1" dirty="0">
              <a:latin typeface="Lato" panose="020F0502020204030203" pitchFamily="34" charset="0"/>
              <a:ea typeface="Lato" panose="020F0502020204030203" pitchFamily="34" charset="0"/>
              <a:cs typeface="Lato" panose="020F0502020204030203" pitchFamily="34" charset="0"/>
            </a:endParaRPr>
          </a:p>
          <a:p>
            <a:pPr>
              <a:lnSpc>
                <a:spcPct val="107000"/>
              </a:lnSpc>
              <a:spcAft>
                <a:spcPts val="800"/>
              </a:spcAft>
            </a:pPr>
            <a:endParaRPr lang="es-PY" sz="3600" dirty="0">
              <a:effectLst/>
              <a:latin typeface="Lato" panose="020F0502020204030203" pitchFamily="34" charset="0"/>
              <a:ea typeface="Lato" panose="020F0502020204030203" pitchFamily="34" charset="0"/>
              <a:cs typeface="Lato" panose="020F0502020204030203" pitchFamily="34" charset="0"/>
            </a:endParaRPr>
          </a:p>
        </p:txBody>
      </p:sp>
      <p:pic>
        <p:nvPicPr>
          <p:cNvPr id="3" name="Picture 2">
            <a:extLst>
              <a:ext uri="{FF2B5EF4-FFF2-40B4-BE49-F238E27FC236}">
                <a16:creationId xmlns:a16="http://schemas.microsoft.com/office/drawing/2014/main" id="{7649C218-EB45-36CB-0608-CA23EBC0ED84}"/>
              </a:ext>
            </a:extLst>
          </p:cNvPr>
          <p:cNvPicPr>
            <a:picLocks noChangeAspect="1"/>
          </p:cNvPicPr>
          <p:nvPr/>
        </p:nvPicPr>
        <p:blipFill>
          <a:blip r:embed="rId4"/>
          <a:stretch>
            <a:fillRect/>
          </a:stretch>
        </p:blipFill>
        <p:spPr>
          <a:xfrm>
            <a:off x="-1" y="0"/>
            <a:ext cx="12198487" cy="6858000"/>
          </a:xfrm>
          <a:prstGeom prst="rect">
            <a:avLst/>
          </a:prstGeom>
        </p:spPr>
      </p:pic>
    </p:spTree>
    <p:extLst>
      <p:ext uri="{BB962C8B-B14F-4D97-AF65-F5344CB8AC3E}">
        <p14:creationId xmlns:p14="http://schemas.microsoft.com/office/powerpoint/2010/main" val="18619392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2f5882f685f_0_139"/>
          <p:cNvSpPr txBox="1"/>
          <p:nvPr/>
        </p:nvSpPr>
        <p:spPr>
          <a:xfrm>
            <a:off x="2803359" y="889280"/>
            <a:ext cx="8097252"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419" sz="4860" noProof="0" dirty="0">
                <a:solidFill>
                  <a:srgbClr val="009444"/>
                </a:solidFill>
                <a:latin typeface="Lato"/>
                <a:ea typeface="Lato"/>
                <a:cs typeface="Lato"/>
                <a:sym typeface="Lato"/>
              </a:rPr>
              <a:t>Proyecto Final – 3 partes</a:t>
            </a:r>
            <a:endParaRPr lang="es-419" sz="6000" noProof="0" dirty="0">
              <a:solidFill>
                <a:srgbClr val="009444"/>
              </a:solidFill>
              <a:latin typeface="Lato"/>
              <a:ea typeface="Lato"/>
              <a:cs typeface="Lato"/>
              <a:sym typeface="Lato"/>
            </a:endParaRPr>
          </a:p>
        </p:txBody>
      </p:sp>
      <p:cxnSp>
        <p:nvCxnSpPr>
          <p:cNvPr id="210" name="Google Shape;210;g2f5882f685f_0_139"/>
          <p:cNvCxnSpPr/>
          <p:nvPr/>
        </p:nvCxnSpPr>
        <p:spPr>
          <a:xfrm>
            <a:off x="4230789" y="192072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12" name="Google Shape;212;g2f5882f685f_0_139"/>
          <p:cNvSpPr txBox="1"/>
          <p:nvPr/>
        </p:nvSpPr>
        <p:spPr>
          <a:xfrm>
            <a:off x="3257130" y="2171724"/>
            <a:ext cx="8217018" cy="4652131"/>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419" sz="2600" noProof="0" dirty="0">
                <a:effectLst/>
                <a:latin typeface="Lato"/>
                <a:ea typeface="Lato"/>
                <a:cs typeface="Lato"/>
              </a:rPr>
              <a:t>1.) Desarrollar </a:t>
            </a:r>
            <a:r>
              <a:rPr lang="es-419" sz="2600" noProof="0" dirty="0">
                <a:latin typeface="Lato"/>
                <a:ea typeface="Lato"/>
                <a:cs typeface="Lato"/>
              </a:rPr>
              <a:t>por escrito, por audio o video su </a:t>
            </a:r>
            <a:r>
              <a:rPr lang="es-419" sz="2600" b="1" noProof="0" dirty="0">
                <a:latin typeface="Lato"/>
                <a:ea typeface="Lato"/>
                <a:cs typeface="Lato"/>
              </a:rPr>
              <a:t>testimonio personal</a:t>
            </a:r>
            <a:r>
              <a:rPr lang="es-419" sz="2600" noProof="0" dirty="0">
                <a:latin typeface="Lato"/>
                <a:ea typeface="Lato"/>
                <a:cs typeface="Lato"/>
              </a:rPr>
              <a:t>.  ¿Cómo le ha salvado Dios?  ¿Cómo ha obrado en su vida?  </a:t>
            </a:r>
            <a:endParaRPr lang="es-419" sz="2600" noProof="0" dirty="0">
              <a:effectLst/>
              <a:latin typeface="Lato"/>
              <a:ea typeface="Lato"/>
              <a:cs typeface="Lato"/>
            </a:endParaRPr>
          </a:p>
          <a:p>
            <a:pPr>
              <a:lnSpc>
                <a:spcPct val="107000"/>
              </a:lnSpc>
              <a:spcAft>
                <a:spcPts val="800"/>
              </a:spcAft>
            </a:pPr>
            <a:r>
              <a:rPr lang="es-419" sz="2600" noProof="0" dirty="0">
                <a:effectLst/>
                <a:latin typeface="Lato" panose="020F0502020204030203" pitchFamily="34" charset="0"/>
                <a:ea typeface="Lato" panose="020F0502020204030203" pitchFamily="34" charset="0"/>
                <a:cs typeface="Lato" panose="020F0502020204030203" pitchFamily="34" charset="0"/>
              </a:rPr>
              <a:t>  </a:t>
            </a:r>
          </a:p>
          <a:p>
            <a:pPr>
              <a:lnSpc>
                <a:spcPct val="107000"/>
              </a:lnSpc>
              <a:spcAft>
                <a:spcPts val="800"/>
              </a:spcAft>
            </a:pPr>
            <a:r>
              <a:rPr lang="es-419" sz="2600" noProof="0" dirty="0">
                <a:effectLst/>
                <a:latin typeface="Lato"/>
                <a:ea typeface="Lato"/>
                <a:cs typeface="Lato"/>
              </a:rPr>
              <a:t>2.) </a:t>
            </a:r>
            <a:r>
              <a:rPr lang="es-419" sz="2600" b="1" noProof="0" dirty="0">
                <a:latin typeface="Lato"/>
                <a:ea typeface="Lato"/>
                <a:cs typeface="Lato"/>
              </a:rPr>
              <a:t>Escribir</a:t>
            </a:r>
            <a:r>
              <a:rPr lang="es-419" sz="2600" b="1" noProof="0" dirty="0">
                <a:effectLst/>
                <a:latin typeface="Lato"/>
                <a:ea typeface="Lato"/>
                <a:cs typeface="Lato"/>
              </a:rPr>
              <a:t> una carta a un “Timoteo” </a:t>
            </a:r>
            <a:r>
              <a:rPr lang="es-419" sz="2400" noProof="0" dirty="0">
                <a:latin typeface="Lato"/>
                <a:ea typeface="Lato"/>
                <a:cs typeface="Lato"/>
              </a:rPr>
              <a:t>(alguien) en su grupo que muestre potencial como líder. La carta hablará sobre el carácter de un líder espiritual, usando temas y pasajes de 1 y 2 Timoteo. ¿Qué es lo que ve en él o ella? Enfóquese más en lo espiritual y no tanto en los talentos</a:t>
            </a:r>
          </a:p>
          <a:p>
            <a:pPr>
              <a:lnSpc>
                <a:spcPct val="107000"/>
              </a:lnSpc>
              <a:spcAft>
                <a:spcPts val="800"/>
              </a:spcAft>
            </a:pPr>
            <a:endParaRPr lang="es-419" sz="2600" noProof="0" dirty="0">
              <a:effectLst/>
              <a:latin typeface="Lato"/>
              <a:ea typeface="Lato"/>
              <a:cs typeface="Lato"/>
            </a:endParaRPr>
          </a:p>
        </p:txBody>
      </p:sp>
      <p:sp>
        <p:nvSpPr>
          <p:cNvPr id="213" name="Google Shape;213;g2f5882f685f_0_13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s-419" sz="1800" noProof="0" dirty="0">
              <a:solidFill>
                <a:schemeClr val="lt1"/>
              </a:solidFill>
              <a:latin typeface="Calibri"/>
              <a:ea typeface="Calibri"/>
              <a:cs typeface="Calibri"/>
              <a:sym typeface="Calibri"/>
            </a:endParaRPr>
          </a:p>
        </p:txBody>
      </p:sp>
      <p:pic>
        <p:nvPicPr>
          <p:cNvPr id="214" name="Google Shape;214;g2f5882f685f_0_139" descr="A green bird with leaves&#10;&#10;Description automatically generated"/>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15" name="Google Shape;215;g2f5882f685f_0_139"/>
          <p:cNvPicPr preferRelativeResize="0"/>
          <p:nvPr/>
        </p:nvPicPr>
        <p:blipFill rotWithShape="1">
          <a:blip r:embed="rId4">
            <a:alphaModFix/>
          </a:blip>
          <a:srcRect/>
          <a:stretch/>
        </p:blipFill>
        <p:spPr>
          <a:xfrm rot="5400000">
            <a:off x="-627628" y="1729470"/>
            <a:ext cx="4051701" cy="40517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8">
          <a:extLst>
            <a:ext uri="{FF2B5EF4-FFF2-40B4-BE49-F238E27FC236}">
              <a16:creationId xmlns:a16="http://schemas.microsoft.com/office/drawing/2014/main" id="{BBB56D99-D1D9-D8D6-CE1D-3D96F1680458}"/>
            </a:ext>
          </a:extLst>
        </p:cNvPr>
        <p:cNvGrpSpPr/>
        <p:nvPr/>
      </p:nvGrpSpPr>
      <p:grpSpPr>
        <a:xfrm>
          <a:off x="0" y="0"/>
          <a:ext cx="0" cy="0"/>
          <a:chOff x="0" y="0"/>
          <a:chExt cx="0" cy="0"/>
        </a:xfrm>
      </p:grpSpPr>
      <p:sp>
        <p:nvSpPr>
          <p:cNvPr id="209" name="Google Shape;209;g2f5882f685f_0_139">
            <a:extLst>
              <a:ext uri="{FF2B5EF4-FFF2-40B4-BE49-F238E27FC236}">
                <a16:creationId xmlns:a16="http://schemas.microsoft.com/office/drawing/2014/main" id="{47C17705-A616-DD1F-2BC0-106400691445}"/>
              </a:ext>
            </a:extLst>
          </p:cNvPr>
          <p:cNvSpPr txBox="1"/>
          <p:nvPr/>
        </p:nvSpPr>
        <p:spPr>
          <a:xfrm>
            <a:off x="2803359" y="889280"/>
            <a:ext cx="8097252"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Proyecto Final – 3 partes</a:t>
            </a:r>
            <a:endParaRPr sz="6000" dirty="0">
              <a:solidFill>
                <a:srgbClr val="009444"/>
              </a:solidFill>
              <a:latin typeface="Lato"/>
              <a:ea typeface="Lato"/>
              <a:cs typeface="Lato"/>
              <a:sym typeface="Lato"/>
            </a:endParaRPr>
          </a:p>
        </p:txBody>
      </p:sp>
      <p:cxnSp>
        <p:nvCxnSpPr>
          <p:cNvPr id="210" name="Google Shape;210;g2f5882f685f_0_139">
            <a:extLst>
              <a:ext uri="{FF2B5EF4-FFF2-40B4-BE49-F238E27FC236}">
                <a16:creationId xmlns:a16="http://schemas.microsoft.com/office/drawing/2014/main" id="{C18AE05B-C175-4DF6-77BC-377D9FEE1207}"/>
              </a:ext>
            </a:extLst>
          </p:cNvPr>
          <p:cNvCxnSpPr/>
          <p:nvPr/>
        </p:nvCxnSpPr>
        <p:spPr>
          <a:xfrm>
            <a:off x="4230789" y="192072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212" name="Google Shape;212;g2f5882f685f_0_139">
            <a:extLst>
              <a:ext uri="{FF2B5EF4-FFF2-40B4-BE49-F238E27FC236}">
                <a16:creationId xmlns:a16="http://schemas.microsoft.com/office/drawing/2014/main" id="{7D510CC5-19A4-CDD2-5504-93B19BCCF08A}"/>
              </a:ext>
            </a:extLst>
          </p:cNvPr>
          <p:cNvSpPr txBox="1"/>
          <p:nvPr/>
        </p:nvSpPr>
        <p:spPr>
          <a:xfrm>
            <a:off x="3257130" y="2171724"/>
            <a:ext cx="8217018" cy="1973257"/>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n-US" sz="3600" dirty="0">
                <a:effectLst/>
                <a:latin typeface="Lato"/>
                <a:ea typeface="Lato"/>
                <a:cs typeface="Lato"/>
              </a:rPr>
              <a:t>3.) </a:t>
            </a:r>
            <a:r>
              <a:rPr lang="en-US" sz="3600" b="1" dirty="0">
                <a:effectLst/>
                <a:latin typeface="Lato"/>
                <a:ea typeface="Lato"/>
                <a:cs typeface="Lato"/>
              </a:rPr>
              <a:t>Responder </a:t>
            </a:r>
            <a:r>
              <a:rPr lang="en-US" sz="3600" b="1" dirty="0" err="1">
                <a:latin typeface="Lato"/>
                <a:ea typeface="Lato"/>
                <a:cs typeface="Lato"/>
              </a:rPr>
              <a:t>algunas</a:t>
            </a:r>
            <a:r>
              <a:rPr lang="en-US" sz="3600" b="1" dirty="0">
                <a:latin typeface="Lato"/>
                <a:ea typeface="Lato"/>
                <a:cs typeface="Lato"/>
              </a:rPr>
              <a:t> </a:t>
            </a:r>
            <a:r>
              <a:rPr lang="en-US" sz="3600" b="1" dirty="0" err="1">
                <a:effectLst/>
                <a:latin typeface="Lato"/>
                <a:ea typeface="Lato"/>
                <a:cs typeface="Lato"/>
              </a:rPr>
              <a:t>preguntas</a:t>
            </a:r>
            <a:r>
              <a:rPr lang="en-US" sz="3600" b="1" dirty="0">
                <a:effectLst/>
                <a:latin typeface="Lato"/>
                <a:ea typeface="Lato"/>
                <a:cs typeface="Lato"/>
              </a:rPr>
              <a:t> </a:t>
            </a:r>
            <a:r>
              <a:rPr lang="en-US" sz="3600" dirty="0" err="1">
                <a:effectLst/>
                <a:latin typeface="Lato"/>
                <a:ea typeface="Lato"/>
                <a:cs typeface="Lato"/>
              </a:rPr>
              <a:t>acerca</a:t>
            </a:r>
            <a:r>
              <a:rPr lang="en-US" sz="3600" dirty="0">
                <a:effectLst/>
                <a:latin typeface="Lato"/>
                <a:ea typeface="Lato"/>
                <a:cs typeface="Lato"/>
              </a:rPr>
              <a:t> de </a:t>
            </a:r>
            <a:r>
              <a:rPr lang="en-US" sz="3600" dirty="0" err="1">
                <a:effectLst/>
                <a:latin typeface="Lato"/>
                <a:ea typeface="Lato"/>
                <a:cs typeface="Lato"/>
              </a:rPr>
              <a:t>temas</a:t>
            </a:r>
            <a:r>
              <a:rPr lang="en-US" sz="3600" dirty="0">
                <a:effectLst/>
                <a:latin typeface="Lato"/>
                <a:ea typeface="Lato"/>
                <a:cs typeface="Lato"/>
              </a:rPr>
              <a:t> clave </a:t>
            </a:r>
            <a:r>
              <a:rPr lang="en-US" sz="3600" dirty="0" err="1">
                <a:effectLst/>
                <a:latin typeface="Lato"/>
                <a:ea typeface="Lato"/>
                <a:cs typeface="Lato"/>
              </a:rPr>
              <a:t>en</a:t>
            </a:r>
            <a:r>
              <a:rPr lang="en-US" sz="3600" dirty="0">
                <a:effectLst/>
                <a:latin typeface="Lato"/>
                <a:ea typeface="Lato"/>
                <a:cs typeface="Lato"/>
              </a:rPr>
              <a:t> las dos cartas a Timoteo.</a:t>
            </a:r>
            <a:endParaRPr lang="es-PY" sz="3600" dirty="0">
              <a:effectLst/>
              <a:latin typeface="Lato"/>
              <a:ea typeface="Lato"/>
              <a:cs typeface="Lato"/>
            </a:endParaRPr>
          </a:p>
        </p:txBody>
      </p:sp>
      <p:sp>
        <p:nvSpPr>
          <p:cNvPr id="213" name="Google Shape;213;g2f5882f685f_0_139">
            <a:extLst>
              <a:ext uri="{FF2B5EF4-FFF2-40B4-BE49-F238E27FC236}">
                <a16:creationId xmlns:a16="http://schemas.microsoft.com/office/drawing/2014/main" id="{E2AB0FA2-8739-F8D2-F6B9-08D1297F21EF}"/>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4" name="Google Shape;214;g2f5882f685f_0_139" descr="A green bird with leaves&#10;&#10;Description automatically generated">
            <a:extLst>
              <a:ext uri="{FF2B5EF4-FFF2-40B4-BE49-F238E27FC236}">
                <a16:creationId xmlns:a16="http://schemas.microsoft.com/office/drawing/2014/main" id="{C68AF898-6F2A-B9EE-80DA-D1A165CC67A2}"/>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pic>
        <p:nvPicPr>
          <p:cNvPr id="215" name="Google Shape;215;g2f5882f685f_0_139">
            <a:extLst>
              <a:ext uri="{FF2B5EF4-FFF2-40B4-BE49-F238E27FC236}">
                <a16:creationId xmlns:a16="http://schemas.microsoft.com/office/drawing/2014/main" id="{BEF3453F-8FE0-53B2-C629-4A73E0F3184D}"/>
              </a:ext>
            </a:extLst>
          </p:cNvPr>
          <p:cNvPicPr preferRelativeResize="0"/>
          <p:nvPr/>
        </p:nvPicPr>
        <p:blipFill rotWithShape="1">
          <a:blip r:embed="rId4">
            <a:alphaModFix/>
          </a:blip>
          <a:srcRect/>
          <a:stretch/>
        </p:blipFill>
        <p:spPr>
          <a:xfrm rot="5400000">
            <a:off x="-627628" y="1460358"/>
            <a:ext cx="4051701" cy="4051701"/>
          </a:xfrm>
          <a:prstGeom prst="rect">
            <a:avLst/>
          </a:prstGeom>
          <a:noFill/>
          <a:ln>
            <a:noFill/>
          </a:ln>
        </p:spPr>
      </p:pic>
    </p:spTree>
    <p:extLst>
      <p:ext uri="{BB962C8B-B14F-4D97-AF65-F5344CB8AC3E}">
        <p14:creationId xmlns:p14="http://schemas.microsoft.com/office/powerpoint/2010/main" val="860935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1"/>
        <p:cNvGrpSpPr/>
        <p:nvPr/>
      </p:nvGrpSpPr>
      <p:grpSpPr>
        <a:xfrm>
          <a:off x="0" y="0"/>
          <a:ext cx="0" cy="0"/>
          <a:chOff x="0" y="0"/>
          <a:chExt cx="0" cy="0"/>
        </a:xfrm>
      </p:grpSpPr>
      <p:sp>
        <p:nvSpPr>
          <p:cNvPr id="462" name="Google Shape;462;p30"/>
          <p:cNvSpPr txBox="1"/>
          <p:nvPr/>
        </p:nvSpPr>
        <p:spPr>
          <a:xfrm>
            <a:off x="4127382" y="1806843"/>
            <a:ext cx="7189367"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Tarea</a:t>
            </a:r>
            <a:endParaRPr sz="6000" b="0" i="0" u="none" strike="noStrike" cap="none">
              <a:solidFill>
                <a:srgbClr val="009444"/>
              </a:solidFill>
              <a:latin typeface="Lato"/>
              <a:ea typeface="Lato"/>
              <a:cs typeface="Lato"/>
              <a:sym typeface="Lato"/>
            </a:endParaRPr>
          </a:p>
        </p:txBody>
      </p:sp>
      <p:cxnSp>
        <p:nvCxnSpPr>
          <p:cNvPr id="463" name="Google Shape;463;p30"/>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464" name="Google Shape;464;p3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65" name="Google Shape;465;p30"/>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sp>
        <p:nvSpPr>
          <p:cNvPr id="466" name="Google Shape;466;p30"/>
          <p:cNvSpPr txBox="1"/>
          <p:nvPr/>
        </p:nvSpPr>
        <p:spPr>
          <a:xfrm>
            <a:off x="4127382" y="3633847"/>
            <a:ext cx="7432500" cy="1231066"/>
          </a:xfrm>
          <a:prstGeom prst="rect">
            <a:avLst/>
          </a:prstGeom>
          <a:noFill/>
          <a:ln>
            <a:noFill/>
          </a:ln>
        </p:spPr>
        <p:txBody>
          <a:bodyPr spcFirstLastPara="1" wrap="square" lIns="91425" tIns="45700" rIns="91425" bIns="45700" anchor="t" anchorCtr="0">
            <a:spAutoFit/>
          </a:bodyPr>
          <a:lstStyle/>
          <a:p>
            <a:pPr marL="457200" marR="0" lvl="0" indent="-457200" algn="l" rtl="0">
              <a:lnSpc>
                <a:spcPct val="100000"/>
              </a:lnSpc>
              <a:spcBef>
                <a:spcPts val="600"/>
              </a:spcBef>
              <a:spcAft>
                <a:spcPts val="0"/>
              </a:spcAft>
              <a:buClr>
                <a:srgbClr val="000000"/>
              </a:buClr>
              <a:buSzPts val="3200"/>
              <a:buFontTx/>
              <a:buChar char="-"/>
            </a:pPr>
            <a:r>
              <a:rPr lang="en-US" sz="3200" i="1" dirty="0" err="1">
                <a:solidFill>
                  <a:schemeClr val="dk1"/>
                </a:solidFill>
                <a:latin typeface="Lato"/>
                <a:ea typeface="Lato"/>
                <a:cs typeface="Lato"/>
                <a:sym typeface="Lato"/>
              </a:rPr>
              <a:t>Llevar</a:t>
            </a:r>
            <a:r>
              <a:rPr lang="en-US" sz="3200" i="1" dirty="0">
                <a:solidFill>
                  <a:schemeClr val="dk1"/>
                </a:solidFill>
                <a:latin typeface="Lato"/>
                <a:ea typeface="Lato"/>
                <a:cs typeface="Lato"/>
                <a:sym typeface="Lato"/>
              </a:rPr>
              <a:t> a </a:t>
            </a:r>
            <a:r>
              <a:rPr lang="en-US" sz="3200" i="1" dirty="0" err="1">
                <a:solidFill>
                  <a:schemeClr val="dk1"/>
                </a:solidFill>
                <a:latin typeface="Lato"/>
                <a:ea typeface="Lato"/>
                <a:cs typeface="Lato"/>
                <a:sym typeface="Lato"/>
              </a:rPr>
              <a:t>cabo</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el</a:t>
            </a:r>
            <a:r>
              <a:rPr lang="en-US" sz="3200" i="1" dirty="0">
                <a:solidFill>
                  <a:schemeClr val="dk1"/>
                </a:solidFill>
                <a:latin typeface="Lato"/>
                <a:ea typeface="Lato"/>
                <a:cs typeface="Lato"/>
                <a:sym typeface="Lato"/>
              </a:rPr>
              <a:t> Proyecto Final</a:t>
            </a:r>
          </a:p>
          <a:p>
            <a:pPr marL="457200" marR="0" lvl="0" indent="-457200" algn="l" rtl="0">
              <a:lnSpc>
                <a:spcPct val="100000"/>
              </a:lnSpc>
              <a:spcBef>
                <a:spcPts val="600"/>
              </a:spcBef>
              <a:spcAft>
                <a:spcPts val="0"/>
              </a:spcAft>
              <a:buClr>
                <a:srgbClr val="000000"/>
              </a:buClr>
              <a:buSzPts val="3200"/>
              <a:buFontTx/>
              <a:buChar char="-"/>
            </a:pPr>
            <a:r>
              <a:rPr lang="en-US" sz="3200" i="1" dirty="0" err="1">
                <a:solidFill>
                  <a:schemeClr val="dk1"/>
                </a:solidFill>
                <a:latin typeface="Lato"/>
                <a:ea typeface="Lato"/>
                <a:cs typeface="Lato"/>
                <a:sym typeface="Lato"/>
              </a:rPr>
              <a:t>Fecha</a:t>
            </a:r>
            <a:r>
              <a:rPr lang="en-US" sz="3200" i="1" dirty="0">
                <a:solidFill>
                  <a:schemeClr val="dk1"/>
                </a:solidFill>
                <a:latin typeface="Lato"/>
                <a:ea typeface="Lato"/>
                <a:cs typeface="Lato"/>
                <a:sym typeface="Lato"/>
              </a:rPr>
              <a:t> </a:t>
            </a:r>
            <a:r>
              <a:rPr lang="en-US" sz="3200" i="1" dirty="0" err="1">
                <a:solidFill>
                  <a:schemeClr val="dk1"/>
                </a:solidFill>
                <a:latin typeface="Lato"/>
                <a:ea typeface="Lato"/>
                <a:cs typeface="Lato"/>
                <a:sym typeface="Lato"/>
              </a:rPr>
              <a:t>Límite</a:t>
            </a:r>
            <a:r>
              <a:rPr lang="en-US" sz="3200" i="1" dirty="0">
                <a:solidFill>
                  <a:schemeClr val="dk1"/>
                </a:solidFill>
                <a:latin typeface="Lato"/>
                <a:ea typeface="Lato"/>
                <a:cs typeface="Lato"/>
                <a:sym typeface="Lato"/>
              </a:rPr>
              <a:t>: </a:t>
            </a:r>
          </a:p>
        </p:txBody>
      </p:sp>
      <p:pic>
        <p:nvPicPr>
          <p:cNvPr id="467" name="Google Shape;467;p30"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9">
          <a:extLst>
            <a:ext uri="{FF2B5EF4-FFF2-40B4-BE49-F238E27FC236}">
              <a16:creationId xmlns:a16="http://schemas.microsoft.com/office/drawing/2014/main" id="{38196B0A-B216-80B4-A062-D97A2CF45D67}"/>
            </a:ext>
          </a:extLst>
        </p:cNvPr>
        <p:cNvGrpSpPr/>
        <p:nvPr/>
      </p:nvGrpSpPr>
      <p:grpSpPr>
        <a:xfrm>
          <a:off x="0" y="0"/>
          <a:ext cx="0" cy="0"/>
          <a:chOff x="0" y="0"/>
          <a:chExt cx="0" cy="0"/>
        </a:xfrm>
      </p:grpSpPr>
      <p:sp>
        <p:nvSpPr>
          <p:cNvPr id="200" name="Google Shape;200;g2f5882f685f_0_117">
            <a:extLst>
              <a:ext uri="{FF2B5EF4-FFF2-40B4-BE49-F238E27FC236}">
                <a16:creationId xmlns:a16="http://schemas.microsoft.com/office/drawing/2014/main" id="{90FC1F96-4170-5121-AB32-8856FF8EEBCF}"/>
              </a:ext>
            </a:extLst>
          </p:cNvPr>
          <p:cNvSpPr/>
          <p:nvPr/>
        </p:nvSpPr>
        <p:spPr>
          <a:xfrm>
            <a:off x="627275" y="2064778"/>
            <a:ext cx="10815300" cy="4274899"/>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90" name="Google Shape;190;g2f5882f685f_0_117">
            <a:extLst>
              <a:ext uri="{FF2B5EF4-FFF2-40B4-BE49-F238E27FC236}">
                <a16:creationId xmlns:a16="http://schemas.microsoft.com/office/drawing/2014/main" id="{B08C96C1-23F2-382E-8F29-39826668234E}"/>
              </a:ext>
            </a:extLst>
          </p:cNvPr>
          <p:cNvSpPr txBox="1"/>
          <p:nvPr/>
        </p:nvSpPr>
        <p:spPr>
          <a:xfrm>
            <a:off x="1551227" y="403125"/>
            <a:ext cx="8958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a:t>
            </a:r>
            <a:r>
              <a:rPr lang="en-US" sz="6000">
                <a:solidFill>
                  <a:srgbClr val="009444"/>
                </a:solidFill>
                <a:latin typeface="Lato"/>
                <a:ea typeface="Lato"/>
                <a:cs typeface="Lato"/>
                <a:sym typeface="Lato"/>
              </a:rPr>
              <a:t>l Curso</a:t>
            </a:r>
            <a:endParaRPr sz="6000" b="0" i="0" u="none" strike="noStrike" cap="none">
              <a:solidFill>
                <a:srgbClr val="009444"/>
              </a:solidFill>
              <a:latin typeface="Lato"/>
              <a:ea typeface="Lato"/>
              <a:cs typeface="Lato"/>
              <a:sym typeface="Lato"/>
            </a:endParaRPr>
          </a:p>
        </p:txBody>
      </p:sp>
      <p:cxnSp>
        <p:nvCxnSpPr>
          <p:cNvPr id="191" name="Google Shape;191;g2f5882f685f_0_117">
            <a:extLst>
              <a:ext uri="{FF2B5EF4-FFF2-40B4-BE49-F238E27FC236}">
                <a16:creationId xmlns:a16="http://schemas.microsoft.com/office/drawing/2014/main" id="{9BB5339A-8689-498B-554B-BE94F77B2DA9}"/>
              </a:ext>
            </a:extLst>
          </p:cNvPr>
          <p:cNvCxnSpPr/>
          <p:nvPr/>
        </p:nvCxnSpPr>
        <p:spPr>
          <a:xfrm>
            <a:off x="2373086" y="1597768"/>
            <a:ext cx="7195500" cy="0"/>
          </a:xfrm>
          <a:prstGeom prst="straightConnector1">
            <a:avLst/>
          </a:prstGeom>
          <a:noFill/>
          <a:ln w="38100" cap="flat" cmpd="sng">
            <a:solidFill>
              <a:srgbClr val="7F7F7F"/>
            </a:solidFill>
            <a:prstDash val="solid"/>
            <a:miter lim="800000"/>
            <a:headEnd type="none" w="sm" len="sm"/>
            <a:tailEnd type="none" w="sm" len="sm"/>
          </a:ln>
        </p:spPr>
      </p:cxnSp>
      <p:sp>
        <p:nvSpPr>
          <p:cNvPr id="193" name="Google Shape;193;g2f5882f685f_0_117">
            <a:extLst>
              <a:ext uri="{FF2B5EF4-FFF2-40B4-BE49-F238E27FC236}">
                <a16:creationId xmlns:a16="http://schemas.microsoft.com/office/drawing/2014/main" id="{94061D35-E9EF-6AA9-ACB4-DD75A4FD0DE0}"/>
              </a:ext>
            </a:extLst>
          </p:cNvPr>
          <p:cNvSpPr/>
          <p:nvPr/>
        </p:nvSpPr>
        <p:spPr>
          <a:xfrm>
            <a:off x="992820" y="2493882"/>
            <a:ext cx="6648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97" name="Google Shape;197;g2f5882f685f_0_117">
            <a:extLst>
              <a:ext uri="{FF2B5EF4-FFF2-40B4-BE49-F238E27FC236}">
                <a16:creationId xmlns:a16="http://schemas.microsoft.com/office/drawing/2014/main" id="{1E77F2E5-C416-2A2C-1656-1D081E4F7B90}"/>
              </a:ext>
            </a:extLst>
          </p:cNvPr>
          <p:cNvSpPr/>
          <p:nvPr/>
        </p:nvSpPr>
        <p:spPr>
          <a:xfrm>
            <a:off x="992820" y="4056008"/>
            <a:ext cx="6648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201" name="Google Shape;201;g2f5882f685f_0_117">
            <a:extLst>
              <a:ext uri="{FF2B5EF4-FFF2-40B4-BE49-F238E27FC236}">
                <a16:creationId xmlns:a16="http://schemas.microsoft.com/office/drawing/2014/main" id="{BA9B94B3-EC2E-FF16-D070-3FDFB49C72D9}"/>
              </a:ext>
            </a:extLst>
          </p:cNvPr>
          <p:cNvSpPr/>
          <p:nvPr/>
        </p:nvSpPr>
        <p:spPr>
          <a:xfrm>
            <a:off x="992820" y="5465734"/>
            <a:ext cx="6648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204" name="Google Shape;204;g2f5882f685f_0_117" descr="A green bird with leaves&#10;&#10;Description automatically generated">
            <a:extLst>
              <a:ext uri="{FF2B5EF4-FFF2-40B4-BE49-F238E27FC236}">
                <a16:creationId xmlns:a16="http://schemas.microsoft.com/office/drawing/2014/main" id="{62D68CB3-DF86-7980-E90B-7F13F3BE924A}"/>
              </a:ext>
            </a:extLst>
          </p:cNvPr>
          <p:cNvPicPr preferRelativeResize="0"/>
          <p:nvPr/>
        </p:nvPicPr>
        <p:blipFill rotWithShape="1">
          <a:blip r:embed="rId4">
            <a:alphaModFix/>
          </a:blip>
          <a:srcRect/>
          <a:stretch/>
        </p:blipFill>
        <p:spPr>
          <a:xfrm>
            <a:off x="10500489" y="289924"/>
            <a:ext cx="1399034" cy="1170434"/>
          </a:xfrm>
          <a:prstGeom prst="rect">
            <a:avLst/>
          </a:prstGeom>
          <a:noFill/>
          <a:ln>
            <a:noFill/>
          </a:ln>
        </p:spPr>
      </p:pic>
      <p:sp>
        <p:nvSpPr>
          <p:cNvPr id="2" name="TextBox 1">
            <a:extLst>
              <a:ext uri="{FF2B5EF4-FFF2-40B4-BE49-F238E27FC236}">
                <a16:creationId xmlns:a16="http://schemas.microsoft.com/office/drawing/2014/main" id="{521F58AD-A0DA-D57A-E997-CD32AC0AC898}"/>
              </a:ext>
            </a:extLst>
          </p:cNvPr>
          <p:cNvSpPr txBox="1"/>
          <p:nvPr/>
        </p:nvSpPr>
        <p:spPr>
          <a:xfrm>
            <a:off x="1993668" y="2421544"/>
            <a:ext cx="9176015" cy="3908762"/>
          </a:xfrm>
          <a:prstGeom prst="rect">
            <a:avLst/>
          </a:prstGeom>
          <a:noFill/>
        </p:spPr>
        <p:txBody>
          <a:bodyPr wrap="square" rtlCol="0">
            <a:spAutoFit/>
          </a:bodyPr>
          <a:lstStyle/>
          <a:p>
            <a:pPr marR="0" lvl="0"/>
            <a:r>
              <a:rPr lang="es-ES" sz="2600" dirty="0">
                <a:effectLst/>
                <a:latin typeface="Calibri" panose="020F0502020204030204" pitchFamily="34" charset="0"/>
                <a:ea typeface="Calibri" panose="020F0502020204030204" pitchFamily="34" charset="0"/>
                <a:cs typeface="Calibri" panose="020F0502020204030204" pitchFamily="34" charset="0"/>
              </a:rPr>
              <a:t>Leeremos las dos cartas a Timoteo buscando aplicaciones para el sembrador y su grupo. </a:t>
            </a:r>
            <a:endParaRPr lang="en-US" sz="2600" dirty="0">
              <a:latin typeface="Calibri" panose="020F0502020204030204" pitchFamily="34" charset="0"/>
              <a:ea typeface="Calibri" panose="020F0502020204030204" pitchFamily="34" charset="0"/>
              <a:cs typeface="Calibri" panose="020F0502020204030204" pitchFamily="34" charset="0"/>
            </a:endParaRPr>
          </a:p>
          <a:p>
            <a:pPr marR="0" lvl="0"/>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R="0" lvl="0"/>
            <a:r>
              <a:rPr lang="es-ES" sz="2600" dirty="0">
                <a:effectLst/>
                <a:latin typeface="Calibri" panose="020F0502020204030204" pitchFamily="34" charset="0"/>
                <a:ea typeface="Calibri" panose="020F0502020204030204" pitchFamily="34" charset="0"/>
                <a:cs typeface="Calibri" panose="020F0502020204030204" pitchFamily="34" charset="0"/>
              </a:rPr>
              <a:t>Compartiremos un testimonio y una exhortación </a:t>
            </a:r>
            <a:r>
              <a:rPr lang="es-ES" sz="2600" dirty="0" err="1">
                <a:effectLst/>
                <a:latin typeface="Calibri" panose="020F0502020204030204" pitchFamily="34" charset="0"/>
                <a:ea typeface="Calibri" panose="020F0502020204030204" pitchFamily="34" charset="0"/>
                <a:cs typeface="Calibri" panose="020F0502020204030204" pitchFamily="34" charset="0"/>
              </a:rPr>
              <a:t>Cristocéntrica</a:t>
            </a:r>
            <a:r>
              <a:rPr lang="es-ES" sz="2600" dirty="0">
                <a:effectLst/>
                <a:latin typeface="Calibri" panose="020F0502020204030204" pitchFamily="34" charset="0"/>
                <a:ea typeface="Calibri" panose="020F0502020204030204" pitchFamily="34" charset="0"/>
                <a:cs typeface="Calibri" panose="020F0502020204030204" pitchFamily="34" charset="0"/>
              </a:rPr>
              <a:t>, capaces de animar y fortalecer a un “Timoteo” y su grupo sembrador.</a:t>
            </a:r>
            <a:endParaRPr lang="en-US" sz="2600" dirty="0">
              <a:latin typeface="Calibri" panose="020F0502020204030204" pitchFamily="34" charset="0"/>
              <a:ea typeface="Calibri" panose="020F0502020204030204" pitchFamily="34" charset="0"/>
              <a:cs typeface="Calibri" panose="020F0502020204030204" pitchFamily="34" charset="0"/>
            </a:endParaRPr>
          </a:p>
          <a:p>
            <a:pPr marR="0" lvl="0"/>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R="0" lvl="0"/>
            <a:r>
              <a:rPr lang="es-ES" sz="2600" dirty="0">
                <a:effectLst/>
                <a:latin typeface="Calibri" panose="020F0502020204030204" pitchFamily="34" charset="0"/>
                <a:ea typeface="Calibri" panose="020F0502020204030204" pitchFamily="34" charset="0"/>
                <a:cs typeface="Calibri" panose="020F0502020204030204" pitchFamily="34" charset="0"/>
              </a:rPr>
              <a:t>Identificaremos las características esenciales sobre la vida personal y ministerial de los que sirven en la obra del Evangelio.</a:t>
            </a:r>
            <a:endParaRPr lang="en-US" sz="26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6011218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g2adf2547317_0_0"/>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 o bendición </a:t>
            </a:r>
            <a:endParaRPr sz="6000" b="0" i="0" u="none" strike="noStrike" cap="none">
              <a:solidFill>
                <a:srgbClr val="009444"/>
              </a:solidFill>
              <a:latin typeface="Lato"/>
              <a:ea typeface="Lato"/>
              <a:cs typeface="Lato"/>
              <a:sym typeface="Lato"/>
            </a:endParaRPr>
          </a:p>
        </p:txBody>
      </p:sp>
      <p:sp>
        <p:nvSpPr>
          <p:cNvPr id="455" name="Google Shape;455;g2adf2547317_0_0"/>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56" name="Google Shape;456;g2adf2547317_0_0"/>
          <p:cNvPicPr preferRelativeResize="0"/>
          <p:nvPr/>
        </p:nvPicPr>
        <p:blipFill rotWithShape="1">
          <a:blip r:embed="rId3">
            <a:alphaModFix/>
          </a:blip>
          <a:src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457" name="Google Shape;457;g2adf2547317_0_0"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1"/>
        <p:cNvGrpSpPr/>
        <p:nvPr/>
      </p:nvGrpSpPr>
      <p:grpSpPr>
        <a:xfrm>
          <a:off x="0" y="0"/>
          <a:ext cx="0" cy="0"/>
          <a:chOff x="0" y="0"/>
          <a:chExt cx="0" cy="0"/>
        </a:xfrm>
      </p:grpSpPr>
      <p:sp>
        <p:nvSpPr>
          <p:cNvPr id="472" name="Google Shape;472;g2adf2547317_0_9"/>
          <p:cNvSpPr txBox="1"/>
          <p:nvPr/>
        </p:nvSpPr>
        <p:spPr>
          <a:xfrm>
            <a:off x="4127382" y="2873643"/>
            <a:ext cx="71895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Despedida</a:t>
            </a:r>
            <a:endParaRPr sz="6000" b="0" i="0" u="none" strike="noStrike" cap="none">
              <a:solidFill>
                <a:srgbClr val="009444"/>
              </a:solidFill>
              <a:latin typeface="Lato"/>
              <a:ea typeface="Lato"/>
              <a:cs typeface="Lato"/>
              <a:sym typeface="Lato"/>
            </a:endParaRPr>
          </a:p>
        </p:txBody>
      </p:sp>
      <p:sp>
        <p:nvSpPr>
          <p:cNvPr id="473" name="Google Shape;473;g2adf2547317_0_9"/>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74" name="Google Shape;474;g2adf2547317_0_9"/>
          <p:cNvPicPr preferRelativeResize="0"/>
          <p:nvPr/>
        </p:nvPicPr>
        <p:blipFill rotWithShape="1">
          <a:blip r:embed="rId3">
            <a:alphaModFix/>
          </a:blip>
          <a:srcRect/>
          <a:stretch/>
        </p:blipFill>
        <p:spPr>
          <a:xfrm>
            <a:off x="476645" y="1552538"/>
            <a:ext cx="3125595" cy="3218435"/>
          </a:xfrm>
          <a:prstGeom prst="rect">
            <a:avLst/>
          </a:prstGeom>
          <a:noFill/>
          <a:ln>
            <a:noFill/>
          </a:ln>
          <a:effectLst>
            <a:outerShdw blurRad="50800" dist="38100" dir="2700000" algn="tl" rotWithShape="0">
              <a:srgbClr val="000000">
                <a:alpha val="40000"/>
              </a:srgbClr>
            </a:outerShdw>
          </a:effectLst>
        </p:spPr>
      </p:pic>
      <p:pic>
        <p:nvPicPr>
          <p:cNvPr id="475" name="Google Shape;475;g2adf2547317_0_9"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ac1ba269cb_0_46"/>
          <p:cNvSpPr/>
          <p:nvPr/>
        </p:nvSpPr>
        <p:spPr>
          <a:xfrm>
            <a:off x="9145768" y="-1"/>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1" name="Google Shape;481;g2ac1ba269cb_0_46"/>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2" name="Google Shape;482;g2ac1ba269cb_0_46"/>
          <p:cNvPicPr preferRelativeResize="0"/>
          <p:nvPr/>
        </p:nvPicPr>
        <p:blipFill rotWithShape="1">
          <a:blip r:embed="rId3">
            <a:alphaModFix/>
          </a:blip>
          <a:srcRect l="17158" t="8250" r="29536" b="8239"/>
          <a:stretch/>
        </p:blipFill>
        <p:spPr>
          <a:xfrm>
            <a:off x="6580094" y="810985"/>
            <a:ext cx="5007428" cy="5236027"/>
          </a:xfrm>
          <a:prstGeom prst="rect">
            <a:avLst/>
          </a:prstGeom>
          <a:noFill/>
          <a:ln>
            <a:noFill/>
          </a:ln>
        </p:spPr>
      </p:pic>
      <p:pic>
        <p:nvPicPr>
          <p:cNvPr id="483" name="Google Shape;483;g2ac1ba269cb_0_46" descr="A logo with a cross and a bird&#10;&#10;Description automatically generated"/>
          <p:cNvPicPr preferRelativeResize="0"/>
          <p:nvPr/>
        </p:nvPicPr>
        <p:blipFill rotWithShape="1">
          <a:blip r:embed="rId4">
            <a:alphaModFix/>
          </a:blip>
          <a:srcRect/>
          <a:stretch/>
        </p:blipFill>
        <p:spPr>
          <a:xfrm>
            <a:off x="1978426" y="548168"/>
            <a:ext cx="2230986" cy="1555706"/>
          </a:xfrm>
          <a:prstGeom prst="rect">
            <a:avLst/>
          </a:prstGeom>
          <a:noFill/>
          <a:ln>
            <a:noFill/>
          </a:ln>
        </p:spPr>
      </p:pic>
      <p:sp>
        <p:nvSpPr>
          <p:cNvPr id="484" name="Google Shape;484;g2ac1ba269cb_0_46"/>
          <p:cNvSpPr txBox="1"/>
          <p:nvPr/>
        </p:nvSpPr>
        <p:spPr>
          <a:xfrm>
            <a:off x="1706430" y="2862567"/>
            <a:ext cx="5260500" cy="209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ACADEMIA</a:t>
            </a:r>
            <a:endParaRPr sz="900" b="0" i="0" u="none" strike="noStrike" cap="none">
              <a:solidFill>
                <a:srgbClr val="000000"/>
              </a:solidFill>
              <a:latin typeface="Lato"/>
              <a:ea typeface="Lato"/>
              <a:cs typeface="Lato"/>
              <a:sym typeface="Lato"/>
            </a:endParaRPr>
          </a:p>
          <a:p>
            <a:pPr marL="0" marR="0" lvl="0" indent="0" algn="l" rtl="0">
              <a:lnSpc>
                <a:spcPct val="100000"/>
              </a:lnSpc>
              <a:spcBef>
                <a:spcPts val="0"/>
              </a:spcBef>
              <a:spcAft>
                <a:spcPts val="0"/>
              </a:spcAft>
              <a:buClr>
                <a:srgbClr val="000000"/>
              </a:buClr>
              <a:buSzPts val="6500"/>
              <a:buFont typeface="Arial"/>
              <a:buNone/>
            </a:pPr>
            <a:r>
              <a:rPr lang="en-US" sz="6500" b="0" i="0" u="none" strike="noStrike" cap="none">
                <a:solidFill>
                  <a:schemeClr val="dk1"/>
                </a:solidFill>
                <a:latin typeface="Lato"/>
                <a:ea typeface="Lato"/>
                <a:cs typeface="Lato"/>
                <a:sym typeface="Lato"/>
              </a:rPr>
              <a:t>CRISTO</a:t>
            </a:r>
            <a:endParaRPr sz="900" b="0" i="0" u="none" strike="noStrike" cap="none">
              <a:solidFill>
                <a:srgbClr val="000000"/>
              </a:solidFill>
              <a:latin typeface="Lato"/>
              <a:ea typeface="Lato"/>
              <a:cs typeface="Lato"/>
              <a:sym typeface="Lato"/>
            </a:endParaRPr>
          </a:p>
        </p:txBody>
      </p:sp>
      <p:sp>
        <p:nvSpPr>
          <p:cNvPr id="485" name="Google Shape;485;g2ac1ba269cb_0_46"/>
          <p:cNvSpPr/>
          <p:nvPr/>
        </p:nvSpPr>
        <p:spPr>
          <a:xfrm>
            <a:off x="1264510" y="2818701"/>
            <a:ext cx="114900" cy="21432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g2ac1ba269cb_0_46"/>
          <p:cNvSpPr/>
          <p:nvPr/>
        </p:nvSpPr>
        <p:spPr>
          <a:xfrm>
            <a:off x="1379327" y="2818702"/>
            <a:ext cx="424200" cy="2143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7"/>
        <p:cNvGrpSpPr/>
        <p:nvPr/>
      </p:nvGrpSpPr>
      <p:grpSpPr>
        <a:xfrm>
          <a:off x="0" y="0"/>
          <a:ext cx="0" cy="0"/>
          <a:chOff x="0" y="0"/>
          <a:chExt cx="0" cy="0"/>
        </a:xfrm>
      </p:grpSpPr>
      <p:sp>
        <p:nvSpPr>
          <p:cNvPr id="118" name="Google Shape;118;p4"/>
          <p:cNvSpPr txBox="1"/>
          <p:nvPr/>
        </p:nvSpPr>
        <p:spPr>
          <a:xfrm>
            <a:off x="4059441" y="2724595"/>
            <a:ext cx="7152300" cy="840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a:buNone/>
            </a:pPr>
            <a:r>
              <a:rPr lang="en-US" sz="4860" b="0" i="0" u="none" strike="noStrike" cap="none">
                <a:solidFill>
                  <a:srgbClr val="009444"/>
                </a:solidFill>
                <a:latin typeface="Lato"/>
                <a:ea typeface="Lato"/>
                <a:cs typeface="Lato"/>
                <a:sym typeface="Lato"/>
              </a:rPr>
              <a:t>Oración</a:t>
            </a:r>
            <a:endParaRPr sz="6000" b="0" i="0" u="none" strike="noStrike" cap="none">
              <a:solidFill>
                <a:srgbClr val="009444"/>
              </a:solidFill>
              <a:latin typeface="Lato"/>
              <a:ea typeface="Lato"/>
              <a:cs typeface="Lato"/>
              <a:sym typeface="Lato"/>
            </a:endParaRPr>
          </a:p>
        </p:txBody>
      </p:sp>
      <p:sp>
        <p:nvSpPr>
          <p:cNvPr id="119" name="Google Shape;119;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0" name="Google Shape;120;p4"/>
          <p:cNvPicPr preferRelativeResize="0"/>
          <p:nvPr/>
        </p:nvPicPr>
        <p:blipFill rotWithShape="1">
          <a:blip r:embed="rId3">
            <a:alphaModFix/>
          </a:blip>
          <a:src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21" name="Google Shape;121;p4"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200" name="Google Shape;200;g2f5882f685f_0_117"/>
          <p:cNvSpPr/>
          <p:nvPr/>
        </p:nvSpPr>
        <p:spPr>
          <a:xfrm>
            <a:off x="627275" y="2064778"/>
            <a:ext cx="10815300" cy="4274899"/>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90" name="Google Shape;190;g2f5882f685f_0_117"/>
          <p:cNvSpPr txBox="1"/>
          <p:nvPr/>
        </p:nvSpPr>
        <p:spPr>
          <a:xfrm>
            <a:off x="1551227" y="403125"/>
            <a:ext cx="89589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a:t>
            </a:r>
            <a:r>
              <a:rPr lang="en-US" sz="6000">
                <a:solidFill>
                  <a:srgbClr val="009444"/>
                </a:solidFill>
                <a:latin typeface="Lato"/>
                <a:ea typeface="Lato"/>
                <a:cs typeface="Lato"/>
                <a:sym typeface="Lato"/>
              </a:rPr>
              <a:t>l Curso</a:t>
            </a:r>
            <a:endParaRPr sz="6000" b="0" i="0" u="none" strike="noStrike" cap="none">
              <a:solidFill>
                <a:srgbClr val="009444"/>
              </a:solidFill>
              <a:latin typeface="Lato"/>
              <a:ea typeface="Lato"/>
              <a:cs typeface="Lato"/>
              <a:sym typeface="Lato"/>
            </a:endParaRPr>
          </a:p>
        </p:txBody>
      </p:sp>
      <p:cxnSp>
        <p:nvCxnSpPr>
          <p:cNvPr id="191" name="Google Shape;191;g2f5882f685f_0_117"/>
          <p:cNvCxnSpPr/>
          <p:nvPr/>
        </p:nvCxnSpPr>
        <p:spPr>
          <a:xfrm>
            <a:off x="2373086" y="1597768"/>
            <a:ext cx="7195500" cy="0"/>
          </a:xfrm>
          <a:prstGeom prst="straightConnector1">
            <a:avLst/>
          </a:prstGeom>
          <a:noFill/>
          <a:ln w="38100" cap="flat" cmpd="sng">
            <a:solidFill>
              <a:srgbClr val="7F7F7F"/>
            </a:solidFill>
            <a:prstDash val="solid"/>
            <a:miter lim="800000"/>
            <a:headEnd type="none" w="sm" len="sm"/>
            <a:tailEnd type="none" w="sm" len="sm"/>
          </a:ln>
        </p:spPr>
      </p:cxnSp>
      <p:sp>
        <p:nvSpPr>
          <p:cNvPr id="193" name="Google Shape;193;g2f5882f685f_0_117"/>
          <p:cNvSpPr/>
          <p:nvPr/>
        </p:nvSpPr>
        <p:spPr>
          <a:xfrm>
            <a:off x="992820" y="2493882"/>
            <a:ext cx="6648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97" name="Google Shape;197;g2f5882f685f_0_117"/>
          <p:cNvSpPr/>
          <p:nvPr/>
        </p:nvSpPr>
        <p:spPr>
          <a:xfrm>
            <a:off x="992820" y="4056008"/>
            <a:ext cx="6648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201" name="Google Shape;201;g2f5882f685f_0_117"/>
          <p:cNvSpPr/>
          <p:nvPr/>
        </p:nvSpPr>
        <p:spPr>
          <a:xfrm>
            <a:off x="992820" y="5465734"/>
            <a:ext cx="664800" cy="620400"/>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204" name="Google Shape;204;g2f5882f685f_0_117" descr="A green bird with leaves&#10;&#10;Description automatically generated"/>
          <p:cNvPicPr preferRelativeResize="0"/>
          <p:nvPr/>
        </p:nvPicPr>
        <p:blipFill rotWithShape="1">
          <a:blip r:embed="rId4">
            <a:alphaModFix/>
          </a:blip>
          <a:srcRect/>
          <a:stretch/>
        </p:blipFill>
        <p:spPr>
          <a:xfrm>
            <a:off x="10500489" y="289924"/>
            <a:ext cx="1399034" cy="1170434"/>
          </a:xfrm>
          <a:prstGeom prst="rect">
            <a:avLst/>
          </a:prstGeom>
          <a:noFill/>
          <a:ln>
            <a:noFill/>
          </a:ln>
        </p:spPr>
      </p:pic>
      <p:sp>
        <p:nvSpPr>
          <p:cNvPr id="2" name="TextBox 1">
            <a:extLst>
              <a:ext uri="{FF2B5EF4-FFF2-40B4-BE49-F238E27FC236}">
                <a16:creationId xmlns:a16="http://schemas.microsoft.com/office/drawing/2014/main" id="{A11F61B1-40D1-53E6-A8C5-6AFCA9086042}"/>
              </a:ext>
            </a:extLst>
          </p:cNvPr>
          <p:cNvSpPr txBox="1"/>
          <p:nvPr/>
        </p:nvSpPr>
        <p:spPr>
          <a:xfrm>
            <a:off x="1993668" y="2421544"/>
            <a:ext cx="9176015" cy="3908762"/>
          </a:xfrm>
          <a:prstGeom prst="rect">
            <a:avLst/>
          </a:prstGeom>
          <a:noFill/>
        </p:spPr>
        <p:txBody>
          <a:bodyPr wrap="square" rtlCol="0">
            <a:spAutoFit/>
          </a:bodyPr>
          <a:lstStyle/>
          <a:p>
            <a:pPr marR="0" lvl="0"/>
            <a:r>
              <a:rPr lang="es-ES" sz="2600" dirty="0">
                <a:effectLst/>
                <a:latin typeface="Calibri" panose="020F0502020204030204" pitchFamily="34" charset="0"/>
                <a:ea typeface="Calibri" panose="020F0502020204030204" pitchFamily="34" charset="0"/>
                <a:cs typeface="Calibri" panose="020F0502020204030204" pitchFamily="34" charset="0"/>
              </a:rPr>
              <a:t>Leeremos las dos cartas a Timoteo buscando aplicaciones para el sembrador y su grupo. </a:t>
            </a:r>
            <a:endParaRPr lang="en-US" sz="2600" dirty="0">
              <a:latin typeface="Calibri" panose="020F0502020204030204" pitchFamily="34" charset="0"/>
              <a:ea typeface="Calibri" panose="020F0502020204030204" pitchFamily="34" charset="0"/>
              <a:cs typeface="Calibri" panose="020F0502020204030204" pitchFamily="34" charset="0"/>
            </a:endParaRPr>
          </a:p>
          <a:p>
            <a:pPr marR="0" lvl="0"/>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R="0" lvl="0"/>
            <a:r>
              <a:rPr lang="es-ES" sz="2600" dirty="0">
                <a:effectLst/>
                <a:latin typeface="Calibri" panose="020F0502020204030204" pitchFamily="34" charset="0"/>
                <a:ea typeface="Calibri" panose="020F0502020204030204" pitchFamily="34" charset="0"/>
                <a:cs typeface="Calibri" panose="020F0502020204030204" pitchFamily="34" charset="0"/>
              </a:rPr>
              <a:t>Compartiremos un testimonio y una exhortación </a:t>
            </a:r>
            <a:r>
              <a:rPr lang="es-ES" sz="2600" dirty="0" err="1">
                <a:effectLst/>
                <a:latin typeface="Calibri" panose="020F0502020204030204" pitchFamily="34" charset="0"/>
                <a:ea typeface="Calibri" panose="020F0502020204030204" pitchFamily="34" charset="0"/>
                <a:cs typeface="Calibri" panose="020F0502020204030204" pitchFamily="34" charset="0"/>
              </a:rPr>
              <a:t>Cristocéntrica</a:t>
            </a:r>
            <a:r>
              <a:rPr lang="es-ES" sz="2600" dirty="0">
                <a:effectLst/>
                <a:latin typeface="Calibri" panose="020F0502020204030204" pitchFamily="34" charset="0"/>
                <a:ea typeface="Calibri" panose="020F0502020204030204" pitchFamily="34" charset="0"/>
                <a:cs typeface="Calibri" panose="020F0502020204030204" pitchFamily="34" charset="0"/>
              </a:rPr>
              <a:t>, capaces de animar y fortalecer a un “Timoteo” y su grupo sembrador.</a:t>
            </a:r>
            <a:endParaRPr lang="en-US" sz="2600" dirty="0">
              <a:latin typeface="Calibri" panose="020F0502020204030204" pitchFamily="34" charset="0"/>
              <a:ea typeface="Calibri" panose="020F0502020204030204" pitchFamily="34" charset="0"/>
              <a:cs typeface="Calibri" panose="020F0502020204030204" pitchFamily="34" charset="0"/>
            </a:endParaRPr>
          </a:p>
          <a:p>
            <a:pPr marR="0" lvl="0"/>
            <a:endParaRPr lang="en-US" sz="2600" dirty="0">
              <a:effectLst/>
              <a:latin typeface="Calibri" panose="020F0502020204030204" pitchFamily="34" charset="0"/>
              <a:ea typeface="Calibri" panose="020F0502020204030204" pitchFamily="34" charset="0"/>
              <a:cs typeface="Calibri" panose="020F0502020204030204" pitchFamily="34" charset="0"/>
            </a:endParaRPr>
          </a:p>
          <a:p>
            <a:pPr marR="0" lvl="0"/>
            <a:r>
              <a:rPr lang="es-ES" sz="2600" dirty="0">
                <a:effectLst/>
                <a:latin typeface="Calibri" panose="020F0502020204030204" pitchFamily="34" charset="0"/>
                <a:ea typeface="Calibri" panose="020F0502020204030204" pitchFamily="34" charset="0"/>
                <a:cs typeface="Calibri" panose="020F0502020204030204" pitchFamily="34" charset="0"/>
              </a:rPr>
              <a:t>Identificaremos las características esenciales sobre la vida personal y ministerial de los que sirven en la obra del Evangelio.</a:t>
            </a:r>
            <a:endParaRPr lang="en-US" sz="2600" dirty="0">
              <a:effectLst/>
              <a:latin typeface="Calibri" panose="020F0502020204030204" pitchFamily="34" charset="0"/>
              <a:ea typeface="Calibri" panose="020F0502020204030204" pitchFamily="34" charset="0"/>
              <a:cs typeface="Calibri" panose="020F0502020204030204" pitchFamily="34" charset="0"/>
            </a:endParaRPr>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82B4A666-A51D-7F0E-0B09-B458E56EFE77}"/>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A2BA49BE-8496-B103-2C90-53486AC5E67F}"/>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Repaso: 2 Timoteo</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027A4404-1C96-81C2-1DAD-BE36B4835DF8}"/>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260DAA00-E58B-E9B0-3123-08F88BED1953}"/>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3881D384-FACB-65A2-DA01-C5C47A55A5EB}"/>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E6256A44-13A7-2806-24FE-B1AF6F99DF3D}"/>
              </a:ext>
            </a:extLst>
          </p:cNvPr>
          <p:cNvSpPr txBox="1"/>
          <p:nvPr/>
        </p:nvSpPr>
        <p:spPr>
          <a:xfrm>
            <a:off x="1995986" y="2032345"/>
            <a:ext cx="9204020" cy="412512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4400" i="1" dirty="0">
                <a:latin typeface="Lato"/>
                <a:ea typeface="Lato"/>
                <a:cs typeface="Lato"/>
              </a:rPr>
              <a:t>¿</a:t>
            </a:r>
            <a:r>
              <a:rPr lang="es-PY" sz="4400" i="1" dirty="0">
                <a:effectLst/>
                <a:latin typeface="Lato"/>
                <a:ea typeface="Lato"/>
                <a:cs typeface="Lato"/>
              </a:rPr>
              <a:t>Recuerden l</a:t>
            </a:r>
            <a:r>
              <a:rPr lang="es-PY" sz="4400" i="1" dirty="0">
                <a:latin typeface="Lato"/>
                <a:ea typeface="Lato"/>
                <a:cs typeface="Lato"/>
              </a:rPr>
              <a:t>as</a:t>
            </a:r>
            <a:r>
              <a:rPr lang="es-PY" sz="4400" i="1" dirty="0">
                <a:effectLst/>
                <a:latin typeface="Lato"/>
                <a:ea typeface="Lato"/>
                <a:cs typeface="Lato"/>
              </a:rPr>
              <a:t> 3 características principales de la 2da carta a Timoteo?</a:t>
            </a:r>
          </a:p>
          <a:p>
            <a:pPr marL="742950" indent="-742950">
              <a:lnSpc>
                <a:spcPct val="107000"/>
              </a:lnSpc>
              <a:spcAft>
                <a:spcPts val="800"/>
              </a:spcAft>
              <a:buAutoNum type="arabicParenR"/>
            </a:pPr>
            <a:r>
              <a:rPr lang="es-PY" sz="4400" i="1" dirty="0">
                <a:latin typeface="Lato" panose="020F0502020204030203" pitchFamily="34" charset="0"/>
                <a:ea typeface="Lato" panose="020F0502020204030203" pitchFamily="34" charset="0"/>
                <a:cs typeface="Lato" panose="020F0502020204030203" pitchFamily="34" charset="0"/>
              </a:rPr>
              <a:t>  </a:t>
            </a:r>
          </a:p>
          <a:p>
            <a:pPr marL="742950" indent="-742950">
              <a:lnSpc>
                <a:spcPct val="107000"/>
              </a:lnSpc>
              <a:spcAft>
                <a:spcPts val="800"/>
              </a:spcAft>
              <a:buAutoNum type="arabicParenR"/>
            </a:pPr>
            <a:r>
              <a:rPr lang="es-PY" sz="4400" i="1" dirty="0">
                <a:latin typeface="Lato" panose="020F0502020204030203" pitchFamily="34" charset="0"/>
                <a:ea typeface="Lato" panose="020F0502020204030203" pitchFamily="34" charset="0"/>
                <a:cs typeface="Lato" panose="020F0502020204030203" pitchFamily="34" charset="0"/>
              </a:rPr>
              <a:t> </a:t>
            </a:r>
          </a:p>
          <a:p>
            <a:pPr marL="742950" indent="-742950">
              <a:lnSpc>
                <a:spcPct val="107000"/>
              </a:lnSpc>
              <a:spcAft>
                <a:spcPts val="800"/>
              </a:spcAft>
              <a:buAutoNum type="arabicParenR"/>
            </a:pPr>
            <a:r>
              <a:rPr lang="es-PY" sz="4400" i="1" dirty="0">
                <a:effectLst/>
                <a:latin typeface="Lato" panose="020F0502020204030203" pitchFamily="34" charset="0"/>
                <a:ea typeface="Lato" panose="020F0502020204030203" pitchFamily="34" charset="0"/>
                <a:cs typeface="Lato" panose="020F0502020204030203" pitchFamily="34" charset="0"/>
              </a:rPr>
              <a:t> </a:t>
            </a:r>
          </a:p>
        </p:txBody>
      </p:sp>
    </p:spTree>
    <p:extLst>
      <p:ext uri="{BB962C8B-B14F-4D97-AF65-F5344CB8AC3E}">
        <p14:creationId xmlns:p14="http://schemas.microsoft.com/office/powerpoint/2010/main" val="821742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2">
          <a:extLst>
            <a:ext uri="{FF2B5EF4-FFF2-40B4-BE49-F238E27FC236}">
              <a16:creationId xmlns:a16="http://schemas.microsoft.com/office/drawing/2014/main" id="{E65B54E9-3F36-9BF1-BFBC-4ED5045E7010}"/>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E0D65490-BCB8-1D0A-C43E-67CB361A9FB1}"/>
              </a:ext>
            </a:extLst>
          </p:cNvPr>
          <p:cNvSpPr txBox="1"/>
          <p:nvPr/>
        </p:nvSpPr>
        <p:spPr>
          <a:xfrm>
            <a:off x="2374770" y="620058"/>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94C6226D-6A28-E005-2212-EE2D1039CB0D}"/>
              </a:ext>
            </a:extLst>
          </p:cNvPr>
          <p:cNvCxnSpPr/>
          <p:nvPr/>
        </p:nvCxnSpPr>
        <p:spPr>
          <a:xfrm>
            <a:off x="2478227" y="1600847"/>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0F5C5D73-FCA5-2B3C-AA9D-B4494F25C87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BED5C8D7-2AA4-133D-99A9-C45C0399D77B}"/>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96127C1E-2ACC-C0F1-305B-B32E6EFFFEDF}"/>
              </a:ext>
            </a:extLst>
          </p:cNvPr>
          <p:cNvSpPr txBox="1"/>
          <p:nvPr/>
        </p:nvSpPr>
        <p:spPr>
          <a:xfrm>
            <a:off x="1995986" y="2112814"/>
            <a:ext cx="9204020" cy="4125128"/>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4400" i="1" dirty="0">
                <a:latin typeface="Lato"/>
                <a:ea typeface="Lato"/>
                <a:cs typeface="Lato"/>
              </a:rPr>
              <a:t>¿</a:t>
            </a:r>
            <a:r>
              <a:rPr lang="es-PY" sz="4400" i="1" dirty="0">
                <a:effectLst/>
                <a:latin typeface="Lato"/>
                <a:ea typeface="Lato"/>
                <a:cs typeface="Lato"/>
              </a:rPr>
              <a:t>Recuerdas l</a:t>
            </a:r>
            <a:r>
              <a:rPr lang="es-PY" sz="4400" i="1" dirty="0">
                <a:latin typeface="Lato"/>
                <a:ea typeface="Lato"/>
                <a:cs typeface="Lato"/>
              </a:rPr>
              <a:t>as</a:t>
            </a:r>
            <a:r>
              <a:rPr lang="es-PY" sz="4400" i="1" dirty="0">
                <a:effectLst/>
                <a:latin typeface="Lato"/>
                <a:ea typeface="Lato"/>
                <a:cs typeface="Lato"/>
              </a:rPr>
              <a:t> 3 características principales de la 2da carta a Timoteo?</a:t>
            </a:r>
          </a:p>
          <a:p>
            <a:pPr marL="742950" indent="-742950">
              <a:lnSpc>
                <a:spcPct val="107000"/>
              </a:lnSpc>
              <a:spcAft>
                <a:spcPts val="800"/>
              </a:spcAft>
              <a:buAutoNum type="arabicParenR"/>
            </a:pPr>
            <a:r>
              <a:rPr lang="es-PY" sz="4400" i="1" dirty="0">
                <a:latin typeface="Lato" panose="020F0502020204030203" pitchFamily="34" charset="0"/>
                <a:ea typeface="Lato" panose="020F0502020204030203" pitchFamily="34" charset="0"/>
                <a:cs typeface="Lato" panose="020F0502020204030203" pitchFamily="34" charset="0"/>
              </a:rPr>
              <a:t>Cristocéntrica </a:t>
            </a:r>
          </a:p>
          <a:p>
            <a:pPr marL="742950" indent="-742950">
              <a:lnSpc>
                <a:spcPct val="107000"/>
              </a:lnSpc>
              <a:spcAft>
                <a:spcPts val="800"/>
              </a:spcAft>
              <a:buAutoNum type="arabicParenR"/>
            </a:pPr>
            <a:r>
              <a:rPr lang="es-PY" sz="4400" i="1" dirty="0">
                <a:latin typeface="Lato" panose="020F0502020204030203" pitchFamily="34" charset="0"/>
                <a:ea typeface="Lato" panose="020F0502020204030203" pitchFamily="34" charset="0"/>
                <a:cs typeface="Lato" panose="020F0502020204030203" pitchFamily="34" charset="0"/>
              </a:rPr>
              <a:t>Relacional</a:t>
            </a:r>
          </a:p>
          <a:p>
            <a:pPr marL="742950" indent="-742950">
              <a:lnSpc>
                <a:spcPct val="107000"/>
              </a:lnSpc>
              <a:spcAft>
                <a:spcPts val="800"/>
              </a:spcAft>
              <a:buAutoNum type="arabicParenR"/>
            </a:pPr>
            <a:r>
              <a:rPr lang="es-PY" sz="4400" i="1" dirty="0">
                <a:latin typeface="Lato" panose="020F0502020204030203" pitchFamily="34" charset="0"/>
                <a:ea typeface="Lato" panose="020F0502020204030203" pitchFamily="34" charset="0"/>
                <a:cs typeface="Lato" panose="020F0502020204030203" pitchFamily="34" charset="0"/>
              </a:rPr>
              <a:t>Sufrir con gracia</a:t>
            </a:r>
          </a:p>
        </p:txBody>
      </p:sp>
    </p:spTree>
    <p:extLst>
      <p:ext uri="{BB962C8B-B14F-4D97-AF65-F5344CB8AC3E}">
        <p14:creationId xmlns:p14="http://schemas.microsoft.com/office/powerpoint/2010/main" val="3212456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009444"/>
                </a:solidFill>
                <a:latin typeface="Lato"/>
                <a:ea typeface="Lato"/>
                <a:cs typeface="Lato"/>
                <a:sym typeface="Lato"/>
              </a:rPr>
              <a:t>Objetivos de la Lección</a:t>
            </a:r>
            <a:endParaRPr sz="6000" b="0" i="0" u="none" strike="noStrike" cap="none">
              <a:solidFill>
                <a:srgbClr val="009444"/>
              </a:solidFill>
              <a:latin typeface="Lato"/>
              <a:ea typeface="Lato"/>
              <a:cs typeface="Lato"/>
              <a:sym typeface="Lato"/>
            </a:endParaRPr>
          </a:p>
        </p:txBody>
      </p:sp>
      <p:cxnSp>
        <p:nvCxnSpPr>
          <p:cNvPr id="127" name="Google Shape;127;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28" name="Google Shape;128;p5"/>
          <p:cNvGrpSpPr/>
          <p:nvPr/>
        </p:nvGrpSpPr>
        <p:grpSpPr>
          <a:xfrm>
            <a:off x="551075" y="2011050"/>
            <a:ext cx="11197475" cy="3947713"/>
            <a:chOff x="0" y="0"/>
            <a:chExt cx="10450280" cy="3947713"/>
          </a:xfrm>
        </p:grpSpPr>
        <p:sp>
          <p:nvSpPr>
            <p:cNvPr id="129" name="Google Shape;129;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0" name="Google Shape;130;p5"/>
            <p:cNvSpPr/>
            <p:nvPr/>
          </p:nvSpPr>
          <p:spPr>
            <a:xfrm>
              <a:off x="341153" y="254232"/>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1" name="Google Shape;131;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2" name="Google Shape;132;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b="0" i="0" u="none" strike="noStrike" cap="none" dirty="0">
                  <a:solidFill>
                    <a:schemeClr val="lt1"/>
                  </a:solidFill>
                  <a:latin typeface="Lato"/>
                  <a:ea typeface="Lato"/>
                  <a:cs typeface="Lato"/>
                  <a:sym typeface="Lato"/>
                </a:rPr>
                <a:t>1.  </a:t>
              </a:r>
              <a:r>
                <a:rPr lang="es-MX" sz="2500" b="0" i="0" u="none" strike="noStrike" cap="none" dirty="0">
                  <a:solidFill>
                    <a:schemeClr val="lt1"/>
                  </a:solidFill>
                  <a:latin typeface="Lato"/>
                  <a:ea typeface="Lato"/>
                  <a:cs typeface="Lato"/>
                  <a:sym typeface="Lato"/>
                </a:rPr>
                <a:t>Estudiar </a:t>
              </a:r>
              <a:r>
                <a:rPr lang="es-MX" sz="2500" dirty="0">
                  <a:solidFill>
                    <a:schemeClr val="lt1"/>
                  </a:solidFill>
                  <a:latin typeface="Lato"/>
                  <a:ea typeface="Lato"/>
                  <a:cs typeface="Lato"/>
                  <a:sym typeface="Lato"/>
                </a:rPr>
                <a:t>en profundidad </a:t>
              </a:r>
              <a:r>
                <a:rPr lang="es-MX" sz="2500" b="0" i="0" u="none" strike="noStrike" cap="none" dirty="0">
                  <a:solidFill>
                    <a:schemeClr val="lt1"/>
                  </a:solidFill>
                  <a:latin typeface="Lato"/>
                  <a:ea typeface="Lato"/>
                  <a:cs typeface="Lato"/>
                  <a:sym typeface="Lato"/>
                </a:rPr>
                <a:t>2 Timoteo 3 y 4</a:t>
              </a:r>
              <a:r>
                <a:rPr lang="en-US" sz="2500" b="0" i="0" u="none" strike="noStrike" cap="none" dirty="0">
                  <a:solidFill>
                    <a:schemeClr val="lt1"/>
                  </a:solidFill>
                  <a:latin typeface="Lato"/>
                  <a:ea typeface="Lato"/>
                  <a:cs typeface="Lato"/>
                  <a:sym typeface="Lato"/>
                </a:rPr>
                <a:t>	</a:t>
              </a:r>
              <a:endParaRPr sz="2500" b="0" i="0" u="none" strike="noStrike" cap="none" dirty="0">
                <a:solidFill>
                  <a:schemeClr val="lt1"/>
                </a:solidFill>
                <a:latin typeface="Lato"/>
                <a:ea typeface="Lato"/>
                <a:cs typeface="Lato"/>
                <a:sym typeface="Lato"/>
              </a:endParaRPr>
            </a:p>
          </p:txBody>
        </p:sp>
        <p:sp>
          <p:nvSpPr>
            <p:cNvPr id="133" name="Google Shape;133;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4" name="Google Shape;134;p5"/>
            <p:cNvSpPr/>
            <p:nvPr/>
          </p:nvSpPr>
          <p:spPr>
            <a:xfrm>
              <a:off x="341153" y="1663958"/>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5" name="Google Shape;135;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6" name="Google Shape;136;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a:buNone/>
              </a:pPr>
              <a:r>
                <a:rPr lang="en-US" sz="2500" b="0" i="0" u="none" strike="noStrike" cap="none" dirty="0">
                  <a:solidFill>
                    <a:schemeClr val="lt1"/>
                  </a:solidFill>
                  <a:latin typeface="Lato"/>
                  <a:ea typeface="Lato"/>
                  <a:cs typeface="Lato"/>
                  <a:sym typeface="Lato"/>
                </a:rPr>
                <a:t>2. </a:t>
              </a:r>
              <a:r>
                <a:rPr lang="en-US" sz="2500" b="0" i="0" u="none" strike="noStrike" cap="none" dirty="0" err="1">
                  <a:solidFill>
                    <a:schemeClr val="lt1"/>
                  </a:solidFill>
                  <a:latin typeface="Lato"/>
                  <a:ea typeface="Lato"/>
                  <a:cs typeface="Lato"/>
                  <a:sym typeface="Lato"/>
                </a:rPr>
                <a:t>Ajustar</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nuestra</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actitud</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hacia</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el</a:t>
              </a:r>
              <a:r>
                <a:rPr lang="en-US" sz="2500" b="0" i="0" u="none" strike="noStrike" cap="none" dirty="0">
                  <a:solidFill>
                    <a:schemeClr val="lt1"/>
                  </a:solidFill>
                  <a:latin typeface="Lato"/>
                  <a:ea typeface="Lato"/>
                  <a:cs typeface="Lato"/>
                  <a:sym typeface="Lato"/>
                </a:rPr>
                <a:t> fin de </a:t>
              </a:r>
              <a:r>
                <a:rPr lang="en-US" sz="2500" b="0" i="0" u="none" strike="noStrike" cap="none" dirty="0" err="1">
                  <a:solidFill>
                    <a:schemeClr val="lt1"/>
                  </a:solidFill>
                  <a:latin typeface="Lato"/>
                  <a:ea typeface="Lato"/>
                  <a:cs typeface="Lato"/>
                  <a:sym typeface="Lato"/>
                </a:rPr>
                <a:t>nuestras</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vidas</a:t>
              </a:r>
              <a:r>
                <a:rPr lang="en-US" sz="2500" b="0" i="0" u="none" strike="noStrike" cap="none" dirty="0">
                  <a:solidFill>
                    <a:schemeClr val="lt1"/>
                  </a:solidFill>
                  <a:latin typeface="Lato"/>
                  <a:ea typeface="Lato"/>
                  <a:cs typeface="Lato"/>
                  <a:sym typeface="Lato"/>
                </a:rPr>
                <a:t> </a:t>
              </a:r>
              <a:endParaRPr sz="2500" b="0" i="0" u="none" strike="noStrike" cap="none" dirty="0">
                <a:solidFill>
                  <a:schemeClr val="lt1"/>
                </a:solidFill>
                <a:latin typeface="Lato"/>
                <a:ea typeface="Lato"/>
                <a:cs typeface="Lato"/>
                <a:sym typeface="Lato"/>
              </a:endParaRPr>
            </a:p>
          </p:txBody>
        </p:sp>
        <p:sp>
          <p:nvSpPr>
            <p:cNvPr id="137" name="Google Shape;137;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8" name="Google Shape;138;p5"/>
            <p:cNvSpPr/>
            <p:nvPr/>
          </p:nvSpPr>
          <p:spPr>
            <a:xfrm>
              <a:off x="341153" y="3073684"/>
              <a:ext cx="620279" cy="620279"/>
            </a:xfrm>
            <a:prstGeom prst="rect">
              <a:avLst/>
            </a:prstGeom>
            <a:blipFill rotWithShape="1">
              <a:blip r:embed="rId3">
                <a:alphaModFix/>
              </a:blip>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39" name="Google Shape;139;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140" name="Google Shape;140;p5"/>
            <p:cNvSpPr txBox="1"/>
            <p:nvPr/>
          </p:nvSpPr>
          <p:spPr>
            <a:xfrm>
              <a:off x="1302586" y="2819933"/>
              <a:ext cx="9147600" cy="112770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dk1"/>
                </a:buClr>
                <a:buSzPts val="1100"/>
                <a:buFont typeface="Arial"/>
                <a:buNone/>
              </a:pPr>
              <a:r>
                <a:rPr lang="en-US" sz="2500" b="0" i="0" u="none" strike="noStrike" cap="none" dirty="0">
                  <a:solidFill>
                    <a:schemeClr val="lt1"/>
                  </a:solidFill>
                  <a:latin typeface="Lato"/>
                  <a:ea typeface="Lato"/>
                  <a:cs typeface="Lato"/>
                  <a:sym typeface="Lato"/>
                </a:rPr>
                <a:t>3. </a:t>
              </a:r>
              <a:r>
                <a:rPr lang="en-US" sz="2500" b="0" i="0" u="none" strike="noStrike" cap="none" dirty="0" err="1">
                  <a:solidFill>
                    <a:schemeClr val="lt1"/>
                  </a:solidFill>
                  <a:latin typeface="Lato"/>
                  <a:ea typeface="Lato"/>
                  <a:cs typeface="Lato"/>
                  <a:sym typeface="Lato"/>
                </a:rPr>
                <a:t>Revisar</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por</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última</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vez</a:t>
              </a:r>
              <a:r>
                <a:rPr lang="en-US" sz="2500" b="0" i="0" u="none" strike="noStrike" cap="none" dirty="0">
                  <a:solidFill>
                    <a:schemeClr val="lt1"/>
                  </a:solidFill>
                  <a:latin typeface="Lato"/>
                  <a:ea typeface="Lato"/>
                  <a:cs typeface="Lato"/>
                  <a:sym typeface="Lato"/>
                </a:rPr>
                <a:t> </a:t>
              </a:r>
              <a:r>
                <a:rPr lang="en-US" sz="2500" b="0" i="0" u="none" strike="noStrike" cap="none" dirty="0" err="1">
                  <a:solidFill>
                    <a:schemeClr val="lt1"/>
                  </a:solidFill>
                  <a:latin typeface="Lato"/>
                  <a:ea typeface="Lato"/>
                  <a:cs typeface="Lato"/>
                  <a:sym typeface="Lato"/>
                </a:rPr>
                <a:t>el</a:t>
              </a:r>
              <a:r>
                <a:rPr lang="en-US" sz="2500" b="0" i="0" u="none" strike="noStrike" cap="none" dirty="0">
                  <a:solidFill>
                    <a:schemeClr val="lt1"/>
                  </a:solidFill>
                  <a:latin typeface="Lato"/>
                  <a:ea typeface="Lato"/>
                  <a:cs typeface="Lato"/>
                  <a:sym typeface="Lato"/>
                </a:rPr>
                <a:t> Proyecto final.</a:t>
              </a:r>
              <a:endParaRPr sz="2500" b="0" i="0" u="none" strike="noStrike" cap="none" dirty="0">
                <a:solidFill>
                  <a:schemeClr val="lt1"/>
                </a:solidFill>
                <a:latin typeface="Lato"/>
                <a:ea typeface="Lato"/>
                <a:cs typeface="Lato"/>
                <a:sym typeface="Lato"/>
              </a:endParaRPr>
            </a:p>
          </p:txBody>
        </p:sp>
      </p:grpSp>
      <p:pic>
        <p:nvPicPr>
          <p:cNvPr id="141" name="Google Shape;141;p5" descr="A green bird with leaves&#10;&#10;Description automatically generated"/>
          <p:cNvPicPr preferRelativeResize="0"/>
          <p:nvPr/>
        </p:nvPicPr>
        <p:blipFill rotWithShape="1">
          <a:blip r:embed="rId4">
            <a:alphaModFix/>
          </a:blip>
          <a:srcRect/>
          <a:stretch/>
        </p:blipFill>
        <p:spPr>
          <a:xfrm>
            <a:off x="10500489" y="289924"/>
            <a:ext cx="1399035" cy="1170434"/>
          </a:xfrm>
          <a:prstGeom prst="rect">
            <a:avLst/>
          </a:prstGeom>
          <a:noFill/>
          <a:ln>
            <a:noFill/>
          </a:ln>
        </p:spPr>
      </p:pic>
      <p:sp>
        <p:nvSpPr>
          <p:cNvPr id="2" name="Oval 1">
            <a:extLst>
              <a:ext uri="{FF2B5EF4-FFF2-40B4-BE49-F238E27FC236}">
                <a16:creationId xmlns:a16="http://schemas.microsoft.com/office/drawing/2014/main" id="{448ABE84-5C98-D861-EF63-E4F67385E78F}"/>
              </a:ext>
            </a:extLst>
          </p:cNvPr>
          <p:cNvSpPr/>
          <p:nvPr/>
        </p:nvSpPr>
        <p:spPr>
          <a:xfrm>
            <a:off x="351692" y="1845383"/>
            <a:ext cx="11547832" cy="1465253"/>
          </a:xfrm>
          <a:prstGeom prst="ellipse">
            <a:avLst/>
          </a:prstGeom>
          <a:noFill/>
          <a:ln w="50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2">
          <a:extLst>
            <a:ext uri="{FF2B5EF4-FFF2-40B4-BE49-F238E27FC236}">
              <a16:creationId xmlns:a16="http://schemas.microsoft.com/office/drawing/2014/main" id="{AEF3697F-27CB-2528-9C9C-55E0C1DB7169}"/>
            </a:ext>
          </a:extLst>
        </p:cNvPr>
        <p:cNvGrpSpPr/>
        <p:nvPr/>
      </p:nvGrpSpPr>
      <p:grpSpPr>
        <a:xfrm>
          <a:off x="0" y="0"/>
          <a:ext cx="0" cy="0"/>
          <a:chOff x="0" y="0"/>
          <a:chExt cx="0" cy="0"/>
        </a:xfrm>
      </p:grpSpPr>
      <p:sp>
        <p:nvSpPr>
          <p:cNvPr id="313" name="Google Shape;313;g2f5882f685f_0_775">
            <a:extLst>
              <a:ext uri="{FF2B5EF4-FFF2-40B4-BE49-F238E27FC236}">
                <a16:creationId xmlns:a16="http://schemas.microsoft.com/office/drawing/2014/main" id="{34169755-C761-271C-7355-768D3E428BB7}"/>
              </a:ext>
            </a:extLst>
          </p:cNvPr>
          <p:cNvSpPr txBox="1"/>
          <p:nvPr/>
        </p:nvSpPr>
        <p:spPr>
          <a:xfrm>
            <a:off x="2374770" y="384082"/>
            <a:ext cx="7797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a:ea typeface="Lato"/>
                <a:cs typeface="Lato"/>
                <a:sym typeface="Lato"/>
              </a:rPr>
              <a:t>2 Timoteo 3:1-9</a:t>
            </a:r>
            <a:endParaRPr sz="6000" dirty="0">
              <a:solidFill>
                <a:srgbClr val="009444"/>
              </a:solidFill>
              <a:latin typeface="Lato"/>
              <a:ea typeface="Lato"/>
              <a:cs typeface="Lato"/>
              <a:sym typeface="Lato"/>
            </a:endParaRPr>
          </a:p>
        </p:txBody>
      </p:sp>
      <p:cxnSp>
        <p:nvCxnSpPr>
          <p:cNvPr id="314" name="Google Shape;314;g2f5882f685f_0_775">
            <a:extLst>
              <a:ext uri="{FF2B5EF4-FFF2-40B4-BE49-F238E27FC236}">
                <a16:creationId xmlns:a16="http://schemas.microsoft.com/office/drawing/2014/main" id="{392A1338-B8E6-0A19-7FD5-A7B014E717A0}"/>
              </a:ext>
            </a:extLst>
          </p:cNvPr>
          <p:cNvCxnSpPr/>
          <p:nvPr/>
        </p:nvCxnSpPr>
        <p:spPr>
          <a:xfrm>
            <a:off x="2389736" y="1394368"/>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15" name="Google Shape;315;g2f5882f685f_0_775">
            <a:extLst>
              <a:ext uri="{FF2B5EF4-FFF2-40B4-BE49-F238E27FC236}">
                <a16:creationId xmlns:a16="http://schemas.microsoft.com/office/drawing/2014/main" id="{FB2E8953-E102-9283-8A57-571AA8A9CB40}"/>
              </a:ext>
            </a:extLst>
          </p:cNvPr>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16" name="Google Shape;316;g2f5882f685f_0_775" descr="A green bird with leaves&#10;&#10;Description automatically generated">
            <a:extLst>
              <a:ext uri="{FF2B5EF4-FFF2-40B4-BE49-F238E27FC236}">
                <a16:creationId xmlns:a16="http://schemas.microsoft.com/office/drawing/2014/main" id="{EB9F635D-83C5-A336-17F6-03C333890B37}"/>
              </a:ext>
            </a:extLst>
          </p:cNvPr>
          <p:cNvPicPr preferRelativeResize="0"/>
          <p:nvPr/>
        </p:nvPicPr>
        <p:blipFill rotWithShape="1">
          <a:blip r:embed="rId3">
            <a:alphaModFix/>
          </a:blip>
          <a:srcRect/>
          <a:stretch/>
        </p:blipFill>
        <p:spPr>
          <a:xfrm>
            <a:off x="10500489" y="289924"/>
            <a:ext cx="1399034" cy="1170434"/>
          </a:xfrm>
          <a:prstGeom prst="rect">
            <a:avLst/>
          </a:prstGeom>
          <a:noFill/>
          <a:ln>
            <a:noFill/>
          </a:ln>
        </p:spPr>
      </p:pic>
      <p:sp>
        <p:nvSpPr>
          <p:cNvPr id="317" name="Google Shape;317;g2f5882f685f_0_775">
            <a:extLst>
              <a:ext uri="{FF2B5EF4-FFF2-40B4-BE49-F238E27FC236}">
                <a16:creationId xmlns:a16="http://schemas.microsoft.com/office/drawing/2014/main" id="{EBC866EC-48A8-D54D-6555-510441CFE1D8}"/>
              </a:ext>
            </a:extLst>
          </p:cNvPr>
          <p:cNvSpPr txBox="1"/>
          <p:nvPr/>
        </p:nvSpPr>
        <p:spPr>
          <a:xfrm>
            <a:off x="1983069" y="1592458"/>
            <a:ext cx="9154072" cy="5780901"/>
          </a:xfrm>
          <a:prstGeom prst="rect">
            <a:avLst/>
          </a:prstGeom>
          <a:noFill/>
          <a:ln>
            <a:noFill/>
          </a:ln>
        </p:spPr>
        <p:txBody>
          <a:bodyPr spcFirstLastPara="1" wrap="square" lIns="91425" tIns="45700" rIns="91425" bIns="45700" anchor="t" anchorCtr="0">
            <a:spAutoFit/>
          </a:bodyPr>
          <a:lstStyle/>
          <a:p>
            <a:pPr>
              <a:lnSpc>
                <a:spcPct val="107000"/>
              </a:lnSpc>
              <a:spcAft>
                <a:spcPts val="800"/>
              </a:spcAft>
            </a:pPr>
            <a:r>
              <a:rPr lang="es-PY" sz="3700" dirty="0">
                <a:effectLst/>
                <a:latin typeface="Lato" panose="020F0502020204030203" pitchFamily="34" charset="0"/>
                <a:ea typeface="Lato" panose="020F0502020204030203" pitchFamily="34" charset="0"/>
                <a:cs typeface="Lato" panose="020F0502020204030203" pitchFamily="34" charset="0"/>
              </a:rPr>
              <a:t>También debes saber que en los últimos días vendrán tiempos peligrosos, 2 y que habrá hombres amantes de sí mismos, avaros, vanagloriosos, soberbios, blasfemos, desobedientes a los padres, ingratos, impíos, 3 sin afecto natural, implacables, calumniadores, intemperantes, crueles, aborrecedores de lo bueno, </a:t>
            </a:r>
          </a:p>
          <a:p>
            <a:pPr>
              <a:lnSpc>
                <a:spcPct val="107000"/>
              </a:lnSpc>
              <a:spcAft>
                <a:spcPts val="800"/>
              </a:spcAft>
            </a:pPr>
            <a:r>
              <a:rPr lang="es-PY" sz="3700" dirty="0">
                <a:effectLst/>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406798627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d1aa794-ada9-4a3e-9c2a-189f245fcbb8" xsi:nil="true"/>
    <lcf76f155ced4ddcb4097134ff3c332f xmlns="38896d1c-d48b-47b1-97a9-761dcde349b0">
      <Terms xmlns="http://schemas.microsoft.com/office/infopath/2007/PartnerControls"/>
    </lcf76f155ced4ddcb4097134ff3c332f>
    <Doc_x002e__x0023_ xmlns="38896d1c-d48b-47b1-97a9-761dcde349b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CA98D1A91E88F4EA07A1308032786DE" ma:contentTypeVersion="16" ma:contentTypeDescription="Create a new document." ma:contentTypeScope="" ma:versionID="259078aa2b36d650f52ed406327e51aa">
  <xsd:schema xmlns:xsd="http://www.w3.org/2001/XMLSchema" xmlns:xs="http://www.w3.org/2001/XMLSchema" xmlns:p="http://schemas.microsoft.com/office/2006/metadata/properties" xmlns:ns2="38896d1c-d48b-47b1-97a9-761dcde349b0" xmlns:ns3="5cd1452d-5967-4622-9749-a306807ee3c9" xmlns:ns4="9d1aa794-ada9-4a3e-9c2a-189f245fcbb8" targetNamespace="http://schemas.microsoft.com/office/2006/metadata/properties" ma:root="true" ma:fieldsID="04894a175f2f4d40fc41aa97290131e9" ns2:_="" ns3:_="" ns4:_="">
    <xsd:import namespace="38896d1c-d48b-47b1-97a9-761dcde349b0"/>
    <xsd:import namespace="5cd1452d-5967-4622-9749-a306807ee3c9"/>
    <xsd:import namespace="9d1aa794-ada9-4a3e-9c2a-189f245fcb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OCR" minOccurs="0"/>
                <xsd:element ref="ns2:Doc_x002e__x0023_" minOccurs="0"/>
                <xsd:element ref="ns2:lcf76f155ced4ddcb4097134ff3c332f" minOccurs="0"/>
                <xsd:element ref="ns4:TaxCatchAll" minOccurs="0"/>
                <xsd:element ref="ns2:MediaServiceSearchProperties" minOccurs="0"/>
                <xsd:element ref="ns2:MediaServiceObjectDetectorVersions" minOccurs="0"/>
                <xsd:element ref="ns2:MediaLengthInSecond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896d1c-d48b-47b1-97a9-761dcde349b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Doc_x002e__x0023_" ma:index="14" nillable="true" ma:displayName="Doc Number" ma:decimals="3" ma:format="Dropdown" ma:indexed="true" ma:internalName="Doc_x002e__x0023_" ma:percentage="FALSE">
      <xsd:simpleType>
        <xsd:restriction base="dms:Number"/>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50e1b83-9df9-4a26-aedb-ff3d8b0dda66"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cd1452d-5967-4622-9749-a306807ee3c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d1aa794-ada9-4a3e-9c2a-189f245fcb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245bd596-0f8a-4080-98bd-aff5be4fd504}" ma:internalName="TaxCatchAll" ma:showField="CatchAllData" ma:web="5cd1452d-5967-4622-9749-a306807ee3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9A4CBF-2F2A-4A06-BB7B-A69F01B29AD6}">
  <ds:schemaRefs>
    <ds:schemaRef ds:uri="http://schemas.microsoft.com/sharepoint/v3/contenttype/forms"/>
  </ds:schemaRefs>
</ds:datastoreItem>
</file>

<file path=customXml/itemProps2.xml><?xml version="1.0" encoding="utf-8"?>
<ds:datastoreItem xmlns:ds="http://schemas.openxmlformats.org/officeDocument/2006/customXml" ds:itemID="{1D1D5F2C-D676-40E3-BCEB-62F377DE7C4F}">
  <ds:schemaRefs>
    <ds:schemaRef ds:uri="http://schemas.microsoft.com/office/2006/metadata/properties"/>
    <ds:schemaRef ds:uri="http://schemas.microsoft.com/office/infopath/2007/PartnerControls"/>
    <ds:schemaRef ds:uri="d9dd568f-92e7-4aa1-8e50-87aa9ffea924"/>
    <ds:schemaRef ds:uri="9d1aa794-ada9-4a3e-9c2a-189f245fcbb8"/>
    <ds:schemaRef ds:uri="38896d1c-d48b-47b1-97a9-761dcde349b0"/>
  </ds:schemaRefs>
</ds:datastoreItem>
</file>

<file path=customXml/itemProps3.xml><?xml version="1.0" encoding="utf-8"?>
<ds:datastoreItem xmlns:ds="http://schemas.openxmlformats.org/officeDocument/2006/customXml" ds:itemID="{CB078204-7333-4BAF-A4D6-31A0344C0D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896d1c-d48b-47b1-97a9-761dcde349b0"/>
    <ds:schemaRef ds:uri="5cd1452d-5967-4622-9749-a306807ee3c9"/>
    <ds:schemaRef ds:uri="9d1aa794-ada9-4a3e-9c2a-189f245fcbb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18902</TotalTime>
  <Words>3376</Words>
  <Application>Microsoft Macintosh PowerPoint</Application>
  <PresentationFormat>Widescreen</PresentationFormat>
  <Paragraphs>211</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Lato</vt:lpstr>
      <vt:lpstr>Arial</vt:lpstr>
      <vt:lpstr>Symbol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Michele Pfeifer</dc:creator>
  <cp:lastModifiedBy>Jonathan W. Gross</cp:lastModifiedBy>
  <cp:revision>65</cp:revision>
  <dcterms:created xsi:type="dcterms:W3CDTF">2023-11-29T19:33:05Z</dcterms:created>
  <dcterms:modified xsi:type="dcterms:W3CDTF">2026-04-30T18:06:37Z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0x0101000CA98D1A91E88F4EA07A1308032786DE</vt:lpwstr>
  </property>
  <property fmtid="{D5CDD505-2E9C-101B-9397-08002B2CF9AE}" pid="3" name="MediaServiceImageTags">
    <vt:lpwstr/>
  </property>
</Properties>
</file>