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8"/>
  </p:notesMasterIdLst>
  <p:sldIdLst>
    <p:sldId id="294" r:id="rId5"/>
    <p:sldId id="259" r:id="rId6"/>
    <p:sldId id="258" r:id="rId7"/>
    <p:sldId id="260" r:id="rId8"/>
    <p:sldId id="261" r:id="rId9"/>
    <p:sldId id="271" r:id="rId10"/>
    <p:sldId id="356" r:id="rId11"/>
    <p:sldId id="323" r:id="rId12"/>
    <p:sldId id="317" r:id="rId13"/>
    <p:sldId id="358" r:id="rId14"/>
    <p:sldId id="357" r:id="rId15"/>
    <p:sldId id="333" r:id="rId16"/>
    <p:sldId id="334" r:id="rId17"/>
    <p:sldId id="335" r:id="rId18"/>
    <p:sldId id="336" r:id="rId19"/>
    <p:sldId id="337" r:id="rId20"/>
    <p:sldId id="338" r:id="rId21"/>
    <p:sldId id="339" r:id="rId22"/>
    <p:sldId id="325" r:id="rId23"/>
    <p:sldId id="340" r:id="rId24"/>
    <p:sldId id="341" r:id="rId25"/>
    <p:sldId id="342" r:id="rId26"/>
    <p:sldId id="326" r:id="rId27"/>
    <p:sldId id="343" r:id="rId28"/>
    <p:sldId id="345" r:id="rId29"/>
    <p:sldId id="346" r:id="rId30"/>
    <p:sldId id="327" r:id="rId31"/>
    <p:sldId id="344" r:id="rId32"/>
    <p:sldId id="347" r:id="rId33"/>
    <p:sldId id="348" r:id="rId34"/>
    <p:sldId id="328" r:id="rId35"/>
    <p:sldId id="349" r:id="rId36"/>
    <p:sldId id="350" r:id="rId37"/>
    <p:sldId id="351" r:id="rId38"/>
    <p:sldId id="329" r:id="rId39"/>
    <p:sldId id="354" r:id="rId40"/>
    <p:sldId id="359" r:id="rId41"/>
    <p:sldId id="353" r:id="rId42"/>
    <p:sldId id="330" r:id="rId43"/>
    <p:sldId id="291" r:id="rId44"/>
    <p:sldId id="290" r:id="rId45"/>
    <p:sldId id="292" r:id="rId46"/>
    <p:sldId id="293" r:id="rId47"/>
  </p:sldIdLst>
  <p:sldSz cx="12192000" cy="6858000"/>
  <p:notesSz cx="6858000" cy="9144000"/>
  <p:embeddedFontLst>
    <p:embeddedFont>
      <p:font typeface="Lato" panose="020F0502020204030203" pitchFamily="34" charset="77"/>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bwmeaeIy0VqOo5hRMJOKNlA0L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31A9D-4D53-42F0-BE22-215D1035C263}" v="3" dt="2026-03-21T21:31:52.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85"/>
    <p:restoredTop sz="54315" autoAdjust="0"/>
  </p:normalViewPr>
  <p:slideViewPr>
    <p:cSldViewPr snapToGrid="0">
      <p:cViewPr varScale="1">
        <p:scale>
          <a:sx n="65" d="100"/>
          <a:sy n="65" d="100"/>
        </p:scale>
        <p:origin x="133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66" Type="http://schemas.microsoft.com/office/2015/10/relationships/revisionInfo" Target="revisionInfo.xml"/><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youtu.be/I4BIijLako4?si=hqibrrgg6wMbVZeY%2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endParaRPr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4366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0A97382-6112-183F-2FC5-1A777B747D4C}"/>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58295E4D-2828-CB23-20A8-840FEBDDE4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En realidad, Obispo = Supervisor.  Tal vez nos suena extraño porque solemos utilizar la palabra supervisor en el mundo laboral.  Pero se aplica también en la iglesia.  No es la palabra para pastor.  Esa es otra palabra.  Pero vamos a ver que hoy en día tiene mucho en común esto con el ministerio pastoral.  O sea, se aplican estos requisitos a cualquier forma de ministerio que consiste en supervisar y liderar en la obra.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Así que si un grupo o congregación llega a crecer y organizarse, será bueno tener supervisores. </a:t>
            </a:r>
            <a:endParaRPr lang="en-US" sz="1800" dirty="0">
              <a:effectLst/>
              <a:latin typeface="Calibri" panose="020F0502020204030204" pitchFamily="34" charset="0"/>
              <a:ea typeface="Calibri" panose="020F0502020204030204" pitchFamily="34" charset="0"/>
            </a:endParaRPr>
          </a:p>
          <a:p>
            <a:pPr marL="342900" marR="171450" lvl="0" indent="-342900">
              <a:spcAft>
                <a:spcPts val="1000"/>
              </a:spcAft>
              <a:buFont typeface="Symbol" panose="05050102010706020507" pitchFamily="18" charset="2"/>
              <a:buChar char=""/>
            </a:pPr>
            <a:endParaRPr lang="es-PY" sz="1800" dirty="0">
              <a:effectLst/>
              <a:latin typeface="Calibri" panose="020F0502020204030204" pitchFamily="34" charset="0"/>
              <a:ea typeface="Calibri" panose="020F0502020204030204" pitchFamily="34" charset="0"/>
            </a:endParaRPr>
          </a:p>
        </p:txBody>
      </p:sp>
      <p:sp>
        <p:nvSpPr>
          <p:cNvPr id="311" name="Google Shape;311;g2f5882f685f_0_775:notes">
            <a:extLst>
              <a:ext uri="{FF2B5EF4-FFF2-40B4-BE49-F238E27FC236}">
                <a16:creationId xmlns:a16="http://schemas.microsoft.com/office/drawing/2014/main" id="{B778AC05-AAB5-1FE5-453F-1AE6A44494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02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0725BFF-8809-5369-B18B-415C8B29679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9250A99B-D245-91A4-4B26-9A90852EC7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PY" sz="1100" b="0" i="0" dirty="0">
                <a:solidFill>
                  <a:srgbClr val="000000"/>
                </a:solidFill>
                <a:effectLst/>
                <a:latin typeface="Lato"/>
              </a:rPr>
              <a:t>Ésta es palabra fiel: Si alguno anhela ser obispo, desea una buena obra. </a:t>
            </a:r>
            <a:r>
              <a:rPr lang="es-PY" sz="1100" b="1" i="0" baseline="30000" dirty="0">
                <a:solidFill>
                  <a:srgbClr val="000000"/>
                </a:solidFill>
                <a:effectLst/>
                <a:latin typeface="Lato"/>
              </a:rPr>
              <a:t>2 </a:t>
            </a:r>
            <a:r>
              <a:rPr lang="es-PY" sz="1100" b="0" i="0" dirty="0">
                <a:solidFill>
                  <a:srgbClr val="000000"/>
                </a:solidFill>
                <a:effectLst/>
                <a:latin typeface="Lato"/>
              </a:rPr>
              <a:t>Pero es necesario que el obispo sea irreprensible y que tenga una sola esposa; que sea sobrio, prudente, decoroso, hospedador, apto para enseñar; </a:t>
            </a:r>
            <a:endParaRPr lang="es-PY" sz="1100" i="1" dirty="0">
              <a:solidFill>
                <a:schemeClr val="dk1"/>
              </a:solidFill>
              <a:latin typeface="Lato"/>
              <a:ea typeface="Lato"/>
              <a:cs typeface="Lato"/>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3AAC79E-A874-596B-06ED-18DABA3055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2223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1C71F20-896B-283D-1C5F-62ABDC8F31F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ABBFA1D8-D752-5D4F-02F9-3CCBB7DD75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“irreprensible” </a:t>
            </a:r>
          </a:p>
          <a:p>
            <a:pPr marL="0" marR="0" lvl="0" indent="0">
              <a:buFontTx/>
              <a:buNone/>
            </a:pPr>
            <a:endParaRPr lang="es-ES" sz="18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nadie debe poder acusarle de incapacidad.  Este término se podría tomar como el resumen de todos los términos que siguen.  Pablo piensa en “un ser cristiano maduro, consistente y que no da ningún motivo de reproche público” (Biblia Popular p.48)</a:t>
            </a:r>
            <a:endParaRPr lang="en-US" sz="1800" dirty="0">
              <a:effectLst/>
              <a:latin typeface="Calibri" panose="020F0502020204030204" pitchFamily="34" charset="0"/>
              <a:ea typeface="Calibri" panose="020F0502020204030204" pitchFamily="34" charset="0"/>
            </a:endParaRPr>
          </a:p>
          <a:p>
            <a:pPr marL="3429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tab pos="1828800" algn="l"/>
              </a:tabLst>
              <a:defRPr/>
            </a:pP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1A18A930-5916-BEC3-70FC-3E384C278D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1920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D128DA0-CC7E-A3B0-54F9-34EDFC8E6EB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66E5DDC-6871-21CB-31DA-4F0B56D91D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“el esposo de una mujer” </a:t>
            </a: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Los días de Pablo eran semejantes a los nuestros; no se guardaba como algo sagrado el matrimonio.  El adulterio era común.  También se practicaba la poligamia.  Frecuentemente los hombres trataban a sus esposas de la manera más vergonzosa.</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Los supervisores deben ser ejemplo para el rebaño.  No hay otras parejas fuera de su matrimonio.  No es esposo de “su esposo.”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No anda en la pornografía. Vale mencionar, primero porque es muy común hoy en día.  Y segundo, si alguien que está luchando con la adicción a la pornografía, hay esperanza, hay perdón, hay salvación.  Salgamos a la luz.  Tenemos unos recursos en Academia Cristo también para este tema.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Por supuesto el matrimonio debe de ser santificado por todos los cristianos, especialmente por los que serían los ministros de Cristo.</a:t>
            </a:r>
            <a:endParaRPr lang="en-US" sz="1100" dirty="0">
              <a:effectLst/>
              <a:latin typeface="Calibri" panose="020F0502020204030204" pitchFamily="34" charset="0"/>
              <a:ea typeface="Calibri" panose="020F0502020204030204" pitchFamily="34" charset="0"/>
            </a:endParaRPr>
          </a:p>
          <a:p>
            <a:pPr marL="342900" indent="0" algn="just">
              <a:buFontTx/>
              <a:buNone/>
              <a:tabLst>
                <a:tab pos="1828800" algn="l"/>
              </a:tabLst>
            </a:pP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4EF163B3-81F8-9268-F8DE-8AF0128485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98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3329E35-D4C9-3A58-2BE4-38CD49EDE30D}"/>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CA18212F-328E-1403-52C1-5FFBFBB017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Sobrio o “sensato”</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El supervisor tiene que mantenerse bien balanceado en asuntos espirituales, especialmente en un tiempo cuando muchas ideas populares son contrarias a la Palabra de Dios.  No se deja llevar por cualquier novedad o crisis</a:t>
            </a:r>
            <a:endParaRPr lang="en-US" sz="1100" dirty="0">
              <a:effectLst/>
              <a:latin typeface="Calibri" panose="020F0502020204030204" pitchFamily="34" charset="0"/>
              <a:ea typeface="Calibri" panose="020F0502020204030204" pitchFamily="34" charset="0"/>
            </a:endParaRPr>
          </a:p>
          <a:p>
            <a:pPr marL="457200" indent="-114300" algn="just">
              <a:tabLst>
                <a:tab pos="1828800" algn="l"/>
              </a:tabLst>
            </a:pP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98605DD2-C310-9269-8382-21F91A1431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387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B3200361-5B57-CF5E-8B5F-525D527BCADC}"/>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2493F2EF-204F-93E8-429B-8615AD9840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prudente “de buen juicio” </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Toda clase de error se desliza en la religión, y uno no puede permitirse ser influido por cada nueva idea que surge.</a:t>
            </a:r>
            <a:endParaRPr lang="en-US" sz="1100" dirty="0">
              <a:effectLst/>
              <a:latin typeface="Calibri" panose="020F0502020204030204" pitchFamily="34" charset="0"/>
              <a:ea typeface="Calibri" panose="020F0502020204030204" pitchFamily="34" charset="0"/>
            </a:endParaRPr>
          </a:p>
          <a:p>
            <a:pPr marL="457200" indent="-114300" algn="just">
              <a:tabLst>
                <a:tab pos="1828800" algn="l"/>
              </a:tabLst>
            </a:pP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7A88CEB8-BDF5-243D-05C8-4910EAED46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1814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A79FECB-E7CB-CF07-4ABB-CC2B9B652026}"/>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C21BC0F9-F5CC-3EF4-E539-19CACCF410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“decoroso” o “de comportamiento ordenado”  </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El supervisor ha de tener una vida bien ordenada.  Debe ser bien organizado, sabiendo tanto qué hacer y cuando hacerlo.</a:t>
            </a:r>
            <a:endParaRPr lang="en-US" sz="1100" dirty="0">
              <a:effectLst/>
              <a:latin typeface="Calibri" panose="020F0502020204030204" pitchFamily="34" charset="0"/>
              <a:ea typeface="Calibri" panose="020F0502020204030204" pitchFamily="34" charset="0"/>
            </a:endParaRPr>
          </a:p>
          <a:p>
            <a:pPr marL="457200" indent="-114300" algn="just">
              <a:tabLst>
                <a:tab pos="1828800" algn="l"/>
              </a:tabLst>
            </a:pP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4F400261-E6B0-1661-7445-628DAAB4C8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533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1783EDD-B65F-1C21-6471-80B60C5AEDBE}"/>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E5A7B515-A109-984C-6CBA-EB090620B9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Hospitalario/Hospedador o “amable con los desconocidos”</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Había mucha oportunidad en la iglesia cristiana antigua para mostrarse amable con los desconocidos. Los cristianos viajaban de lugar en lugar.  La persecución a menudo echaba a los cristianos de sus hogares.  Estas personas con frecuencia necesitaban abrigo y comida.  Los cristianos de hoy deben mostrar la misma bondad, especialmente los supervisores, pastores, u otras formas de ministerio en que uno supervisa la obra.  Esto, por supuesto, no quiere decir sostener a los perezosos que no quieren trabajar.</a:t>
            </a:r>
            <a:endParaRPr lang="en-US" sz="1100" dirty="0">
              <a:effectLst/>
              <a:latin typeface="Calibri" panose="020F0502020204030204" pitchFamily="34" charset="0"/>
              <a:ea typeface="Calibri" panose="020F0502020204030204" pitchFamily="34" charset="0"/>
            </a:endParaRPr>
          </a:p>
          <a:p>
            <a:pPr marL="457200" indent="-114300" algn="just">
              <a:tabLst>
                <a:tab pos="1828800" algn="l"/>
              </a:tabLst>
            </a:pP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15963289-3B63-00E1-CD36-8AF1B78E71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883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9D23642-DAD0-B8D3-5524-9E411759E9DA}"/>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6D909C8-0645-570D-1782-8D67FDC208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“apto para enseñar bien”</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La enseñanza es el mismo corazón del trabajo de un supervisor, pastor, y otros líderes.  Debe tener la habilidad para enseñar, y enseñar bien.  Si no tiene esta habilidad, puede ser un buen miembro de la congregación, pero no puede ser un supervisor.  La habilidad de enseñar bien es un don, pero es logrado a través del duro estudio.  El pastor debe apartar un tiempo para el estudio personal en la Palabra.  Sólo así podrá también “enseñar bien”.</a:t>
            </a:r>
            <a:endParaRPr lang="en-US" sz="1100" dirty="0">
              <a:effectLst/>
              <a:latin typeface="Calibri" panose="020F0502020204030204" pitchFamily="34" charset="0"/>
              <a:ea typeface="Calibri" panose="020F0502020204030204" pitchFamily="34" charset="0"/>
            </a:endParaRPr>
          </a:p>
          <a:p>
            <a:pPr marL="457200" indent="-114300" algn="just">
              <a:tabLst>
                <a:tab pos="1828800" algn="l"/>
              </a:tabLst>
            </a:pP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F45AC3F3-DCDC-3068-CA37-22000097D5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6820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BB27D686-78D9-1E20-D64C-D9E946C96FBE}"/>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39C66F8-4F70-4496-2E97-50E519BBFD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PY" sz="11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s-PY" sz="11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3 </a:t>
            </a:r>
            <a:r>
              <a:rPr lang="es-PY" sz="11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afecto al vino, ni pendenciero, ni codicioso de ganancias deshonestas, sino amable, apacible, no avaro; </a:t>
            </a:r>
            <a:r>
              <a:rPr lang="es-PY" sz="11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4 </a:t>
            </a:r>
            <a:r>
              <a:rPr lang="es-PY" sz="1100" b="0" i="0" dirty="0">
                <a:solidFill>
                  <a:srgbClr val="000000"/>
                </a:solidFill>
                <a:effectLst/>
                <a:latin typeface="Lato" panose="020F0502020204030203" pitchFamily="34" charset="0"/>
                <a:ea typeface="Lato" panose="020F0502020204030203" pitchFamily="34" charset="0"/>
                <a:cs typeface="Lato" panose="020F0502020204030203" pitchFamily="34" charset="0"/>
              </a:rPr>
              <a:t>que gobierne bien su casa, que tenga a sus hijos en sujeción y con toda honestidad </a:t>
            </a:r>
            <a:r>
              <a:rPr lang="es-PY" sz="11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5 </a:t>
            </a:r>
            <a:r>
              <a:rPr lang="es-PY" sz="11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(pues el que no sabe gobernar su propia casa, ¿cómo podrá cuidar de la iglesia de Dios?); </a:t>
            </a:r>
            <a:endParaRPr lang="es-PY" sz="11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19B11B77-9E0E-9BE8-25C2-4C4A764AAC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965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7916"/>
              </a:lnSpc>
              <a:spcBef>
                <a:spcPts val="120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1. Bienvenida y saludos. </a:t>
            </a:r>
            <a:endParaRPr lang="en-US" sz="1800" b="1"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93BFCBED-23F9-5F2D-F22C-8E33A605A9B2}"/>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0494959-DBBE-363E-611C-2FB8184280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DO" sz="1800" b="1" dirty="0">
                <a:effectLst/>
                <a:latin typeface="Times New Roman" panose="02020603050405020304" pitchFamily="18" charset="0"/>
                <a:ea typeface="Times New Roman" panose="02020603050405020304" pitchFamily="18" charset="0"/>
              </a:rPr>
              <a:t>3 “</a:t>
            </a:r>
            <a:r>
              <a:rPr lang="es-DO" sz="1800" b="1" i="1" dirty="0">
                <a:effectLst/>
                <a:highlight>
                  <a:srgbClr val="FFFF00"/>
                </a:highlight>
                <a:latin typeface="Times New Roman" panose="02020603050405020304" pitchFamily="18" charset="0"/>
                <a:ea typeface="Times New Roman" panose="02020603050405020304" pitchFamily="18" charset="0"/>
              </a:rPr>
              <a:t>no uno que se sienta largo rato con el vino”</a:t>
            </a: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DO" sz="1800" i="1" dirty="0">
              <a:effectLst/>
              <a:highlight>
                <a:srgbClr val="FFFF00"/>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DO" sz="1800" dirty="0">
                <a:effectLst/>
                <a:latin typeface="Times New Roman" panose="02020603050405020304" pitchFamily="18" charset="0"/>
                <a:ea typeface="Times New Roman" panose="02020603050405020304" pitchFamily="18" charset="0"/>
              </a:rPr>
              <a:t>El significado es claro.  La tentación es grave. </a:t>
            </a:r>
            <a:r>
              <a:rPr lang="es-DO" sz="1800" dirty="0">
                <a:effectLst/>
                <a:latin typeface="Arial" panose="020B0604020202020204" pitchFamily="34" charset="0"/>
                <a:ea typeface="Arial" panose="020B0604020202020204" pitchFamily="34" charset="0"/>
              </a:rPr>
              <a:t>No es pecado tomar un poco de alcohol.  Pero hay que tener cuidado con esa libertad, conocer nuestros puntos débiles, y no dar una mala impresión al mundo. </a:t>
            </a:r>
            <a:endParaRPr dirty="0"/>
          </a:p>
        </p:txBody>
      </p:sp>
      <p:sp>
        <p:nvSpPr>
          <p:cNvPr id="311" name="Google Shape;311;g2f5882f685f_0_775:notes">
            <a:extLst>
              <a:ext uri="{FF2B5EF4-FFF2-40B4-BE49-F238E27FC236}">
                <a16:creationId xmlns:a16="http://schemas.microsoft.com/office/drawing/2014/main" id="{D4E61122-240C-7C4F-553A-4039092DA7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219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25E6E6B-6CD2-EECE-FA00-B2DAA59EAE3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3D0B9D98-5100-7501-57E9-6BA8B74011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cs typeface="Calibri" panose="020F0502020204030204" pitchFamily="34" charset="0"/>
              </a:rPr>
              <a:t>“ni pendenciero, ni codicioso de ganancias deshonestas, sino amable, apacible, no avaro”</a:t>
            </a:r>
            <a:endParaRPr lang="en-US" sz="1100" i="1" dirty="0">
              <a:effectLst/>
              <a:latin typeface="Calibri" panose="020F0502020204030204" pitchFamily="34" charset="0"/>
              <a:ea typeface="Calibri" panose="020F0502020204030204" pitchFamily="34" charset="0"/>
              <a:cs typeface="Arial"/>
            </a:endParaRPr>
          </a:p>
          <a:p>
            <a:pPr marL="0" marR="0" lvl="0" indent="0">
              <a:buFontTx/>
              <a:buNone/>
            </a:pPr>
            <a:endParaRPr lang="en-US" sz="1100" i="1"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No es violento ni peleonero</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pronto para ceder, o sea, es razonable.  No es terco.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pacifico….  No se mete en pleitos.</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No ama el dinero.  </a:t>
            </a:r>
            <a:endParaRPr lang="en-US" sz="1100" dirty="0">
              <a:effectLst/>
              <a:latin typeface="Calibri" panose="020F0502020204030204" pitchFamily="34" charset="0"/>
              <a:ea typeface="Calibri" panose="020F0502020204030204" pitchFamily="34" charset="0"/>
            </a:endParaRPr>
          </a:p>
        </p:txBody>
      </p:sp>
      <p:sp>
        <p:nvSpPr>
          <p:cNvPr id="311" name="Google Shape;311;g2f5882f685f_0_775:notes">
            <a:extLst>
              <a:ext uri="{FF2B5EF4-FFF2-40B4-BE49-F238E27FC236}">
                <a16:creationId xmlns:a16="http://schemas.microsoft.com/office/drawing/2014/main" id="{EA218CAE-FA56-F8E9-65CF-A7A93C26C8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742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53A5BF9D-89BD-C40F-BE1F-726B83C965F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3677912-2B25-9783-7D1C-C4AA206077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cs typeface="Calibri" panose="020F0502020204030204" pitchFamily="34" charset="0"/>
              </a:rPr>
              <a:t>“gobierne bien su casa”</a:t>
            </a:r>
            <a:endParaRPr lang="en-US" sz="1100" i="1" dirty="0">
              <a:effectLst/>
              <a:latin typeface="Calibri" panose="020F0502020204030204" pitchFamily="34" charset="0"/>
              <a:ea typeface="Calibri" panose="020F0502020204030204" pitchFamily="34" charset="0"/>
              <a:cs typeface="Arial"/>
            </a:endParaRPr>
          </a:p>
          <a:p>
            <a:pPr marL="0" marR="0" lvl="0" indent="0">
              <a:buFontTx/>
              <a:buNone/>
            </a:pPr>
            <a:endParaRPr lang="en-US" sz="1100" i="1"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v. 4 “uno que dirige bien su propia casa, </a:t>
            </a:r>
            <a:r>
              <a:rPr lang="es-ES" sz="1100" i="1" dirty="0">
                <a:effectLst/>
                <a:latin typeface="Calibri" panose="020F0502020204030204" pitchFamily="34" charset="0"/>
                <a:ea typeface="Calibri" panose="020F0502020204030204" pitchFamily="34" charset="0"/>
                <a:cs typeface="Calibri" panose="020F0502020204030204" pitchFamily="34" charset="0"/>
              </a:rPr>
              <a:t>teniendo a sus hijos obedientes, con toda dignidad</a:t>
            </a:r>
            <a:r>
              <a:rPr lang="es-ES" sz="1100" dirty="0">
                <a:effectLst/>
                <a:latin typeface="Calibri" panose="020F0502020204030204" pitchFamily="34" charset="0"/>
                <a:ea typeface="Calibri" panose="020F0502020204030204" pitchFamily="34" charset="0"/>
                <a:cs typeface="Calibri" panose="020F0502020204030204" pitchFamily="34" charset="0"/>
              </a:rPr>
              <a:t>” … Tranquilamente, con gentileza, y a la vez con disciplina amorosa el supervisor encabeza a su familia.  Debe dirigir los asuntos de su familia de una manera que agrade a Dios.  Su misma conducta debe estimular respeto y obediencia de parte de sus hijos.  Si sus hijos se portan mal, los disciplina en amor con la Palabra de Dios. </a:t>
            </a: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v. 5 “</a:t>
            </a:r>
            <a:r>
              <a:rPr lang="es-ES" sz="1100" i="1" dirty="0">
                <a:effectLst/>
                <a:latin typeface="Calibri" panose="020F0502020204030204" pitchFamily="34" charset="0"/>
                <a:ea typeface="Calibri" panose="020F0502020204030204" pitchFamily="34" charset="0"/>
                <a:cs typeface="Calibri" panose="020F0502020204030204" pitchFamily="34" charset="0"/>
              </a:rPr>
              <a:t>Si alguno no sabe dirigir bien su propia casa, ¿cómo cuidará de la iglesia de Dios?</a:t>
            </a:r>
            <a:r>
              <a:rPr lang="es-ES" sz="1100" dirty="0">
                <a:effectLst/>
                <a:latin typeface="Calibri" panose="020F0502020204030204" pitchFamily="34" charset="0"/>
                <a:ea typeface="Calibri" panose="020F0502020204030204" pitchFamily="34" charset="0"/>
                <a:cs typeface="Calibri" panose="020F0502020204030204" pitchFamily="34" charset="0"/>
              </a:rPr>
              <a:t>” El argumento está claro. Si una persona no puede dirigir su propia familia, ¿cómo podrá cumplir la tarea mayor de cuidar a la iglesia?  Por otro lado, ¡qué bendición para la congregación cuando la familia del pastor sirve de buen ejemplo!</a:t>
            </a:r>
            <a:endParaRPr lang="en-US" sz="1100" dirty="0">
              <a:effectLst/>
              <a:latin typeface="Calibri" panose="020F0502020204030204" pitchFamily="34" charset="0"/>
              <a:ea typeface="Calibri" panose="020F0502020204030204" pitchFamily="34" charset="0"/>
            </a:endParaRPr>
          </a:p>
          <a:p>
            <a:pPr marL="457200" indent="-114300" algn="just">
              <a:tabLst>
                <a:tab pos="1828800" algn="l"/>
              </a:tabLst>
            </a:pPr>
            <a:endParaRPr dirty="0"/>
          </a:p>
        </p:txBody>
      </p:sp>
      <p:sp>
        <p:nvSpPr>
          <p:cNvPr id="311" name="Google Shape;311;g2f5882f685f_0_775:notes">
            <a:extLst>
              <a:ext uri="{FF2B5EF4-FFF2-40B4-BE49-F238E27FC236}">
                <a16:creationId xmlns:a16="http://schemas.microsoft.com/office/drawing/2014/main" id="{DC09C951-1FBC-A56D-9A0B-4BB5CB351F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324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22D67500-3807-B042-FA44-731B4088539E}"/>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EE15994-0DFB-CD0C-221E-AC6BCF10A0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PY" sz="1100" b="1" i="0" baseline="30000" dirty="0">
                <a:solidFill>
                  <a:srgbClr val="000000"/>
                </a:solidFill>
                <a:effectLst/>
                <a:latin typeface="Lato"/>
                <a:ea typeface="Lato"/>
                <a:cs typeface="Lato"/>
              </a:rPr>
              <a:t>6 </a:t>
            </a:r>
            <a:r>
              <a:rPr lang="es-PY" sz="1100" b="0" i="0" dirty="0">
                <a:solidFill>
                  <a:srgbClr val="000000"/>
                </a:solidFill>
                <a:effectLst/>
                <a:latin typeface="Lato"/>
                <a:ea typeface="Lato"/>
                <a:cs typeface="Lato"/>
              </a:rPr>
              <a:t>no debe ser un neófito, no sea que se envanezca y caiga en la condenación del diablo. </a:t>
            </a:r>
            <a:r>
              <a:rPr lang="es-PY" sz="1100" b="1" i="0" baseline="30000" dirty="0">
                <a:solidFill>
                  <a:srgbClr val="000000"/>
                </a:solidFill>
                <a:effectLst/>
                <a:latin typeface="Lato"/>
                <a:ea typeface="Lato"/>
                <a:cs typeface="Lato"/>
              </a:rPr>
              <a:t>7 </a:t>
            </a:r>
            <a:r>
              <a:rPr lang="es-PY" sz="1100" b="0" i="0" dirty="0">
                <a:solidFill>
                  <a:srgbClr val="000000"/>
                </a:solidFill>
                <a:effectLst/>
                <a:latin typeface="Lato"/>
                <a:ea typeface="Lato"/>
                <a:cs typeface="Lato"/>
              </a:rPr>
              <a:t>También es necesario que tenga buen testimonio de los de afuera, para que no caiga en descrédito y en los lazos del diablo.</a:t>
            </a:r>
            <a:endParaRPr lang="es-PY" sz="1100" i="1" dirty="0">
              <a:solidFill>
                <a:schemeClr val="dk1"/>
              </a:solidFill>
              <a:latin typeface="Lato"/>
              <a:ea typeface="Lato"/>
              <a:cs typeface="Lato"/>
              <a:sym typeface="Lato"/>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9C63EAA-08A8-AD05-659B-AFA991427F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307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53189F0-A79B-20B8-D8FF-9D655BF70CF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F5C3BF5-3C2A-2C57-18A8-9F4A57D2B8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800" b="1" i="1" dirty="0">
                <a:effectLst/>
                <a:latin typeface="Calibri" panose="020F0502020204030204" pitchFamily="34" charset="0"/>
                <a:ea typeface="Calibri" panose="020F0502020204030204" pitchFamily="34" charset="0"/>
                <a:cs typeface="Calibri" panose="020F0502020204030204" pitchFamily="34" charset="0"/>
              </a:rPr>
              <a:t>“no neófito” - “no recién convertido, no sea que estando lleno de orgullo caiga en el juicio del diablo”</a:t>
            </a:r>
          </a:p>
          <a:p>
            <a:pPr marL="0" marR="0" lvl="0" indent="0">
              <a:buFontTx/>
              <a:buNone/>
            </a:pPr>
            <a:endParaRPr lang="es-E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El peligro en tener a un recién convertido sirviendo de líder o pastor es que fácilmente pueda hincharse de orgullo.  A causa de este orgullo puede llegar a caminar en el humo o la neblina (</a:t>
            </a:r>
            <a:r>
              <a:rPr lang="es-ES" sz="1800" dirty="0" err="1">
                <a:effectLst/>
                <a:latin typeface="Calibri" panose="020F0502020204030204" pitchFamily="34" charset="0"/>
                <a:ea typeface="Calibri" panose="020F0502020204030204" pitchFamily="34" charset="0"/>
                <a:cs typeface="Calibri" panose="020F0502020204030204" pitchFamily="34" charset="0"/>
              </a:rPr>
              <a:t>τυφωθείς</a:t>
            </a:r>
            <a:r>
              <a:rPr lang="es-ES" sz="1800" dirty="0">
                <a:effectLst/>
                <a:latin typeface="Calibri" panose="020F0502020204030204" pitchFamily="34" charset="0"/>
                <a:ea typeface="Calibri" panose="020F0502020204030204" pitchFamily="34" charset="0"/>
                <a:cs typeface="Calibri" panose="020F0502020204030204" pitchFamily="34" charset="0"/>
              </a:rPr>
              <a:t> – ‘</a:t>
            </a:r>
            <a:r>
              <a:rPr lang="es-ES" sz="1800" dirty="0" err="1">
                <a:effectLst/>
                <a:latin typeface="Calibri" panose="020F0502020204030204" pitchFamily="34" charset="0"/>
                <a:ea typeface="Calibri" panose="020F0502020204030204" pitchFamily="34" charset="0"/>
                <a:cs typeface="Calibri" panose="020F0502020204030204" pitchFamily="34" charset="0"/>
              </a:rPr>
              <a:t>tufotheis</a:t>
            </a:r>
            <a:r>
              <a:rPr lang="es-ES" sz="1800" dirty="0">
                <a:effectLst/>
                <a:latin typeface="Calibri" panose="020F0502020204030204" pitchFamily="34" charset="0"/>
                <a:ea typeface="Calibri" panose="020F0502020204030204" pitchFamily="34" charset="0"/>
                <a:cs typeface="Calibri" panose="020F0502020204030204" pitchFamily="34" charset="0"/>
              </a:rPr>
              <a:t>’ en griego).  No puede ver las cosas con claridad.  Así como Satanás se hinchó de orgullo y fue sometido al justo juicio de Dios, el supervisor orgulloso sufrirá el mismo juicio.  ¡El orgullo pecaminoso no cabe en el ministerio cristiano!  Si dependemos de nuestros propios talentos para hacer la obra del Señor, estamos condenados al fracaso.  El recién convertido, falto de experiencia, será propenso a la debilidad en este respecto.</a:t>
            </a:r>
            <a:endParaRPr lang="en-US" sz="18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2C2B32CB-7E84-F45D-3DC4-356DEB93C4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483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E12D751B-5846-1903-001A-E5A83092B111}"/>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0CAACF1-433D-116D-6F03-F7508E8EC5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cs typeface="Calibri" panose="020F0502020204030204" pitchFamily="34" charset="0"/>
              </a:rPr>
              <a:t>“</a:t>
            </a:r>
            <a:r>
              <a:rPr lang="es-ES" sz="1100" b="1" i="1" dirty="0">
                <a:effectLst/>
                <a:latin typeface="Calibri" panose="020F0502020204030204" pitchFamily="34" charset="0"/>
                <a:ea typeface="Calibri" panose="020F0502020204030204" pitchFamily="34" charset="0"/>
                <a:cs typeface="Calibri" panose="020F0502020204030204" pitchFamily="34" charset="0"/>
              </a:rPr>
              <a:t>que tenga buen testimonio” </a:t>
            </a:r>
          </a:p>
          <a:p>
            <a:pPr marL="0" marR="0" lvl="0" indent="0">
              <a:buFontTx/>
              <a:buNone/>
            </a:pPr>
            <a:endParaRPr lang="es-ES" sz="1100" i="1"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Este versículo concluye los requisitos del supervisor en la iglesia: “Además, es necesario que tenga excelente fama entre los que están afuera; no sea que se caiga en vergüenza y en el lazo del diablo”.  El ministro de la Palabra debe vivir de tal modo que los que están fuera de la iglesia no puedan acusarle del mal.  Debe tener más bien el respeto de la gente de la comunidad.  Quizá no siempre estarán de acuerdo con sus enseñanzas.  Pero respetarán su honestidad y sinceridad.</a:t>
            </a:r>
            <a:endParaRPr lang="en-US" sz="1100" dirty="0">
              <a:effectLst/>
              <a:latin typeface="Calibri" panose="020F0502020204030204" pitchFamily="34" charset="0"/>
              <a:ea typeface="Calibri" panose="020F0502020204030204" pitchFamily="34" charset="0"/>
              <a:cs typeface="Arial"/>
            </a:endParaRP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Cuando hasta los de afuera de la congregación pueden señalar con un dedo acusador al líder de la iglesia, quizás por ser borracho o deshonesto, etc., ¡qué vergüenza para toda la congregación!  Pero esto es lo que el mundo busca.  Se deleitan grandemente en poder acusar al dirigente de una iglesia y decir, “No es mejor que nosotros.  Hasta es peor que nosotros.  ¿Qué clase de religión es ésa?”</a:t>
            </a:r>
            <a:endParaRPr lang="en-US" sz="1100" dirty="0">
              <a:effectLst/>
              <a:latin typeface="Calibri" panose="020F0502020204030204" pitchFamily="34" charset="0"/>
              <a:ea typeface="Calibri" panose="020F0502020204030204" pitchFamily="34" charset="0"/>
              <a:cs typeface="Arial"/>
            </a:endParaRP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Tal persona, aunque sea un ministro del Evangelio, está en grave peligro de caerse totalmente de la fe y perder su propia alma.  Cae en el poder del diablo, así como un animal o un pájaro se atrampa en un lazo y perece.</a:t>
            </a:r>
            <a:endParaRPr lang="en-US" sz="1100" dirty="0">
              <a:effectLst/>
              <a:latin typeface="Calibri" panose="020F0502020204030204" pitchFamily="34" charset="0"/>
              <a:ea typeface="Calibri" panose="020F0502020204030204" pitchFamily="34" charset="0"/>
            </a:endParaRPr>
          </a:p>
          <a:p>
            <a:pPr marL="457200" indent="-457200" algn="just">
              <a:tabLst>
                <a:tab pos="1828800" algn="l"/>
              </a:tabLst>
            </a:pPr>
            <a:endParaRPr dirty="0"/>
          </a:p>
        </p:txBody>
      </p:sp>
      <p:sp>
        <p:nvSpPr>
          <p:cNvPr id="311" name="Google Shape;311;g2f5882f685f_0_775:notes">
            <a:extLst>
              <a:ext uri="{FF2B5EF4-FFF2-40B4-BE49-F238E27FC236}">
                <a16:creationId xmlns:a16="http://schemas.microsoft.com/office/drawing/2014/main" id="{79F51219-1010-9301-AF62-68AA1EFE16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051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EE6835A-E6C4-FBD5-C8F9-E03C2F0E385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2C08067-11BF-852F-0D55-D26D12FB4B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5. Para reflexionar: ¿Cuántas de estas cualidades son habilidades y cuántas tienen que ver con su vida espiritual y su carácter?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Permite que los estudiantes contestan.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Pues, en realidad solo el apto para enseñar es una habilidad.  Pero hasta eso, reconocemos que viene del Señor y su Espíritu.</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Es interesante notar el gran énfasis que se pone aquí sobre las cualidades espirituales de liderazgo maduro, cualidades que han sido evidentes a los demás cristianos.  Tantas veces estamos tentados a pensar del ministerio cristiano como si fuera otra profesión cualquiera.  Damos mucha importancia a que el hombre termine un curso prescrito de estudio, o que sea muy elocuente, y decimos que ya está capacitado.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Sin embargo, Dios quiere que los supervisores hayan demostrado en sus vidas que son sinceros en lo que dicen.  No viven de una manera que contradiga sus palabras, no obstante, lo inteligentes y listos que sean en otros aspectos.</a:t>
            </a:r>
            <a:endParaRPr lang="en-US" sz="1800" dirty="0">
              <a:effectLst/>
              <a:latin typeface="Calibri" panose="020F0502020204030204" pitchFamily="34" charset="0"/>
              <a:ea typeface="Calibri" panose="020F0502020204030204" pitchFamily="34" charset="0"/>
            </a:endParaRPr>
          </a:p>
          <a:p>
            <a:pPr marL="457200" indent="-457200" algn="just">
              <a:tabLst>
                <a:tab pos="1828800" algn="l"/>
              </a:tabLst>
            </a:pPr>
            <a:endParaRPr dirty="0"/>
          </a:p>
        </p:txBody>
      </p:sp>
      <p:sp>
        <p:nvSpPr>
          <p:cNvPr id="311" name="Google Shape;311;g2f5882f685f_0_775:notes">
            <a:extLst>
              <a:ext uri="{FF2B5EF4-FFF2-40B4-BE49-F238E27FC236}">
                <a16:creationId xmlns:a16="http://schemas.microsoft.com/office/drawing/2014/main" id="{B085E296-E2CC-36EC-D9F0-05F54465FB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560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88F038B5-328E-3DE7-4343-32DC8D28B0D6}"/>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5422D52E-5696-88B0-0ED0-931428C938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PY" sz="1100" b="1" i="0" baseline="30000" dirty="0">
                <a:solidFill>
                  <a:srgbClr val="000000"/>
                </a:solidFill>
                <a:effectLst/>
                <a:latin typeface="Lato"/>
                <a:ea typeface="Lato"/>
                <a:cs typeface="Lato"/>
              </a:rPr>
              <a:t>8 </a:t>
            </a:r>
            <a:r>
              <a:rPr lang="es-PY" sz="1100" b="0" i="0" dirty="0">
                <a:solidFill>
                  <a:srgbClr val="000000"/>
                </a:solidFill>
                <a:effectLst/>
                <a:latin typeface="Lato"/>
                <a:ea typeface="Lato"/>
                <a:cs typeface="Lato"/>
              </a:rPr>
              <a:t>De igual manera, los diáconos deben ser honestos y sin doblez, no demasiado afectos al vino ni codiciosos de ganancias deshonestas; </a:t>
            </a:r>
            <a:r>
              <a:rPr lang="es-PY" sz="1100" b="1" i="0" baseline="30000" dirty="0">
                <a:solidFill>
                  <a:srgbClr val="000000"/>
                </a:solidFill>
                <a:effectLst/>
                <a:latin typeface="Lato"/>
                <a:ea typeface="Lato"/>
                <a:cs typeface="Lato"/>
              </a:rPr>
              <a:t>9 </a:t>
            </a:r>
            <a:r>
              <a:rPr lang="es-PY" sz="1100" b="0" i="0" dirty="0">
                <a:solidFill>
                  <a:srgbClr val="000000"/>
                </a:solidFill>
                <a:effectLst/>
                <a:latin typeface="Lato"/>
                <a:ea typeface="Lato"/>
                <a:cs typeface="Lato"/>
              </a:rPr>
              <a:t>y deben guardar el misterio de la fe con limpia conciencia. </a:t>
            </a:r>
            <a:r>
              <a:rPr lang="es-PY" sz="1100" b="1" i="0" baseline="30000" dirty="0">
                <a:solidFill>
                  <a:srgbClr val="000000"/>
                </a:solidFill>
                <a:effectLst/>
                <a:latin typeface="Lato"/>
                <a:ea typeface="Lato"/>
                <a:cs typeface="Lato"/>
              </a:rPr>
              <a:t>10 </a:t>
            </a:r>
            <a:r>
              <a:rPr lang="es-PY" sz="1100" b="0" i="0" dirty="0">
                <a:solidFill>
                  <a:srgbClr val="000000"/>
                </a:solidFill>
                <a:effectLst/>
                <a:latin typeface="Lato"/>
                <a:ea typeface="Lato"/>
                <a:cs typeface="Lato"/>
              </a:rPr>
              <a:t>Además, éstos primero deben ser puestos a prueba y, si son irreprensibles, entonces podrán ejercer el diaconado.</a:t>
            </a:r>
            <a:endParaRPr lang="es-PY" sz="1100" i="1" dirty="0">
              <a:solidFill>
                <a:schemeClr val="dk1"/>
              </a:solidFill>
              <a:latin typeface="Lato"/>
              <a:ea typeface="Lato"/>
              <a:cs typeface="Lato"/>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B30CAA75-025D-DF32-F725-5B2DEADEC6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436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B87C5FE-CC8A-FADC-43BA-34085E09FD9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C09D121-A389-E410-A9E0-7113A0A20D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“diáconos” ¿Quiénes son? ¿Cuál es su función? </a:t>
            </a:r>
          </a:p>
          <a:p>
            <a:pPr marL="0" marR="0" lvl="0" indent="0">
              <a:buFontTx/>
              <a:buNone/>
            </a:pPr>
            <a:endParaRPr lang="es-ES" sz="1100" b="1"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i="1" dirty="0">
                <a:solidFill>
                  <a:srgbClr val="00B050"/>
                </a:solidFill>
                <a:effectLst/>
                <a:latin typeface="Calibri" panose="020F0502020204030204" pitchFamily="34" charset="0"/>
                <a:ea typeface="Calibri" panose="020F0502020204030204" pitchFamily="34" charset="0"/>
              </a:rPr>
              <a:t>Permite que los estudiantes contestan.</a:t>
            </a:r>
          </a:p>
          <a:p>
            <a:pPr marL="0" marR="0" lvl="0" indent="0">
              <a:buFontTx/>
              <a:buNone/>
            </a:pPr>
            <a:endPar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Diácono es siervo - Aparentemente la función principal no era enseñar ni predicar, a menos que, como en el caso de Esteban y Felipe, su trabajo era ampliado para incluir el </a:t>
            </a:r>
            <a:r>
              <a:rPr lang="es-ES" sz="1100" u="sng" dirty="0">
                <a:effectLst/>
                <a:latin typeface="Calibri" panose="020F0502020204030204" pitchFamily="34" charset="0"/>
                <a:ea typeface="Calibri" panose="020F0502020204030204" pitchFamily="34" charset="0"/>
                <a:cs typeface="Calibri" panose="020F0502020204030204" pitchFamily="34" charset="0"/>
              </a:rPr>
              <a:t>servicio</a:t>
            </a:r>
            <a:r>
              <a:rPr lang="es-ES" sz="1100" dirty="0">
                <a:effectLst/>
                <a:latin typeface="Calibri" panose="020F0502020204030204" pitchFamily="34" charset="0"/>
                <a:ea typeface="Calibri" panose="020F0502020204030204" pitchFamily="34" charset="0"/>
                <a:cs typeface="Calibri" panose="020F0502020204030204" pitchFamily="34" charset="0"/>
              </a:rPr>
              <a:t> de la Palabra.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Que nosotros sepamos, tanto los diáconos como las diaconisas eran asistentes a los líderes.  Se ocupaban de los asuntos financieros.  Ayudaban en cuidar a los enfermos y los pobres, especialmente a las viudas y huérfanos.  Ayudaban en mantener arreglado el lugar para el culto, hacían recados, como en el caso de Febe.</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Hoy estos oficios podrán compararse mejor con los que, según el procedimiento establecido, los elige o nombra para asistir en los asuntos prácticos de una iglesia o sínodo —como la propiedad de la iglesia, las finanzas, la asistencia a los necesitados, asuntos de negocio y programas de caridad—.  Son los que apoyan y sirven de muchas formas.</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A1BFC31A-CE80-B449-7509-0290BE8928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611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3868854-9940-1A0C-5286-C8F541A3AC0A}"/>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4E77B410-A8B7-4497-88C8-9A19E182D1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i="1" dirty="0">
                <a:effectLst/>
                <a:latin typeface="Calibri" panose="020F0502020204030204" pitchFamily="34" charset="0"/>
                <a:ea typeface="Calibri" panose="020F0502020204030204" pitchFamily="34" charset="0"/>
                <a:cs typeface="Calibri" panose="020F0502020204030204" pitchFamily="34" charset="0"/>
              </a:rPr>
              <a:t>“guardar el misterio de la fe con limpia conciencia” </a:t>
            </a:r>
          </a:p>
          <a:p>
            <a:pPr marL="0" marR="0" lvl="0" indent="0">
              <a:buFontTx/>
              <a:buNone/>
            </a:pPr>
            <a:endParaRPr lang="es-ES" sz="11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Este “misterio de la fe” </a:t>
            </a:r>
            <a:r>
              <a:rPr lang="es-ES" sz="1100" u="sng" dirty="0">
                <a:effectLst/>
                <a:latin typeface="Calibri" panose="020F0502020204030204" pitchFamily="34" charset="0"/>
                <a:ea typeface="Calibri" panose="020F0502020204030204" pitchFamily="34" charset="0"/>
                <a:cs typeface="Calibri" panose="020F0502020204030204" pitchFamily="34" charset="0"/>
              </a:rPr>
              <a:t>es el contenido de lo que el cristiano cree</a:t>
            </a:r>
            <a:r>
              <a:rPr lang="es-ES" sz="1100" dirty="0">
                <a:effectLst/>
                <a:latin typeface="Calibri" panose="020F0502020204030204" pitchFamily="34" charset="0"/>
                <a:ea typeface="Calibri" panose="020F0502020204030204" pitchFamily="34" charset="0"/>
                <a:cs typeface="Calibri" panose="020F0502020204030204" pitchFamily="34" charset="0"/>
              </a:rPr>
              <a:t>.  Es un misterio porque es escondido del hombre natural, pero es revelado por el Espíritu de Dios a los que creen.  Es nuestra doctrina cristiana.  Tener ésta “en una conciencia limpia” significa sencillamente conformar su vida a su profesión de fe.</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DDF337A2-8BE8-16E2-C1A1-CB529197D8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98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2. Introducción a Lección 3.</a:t>
            </a:r>
            <a:endParaRPr lang="en-US" sz="1800" b="1"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4551319-BEDE-2D75-F245-3EF6F9DCEF95}"/>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3CE39930-D3C0-A16A-C0EF-000E59C601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i="1" dirty="0">
                <a:effectLst/>
                <a:latin typeface="Calibri" panose="020F0502020204030204" pitchFamily="34" charset="0"/>
                <a:ea typeface="Calibri" panose="020F0502020204030204" pitchFamily="34" charset="0"/>
                <a:cs typeface="Calibri" panose="020F0502020204030204" pitchFamily="34" charset="0"/>
              </a:rPr>
              <a:t>“puestos a prueba” </a:t>
            </a:r>
          </a:p>
          <a:p>
            <a:pPr marL="0" marR="0" lvl="0" indent="0">
              <a:buFontTx/>
              <a:buNone/>
            </a:pPr>
            <a:endParaRPr lang="es-ES" sz="11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Los diáconos “primero deben ser puestos a prueba, y luego que sirvan, estando sin reprobación”.  Pablo utiliza su imagen favorita para probar (</a:t>
            </a:r>
            <a:r>
              <a:rPr lang="es-ES" sz="1100" dirty="0" err="1">
                <a:effectLst/>
                <a:latin typeface="Calibri" panose="020F0502020204030204" pitchFamily="34" charset="0"/>
                <a:ea typeface="Calibri" panose="020F0502020204030204" pitchFamily="34" charset="0"/>
                <a:cs typeface="Calibri" panose="020F0502020204030204" pitchFamily="34" charset="0"/>
              </a:rPr>
              <a:t>δοκιμ</a:t>
            </a:r>
            <a:r>
              <a:rPr lang="es-ES" sz="1100" dirty="0">
                <a:effectLst/>
                <a:latin typeface="Calibri" panose="020F0502020204030204" pitchFamily="34" charset="0"/>
                <a:ea typeface="Calibri" panose="020F0502020204030204" pitchFamily="34" charset="0"/>
                <a:cs typeface="Calibri" panose="020F0502020204030204" pitchFamily="34" charset="0"/>
              </a:rPr>
              <a:t>ά</a:t>
            </a:r>
            <a:r>
              <a:rPr lang="es-ES" sz="1100" dirty="0" err="1">
                <a:effectLst/>
                <a:latin typeface="Calibri" panose="020F0502020204030204" pitchFamily="34" charset="0"/>
                <a:ea typeface="Calibri" panose="020F0502020204030204" pitchFamily="34" charset="0"/>
                <a:cs typeface="Calibri" panose="020F0502020204030204" pitchFamily="34" charset="0"/>
              </a:rPr>
              <a:t>ζω</a:t>
            </a:r>
            <a:r>
              <a:rPr lang="es-ES" sz="1100" dirty="0">
                <a:effectLst/>
                <a:latin typeface="Calibri" panose="020F0502020204030204" pitchFamily="34" charset="0"/>
                <a:ea typeface="Calibri" panose="020F0502020204030204" pitchFamily="34" charset="0"/>
                <a:cs typeface="Calibri" panose="020F0502020204030204" pitchFamily="34" charset="0"/>
              </a:rPr>
              <a:t>), la prueba de una moneda, en la cual la persona muerde el metal para ver si es genuino.  Se usa el tiempo presente para indicar un procedimiento continuo de prueba.  Esto ciertamente debe advertirnos en contra de escoger a los oficiales de la iglesia para “darles una oportunidad”, o “probarlos”, lo cual sería empezar la casa por el tejado.</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DE52F2B-C4DE-9F74-8515-20F4DAADC8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015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8959AA2-3403-EA2F-521B-48066B7416D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AF8FDA6-3E70-EC98-227C-C4CB224C0E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PY" sz="1100" b="1" i="0" baseline="30000" dirty="0">
                <a:solidFill>
                  <a:srgbClr val="000000"/>
                </a:solidFill>
                <a:effectLst/>
                <a:latin typeface="Lato"/>
                <a:ea typeface="Lato"/>
                <a:cs typeface="Lato"/>
              </a:rPr>
              <a:t>11 </a:t>
            </a:r>
            <a:r>
              <a:rPr lang="es-PY" sz="1100" b="0" i="0" dirty="0">
                <a:solidFill>
                  <a:srgbClr val="000000"/>
                </a:solidFill>
                <a:effectLst/>
                <a:latin typeface="Lato"/>
                <a:ea typeface="Lato"/>
                <a:cs typeface="Lato"/>
              </a:rPr>
              <a:t>Las mujeres, por su parte, deben ser honestas, y no calumniadoras, sino sobrias y fieles en todo. </a:t>
            </a:r>
            <a:r>
              <a:rPr lang="es-PY" sz="1100" b="1" i="0" baseline="30000" dirty="0">
                <a:solidFill>
                  <a:srgbClr val="000000"/>
                </a:solidFill>
                <a:effectLst/>
                <a:latin typeface="Lato"/>
                <a:ea typeface="Lato"/>
                <a:cs typeface="Lato"/>
              </a:rPr>
              <a:t>12 </a:t>
            </a:r>
            <a:r>
              <a:rPr lang="es-PY" sz="1100" b="0" i="0" dirty="0">
                <a:solidFill>
                  <a:srgbClr val="000000"/>
                </a:solidFill>
                <a:effectLst/>
                <a:latin typeface="Lato"/>
                <a:ea typeface="Lato"/>
                <a:cs typeface="Lato"/>
              </a:rPr>
              <a:t>Los diáconos deben tener una sola esposa, y gobernar bien sus hijos y sus casas, </a:t>
            </a:r>
            <a:r>
              <a:rPr lang="es-PY" sz="1100" b="1" i="0" baseline="30000" dirty="0">
                <a:solidFill>
                  <a:srgbClr val="000000"/>
                </a:solidFill>
                <a:effectLst/>
                <a:latin typeface="Lato"/>
                <a:ea typeface="Lato"/>
                <a:cs typeface="Lato"/>
              </a:rPr>
              <a:t>13 </a:t>
            </a:r>
            <a:r>
              <a:rPr lang="es-PY" sz="1100" b="0" i="0" dirty="0">
                <a:solidFill>
                  <a:srgbClr val="000000"/>
                </a:solidFill>
                <a:effectLst/>
                <a:latin typeface="Lato"/>
                <a:ea typeface="Lato"/>
                <a:cs typeface="Lato"/>
              </a:rPr>
              <a:t>pues los que ejercen bien el diaconado ganan para sí mismos un grado honroso y mucha confianza en la fe que es en Cristo Jesús</a:t>
            </a:r>
            <a:r>
              <a:rPr lang="es-PY" sz="1400" b="0" i="0" dirty="0">
                <a:solidFill>
                  <a:srgbClr val="000000"/>
                </a:solidFill>
                <a:effectLst/>
                <a:latin typeface="Lato"/>
                <a:ea typeface="Lato"/>
                <a:cs typeface="Lato"/>
              </a:rPr>
              <a:t>.</a:t>
            </a:r>
            <a:endParaRPr lang="es-PY" sz="1400" i="1" dirty="0">
              <a:solidFill>
                <a:schemeClr val="dk1"/>
              </a:solidFill>
              <a:latin typeface="Lato"/>
              <a:ea typeface="Lato"/>
              <a:cs typeface="Lato"/>
              <a:sym typeface="Lato"/>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3C88249-D24C-6DDB-0A09-29BCCDC9D9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849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E54E555-24AE-EA14-CDDA-5E61812A03C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D8CA480D-1A88-FAC3-B8D1-D73FDBD36E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¿De cuáles mujeres hablamos?  </a:t>
            </a:r>
          </a:p>
          <a:p>
            <a:pPr marL="0" marR="0" lvl="0" indent="0">
              <a:buFontTx/>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Hay dos posibilidades: Estamos hablando o de las 1) mujeres que servían como diaconisas (Febe, Romanos 16:1-2); 2) O posiblemente las esposas de los diáconos y/o obispos.</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dirty="0"/>
          </a:p>
        </p:txBody>
      </p:sp>
      <p:sp>
        <p:nvSpPr>
          <p:cNvPr id="311" name="Google Shape;311;g2f5882f685f_0_775:notes">
            <a:extLst>
              <a:ext uri="{FF2B5EF4-FFF2-40B4-BE49-F238E27FC236}">
                <a16:creationId xmlns:a16="http://schemas.microsoft.com/office/drawing/2014/main" id="{9FA185D7-0333-E58E-9C3C-BFD6C6822D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494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9B894CA2-5B60-414F-DBF8-E6739262CF6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866EC0E-9375-EEF8-7040-2716E7E6F5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“no calumniadoras” = no mal habladas</a:t>
            </a:r>
            <a:r>
              <a:rPr lang="es-ES" sz="1800" dirty="0">
                <a:effectLst/>
                <a:latin typeface="Calibri" panose="020F0502020204030204" pitchFamily="34" charset="0"/>
                <a:ea typeface="Calibri" panose="020F0502020204030204" pitchFamily="34" charset="0"/>
                <a:cs typeface="Calibri" panose="020F0502020204030204" pitchFamily="34" charset="0"/>
              </a:rPr>
              <a:t>	</a:t>
            </a:r>
            <a:br>
              <a:rPr lang="es-ES" sz="1800" dirty="0">
                <a:effectLst/>
                <a:latin typeface="Calibri" panose="020F0502020204030204" pitchFamily="34" charset="0"/>
                <a:ea typeface="Calibri" panose="020F0502020204030204" pitchFamily="34" charset="0"/>
                <a:cs typeface="Calibri" panose="020F0502020204030204" pitchFamily="34" charset="0"/>
              </a:rPr>
            </a:b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O sea, hablan con la verdad, sus conversaciones no son diabólicas…  Se hace referencia específica al uso de la lengua (</a:t>
            </a:r>
            <a:r>
              <a:rPr lang="es-ES" sz="1800" dirty="0" err="1">
                <a:effectLst/>
                <a:latin typeface="Calibri" panose="020F0502020204030204" pitchFamily="34" charset="0"/>
                <a:ea typeface="Calibri" panose="020F0502020204030204" pitchFamily="34" charset="0"/>
                <a:cs typeface="Calibri" panose="020F0502020204030204" pitchFamily="34" charset="0"/>
              </a:rPr>
              <a:t>μη</a:t>
            </a:r>
            <a:r>
              <a:rPr lang="es-ES" sz="1800" dirty="0">
                <a:effectLst/>
                <a:latin typeface="Calibri" panose="020F0502020204030204" pitchFamily="34" charset="0"/>
                <a:ea typeface="Calibri" panose="020F0502020204030204" pitchFamily="34" charset="0"/>
                <a:cs typeface="Calibri" panose="020F0502020204030204" pitchFamily="34" charset="0"/>
              </a:rPr>
              <a:t>̀ </a:t>
            </a:r>
            <a:r>
              <a:rPr lang="es-ES" sz="1800" dirty="0" err="1">
                <a:effectLst/>
                <a:latin typeface="Calibri" panose="020F0502020204030204" pitchFamily="34" charset="0"/>
                <a:ea typeface="Calibri" panose="020F0502020204030204" pitchFamily="34" charset="0"/>
                <a:cs typeface="Calibri" panose="020F0502020204030204" pitchFamily="34" charset="0"/>
              </a:rPr>
              <a:t>δι</a:t>
            </a:r>
            <a:r>
              <a:rPr lang="es-ES" sz="1800" dirty="0">
                <a:effectLst/>
                <a:latin typeface="Calibri" panose="020F0502020204030204" pitchFamily="34" charset="0"/>
                <a:ea typeface="Calibri" panose="020F0502020204030204" pitchFamily="34" charset="0"/>
                <a:cs typeface="Calibri" panose="020F0502020204030204" pitchFamily="34" charset="0"/>
              </a:rPr>
              <a:t>αβ</a:t>
            </a:r>
            <a:r>
              <a:rPr lang="es-ES" sz="1800" dirty="0" err="1">
                <a:effectLst/>
                <a:latin typeface="Calibri" panose="020F0502020204030204" pitchFamily="34" charset="0"/>
                <a:ea typeface="Calibri" panose="020F0502020204030204" pitchFamily="34" charset="0"/>
                <a:cs typeface="Calibri" panose="020F0502020204030204" pitchFamily="34" charset="0"/>
              </a:rPr>
              <a:t>όλους</a:t>
            </a:r>
            <a:r>
              <a:rPr lang="es-ES" sz="1800" dirty="0">
                <a:effectLst/>
                <a:latin typeface="Calibri" panose="020F0502020204030204" pitchFamily="34" charset="0"/>
                <a:ea typeface="Calibri" panose="020F0502020204030204" pitchFamily="34" charset="0"/>
                <a:cs typeface="Calibri" panose="020F0502020204030204" pitchFamily="34" charset="0"/>
              </a:rPr>
              <a:t>).  Ciertamente, al entrar en las casas para ayudar en el cuidado de los enfermos y necesitados existía la tentación de divulgar de casa en casa los chismes perjudiciales.</a:t>
            </a:r>
            <a:endParaRPr lang="en-US" sz="18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A7B355F2-4AF4-1992-3156-F5C41B29CF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294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87E0235-EDA4-C381-08B6-1EA24BBCEAFF}"/>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4675BF64-2F3A-A7D2-0F75-606125808D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Noten otra vez el enfoque en la vida familiar…  O sea, lo que hace uno en su hogar, en su vida familiar es igual de importante que su vida pública en la Iglesia. Esto se aplica también a los asistentes.</a:t>
            </a:r>
            <a:endParaRPr lang="en-US" sz="18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65D24ECB-FD90-88D0-9DF6-021318D03A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605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B360F3F-F93B-4A75-11C2-CE3021AF694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AA96A099-3D34-3456-0555-D96E93EC88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PY" sz="1100" b="1" i="0" baseline="30000" dirty="0">
                <a:solidFill>
                  <a:srgbClr val="000000"/>
                </a:solidFill>
                <a:effectLst/>
                <a:latin typeface="Lato"/>
                <a:ea typeface="Lato"/>
                <a:cs typeface="Lato"/>
              </a:rPr>
              <a:t>14 </a:t>
            </a:r>
            <a:r>
              <a:rPr lang="es-PY" sz="1100" b="0" i="0" dirty="0">
                <a:solidFill>
                  <a:srgbClr val="000000"/>
                </a:solidFill>
                <a:effectLst/>
                <a:latin typeface="Lato"/>
                <a:ea typeface="Lato"/>
                <a:cs typeface="Lato"/>
              </a:rPr>
              <a:t>Aunque tengo la esperanza de ir pronto a visitarte, te escribo esto </a:t>
            </a:r>
            <a:r>
              <a:rPr lang="es-PY" sz="1100" b="1" i="0" baseline="30000" dirty="0">
                <a:solidFill>
                  <a:srgbClr val="000000"/>
                </a:solidFill>
                <a:effectLst/>
                <a:latin typeface="Lato"/>
                <a:ea typeface="Lato"/>
                <a:cs typeface="Lato"/>
              </a:rPr>
              <a:t>15 </a:t>
            </a:r>
            <a:r>
              <a:rPr lang="es-PY" sz="1100" b="0" i="0" dirty="0">
                <a:solidFill>
                  <a:srgbClr val="000000"/>
                </a:solidFill>
                <a:effectLst/>
                <a:latin typeface="Lato"/>
                <a:ea typeface="Lato"/>
                <a:cs typeface="Lato"/>
              </a:rPr>
              <a:t>para que, si me tardo, sepas cómo conducirte en la casa de Dios, que es la iglesia del Dios viviente, columna y baluarte de la verdad. </a:t>
            </a:r>
            <a:endParaRPr lang="es-PY" sz="1100" i="1" dirty="0">
              <a:solidFill>
                <a:schemeClr val="dk1"/>
              </a:solidFill>
              <a:latin typeface="Lato"/>
              <a:ea typeface="Lato"/>
              <a:cs typeface="Lato"/>
              <a:sym typeface="Lato"/>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3CCC639-9BB8-9B02-40DA-E9AD7D28F4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078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870E354C-A79D-0B61-7F57-8287B6B9155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88B6270F-03EE-53FF-8B5E-0998BBFAA4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Líderes de… la casa de Dios, la iglesia del Dios viviente, columna y defensa de la verdad.  ¿Has pensado que tu grupo sembrador es también la casa de Dios?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Las expectativas son muy elevadas para los líderes en cuanto a su carácter ya que esto no es cualquier club social.  Es la casa de Dios en que se reúne su familia bajo el Dios viviente.  Mediante la iglesia Dios preserva la verdad en medio de ella, y la familia de Dios se preocupará de conservar esta verdad contra el error destructivo.</a:t>
            </a:r>
            <a:endParaRPr lang="en-US" sz="18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lang="es-PY" sz="1800" b="0" i="0" u="none" strike="noStrike" baseline="0" dirty="0">
              <a:latin typeface="TimesNewRomanPSMT"/>
            </a:endParaRPr>
          </a:p>
        </p:txBody>
      </p:sp>
      <p:sp>
        <p:nvSpPr>
          <p:cNvPr id="311" name="Google Shape;311;g2f5882f685f_0_775:notes">
            <a:extLst>
              <a:ext uri="{FF2B5EF4-FFF2-40B4-BE49-F238E27FC236}">
                <a16:creationId xmlns:a16="http://schemas.microsoft.com/office/drawing/2014/main" id="{EAFE4FE4-D6EF-66A1-7FD0-324C512390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377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D4F01C75-212B-1A22-A41C-CB25C6699190}"/>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B658539A-3B43-5137-B1C6-38E489DB7DF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OBJETIVO #2: Vamos a concretar nuestro concepto de las características que se buscan para los líderes de la iglesia.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60599D22-A6BF-1F61-4674-6BA1805274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7206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3969126-44C9-7056-D331-7D0FDD334A3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EBDF4FF5-7BB9-28C5-12F6-263C2A0ED9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1. Elegir Líderes</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i="1" dirty="0">
                <a:effectLst/>
                <a:latin typeface="Calibri" panose="020F0502020204030204" pitchFamily="34" charset="0"/>
                <a:ea typeface="Calibri" panose="020F0502020204030204" pitchFamily="34" charset="0"/>
                <a:cs typeface="Calibri" panose="020F0502020204030204" pitchFamily="34" charset="0"/>
              </a:rPr>
              <a:t>Cuando tu grupo llega al punto de necesitar líderes, ¿cuál sería el proceso a seguir para buscarlos? ¿Qué se busca en líderes tanto supervisores como diáconos? </a:t>
            </a:r>
            <a:r>
              <a:rPr lang="es-ES" sz="1100" i="1" dirty="0">
                <a:solidFill>
                  <a:srgbClr val="00B050"/>
                </a:solidFill>
                <a:effectLst/>
                <a:latin typeface="Calibri" panose="020F0502020204030204" pitchFamily="34" charset="0"/>
                <a:ea typeface="Calibri" panose="020F0502020204030204" pitchFamily="34" charset="0"/>
              </a:rPr>
              <a:t>Permite que los estudiantes contestan.</a:t>
            </a:r>
            <a:endParaRPr lang="en-US" sz="1100" i="1" dirty="0">
              <a:solidFill>
                <a:srgbClr val="00B050"/>
              </a:solidFill>
              <a:effectLst/>
              <a:latin typeface="Calibri" panose="020F0502020204030204" pitchFamily="34" charset="0"/>
              <a:ea typeface="Calibri" panose="020F0502020204030204" pitchFamily="34" charset="0"/>
              <a:cs typeface="Arial"/>
            </a:endParaRPr>
          </a:p>
          <a:p>
            <a:pPr marL="0" marR="0" lvl="0" indent="0">
              <a:buFontTx/>
              <a:buNone/>
            </a:pPr>
            <a:endParaRPr lang="en-US" sz="1100" i="1" dirty="0">
              <a:solidFill>
                <a:srgbClr val="00B050"/>
              </a:solidFill>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Fijémonos principalmente en su carácter, su vida espiritual, personal, y familiar.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¿Sus conversaciones, sus creencias se centran en Cristo y las enseñanzas de la Biblia?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Sí tienen que poder enseñar la Palabra (apto para enseñar).  </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3D012CF4-3903-663F-BFA3-9B6149F66A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947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9852023-2AF9-3541-42C5-691FF2AFD5F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E4CFD03-437C-13E3-D6AA-D600FC665B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Calibri" panose="020F0502020204030204" pitchFamily="34" charset="0"/>
                <a:cs typeface="Calibri" panose="020F0502020204030204" pitchFamily="34" charset="0"/>
              </a:rPr>
              <a:t>2. 1 Timoteo 3:16</a:t>
            </a:r>
            <a:endParaRPr lang="en-US" sz="1800" dirty="0">
              <a:effectLst/>
              <a:latin typeface="Calibri" panose="020F0502020204030204" pitchFamily="34" charset="0"/>
              <a:ea typeface="Calibri" panose="020F0502020204030204" pitchFamily="34" charset="0"/>
            </a:endParaRPr>
          </a:p>
          <a:p>
            <a:pPr marL="0" marR="0">
              <a:buNone/>
            </a:pPr>
            <a:r>
              <a:rPr lang="es-PY" sz="1800" b="1" baseline="30000" dirty="0">
                <a:effectLst/>
                <a:latin typeface="Calibri" panose="020F0502020204030204" pitchFamily="34" charset="0"/>
                <a:ea typeface="Calibri" panose="020F0502020204030204" pitchFamily="34" charset="0"/>
                <a:cs typeface="Calibri" panose="020F0502020204030204" pitchFamily="34" charset="0"/>
              </a:rPr>
              <a:t>16 </a:t>
            </a:r>
            <a:r>
              <a:rPr lang="es-PY" sz="1800" dirty="0">
                <a:effectLst/>
                <a:latin typeface="Calibri" panose="020F0502020204030204" pitchFamily="34" charset="0"/>
                <a:ea typeface="Calibri" panose="020F0502020204030204" pitchFamily="34" charset="0"/>
                <a:cs typeface="Calibri" panose="020F0502020204030204" pitchFamily="34" charset="0"/>
              </a:rPr>
              <a:t>Indiscutiblemente, el misterio de la piedad es grande: Dios fue manifestado en carne, Justificado en el Espíritu, Visto de los ángeles, Predicado a las naciones, Creído en el mundo, Recibido arriba en gloria.</a:t>
            </a:r>
          </a:p>
          <a:p>
            <a:pPr marL="0" marR="0">
              <a:buNone/>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Parece que hace falta un “¡Amén!” al final.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“Visto por los ángeles” - Los ángeles, huestes celestiales participaban en todas las acciones salvadoras de Cristo.  Anunciaron su nacimiento, su resurrección, su ascensión.  Presenciaron su profunda agonía en el Getsemaní.  Se regocijaron en su victoria.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“Proclamado entre las naciones”.  Esto, por supuesto, se refiere al cumplimiento del mandato del mismo Cristo (Mateo 28:16-20), con el resultado de que fue:</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“Creído en el mundo”.   No “por el mundo”.  El mundo en general rechaza esta predicación.  Pero en este mundo (</a:t>
            </a:r>
            <a:r>
              <a:rPr lang="es-ES" sz="1800" dirty="0" err="1">
                <a:effectLst/>
                <a:latin typeface="Calibri" panose="020F0502020204030204" pitchFamily="34" charset="0"/>
                <a:ea typeface="Calibri" panose="020F0502020204030204" pitchFamily="34" charset="0"/>
                <a:cs typeface="Calibri" panose="020F0502020204030204" pitchFamily="34" charset="0"/>
              </a:rPr>
              <a:t>κόσμῳ</a:t>
            </a:r>
            <a:r>
              <a:rPr lang="es-ES" sz="1800" dirty="0">
                <a:effectLst/>
                <a:latin typeface="Calibri" panose="020F0502020204030204" pitchFamily="34" charset="0"/>
                <a:ea typeface="Calibri" panose="020F0502020204030204" pitchFamily="34" charset="0"/>
                <a:cs typeface="Calibri" panose="020F0502020204030204" pitchFamily="34" charset="0"/>
              </a:rPr>
              <a:t>), Dios tiene sus escogidos, los creyentes.  Su Palabra lleva fruto.</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“Recibido en gloria”.  Jesús reina en la gloria del cielo ahora y para siempre.  Este reinado comenzó con su gloriosa ascensión y sigue por toda la eternidad.</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Pablo nos fortalece recordándonos que la piedad más grande se halla en Cristo.</a:t>
            </a:r>
            <a:endParaRPr lang="en-US" sz="18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lang="es-PY" dirty="0"/>
          </a:p>
        </p:txBody>
      </p:sp>
      <p:sp>
        <p:nvSpPr>
          <p:cNvPr id="311" name="Google Shape;311;g2f5882f685f_0_775:notes">
            <a:extLst>
              <a:ext uri="{FF2B5EF4-FFF2-40B4-BE49-F238E27FC236}">
                <a16:creationId xmlns:a16="http://schemas.microsoft.com/office/drawing/2014/main" id="{0BDE9F46-43C0-0898-A0DC-0F9FF63D47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586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3. Oración. </a:t>
            </a:r>
            <a:endParaRPr lang="en-US" sz="1800" b="1"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100" dirty="0">
                <a:effectLst/>
                <a:latin typeface="Calibri" panose="020F0502020204030204" pitchFamily="34" charset="0"/>
                <a:ea typeface="Calibri" panose="020F0502020204030204" pitchFamily="34" charset="0"/>
                <a:cs typeface="Calibri" panose="020F0502020204030204" pitchFamily="34" charset="0"/>
              </a:rPr>
              <a:t>1. La Tarea:  </a:t>
            </a:r>
          </a:p>
          <a:p>
            <a:pPr marL="0" marR="0">
              <a:buNone/>
            </a:pP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cs typeface="Calibri" panose="020F0502020204030204" pitchFamily="34" charset="0"/>
              </a:rPr>
              <a:t>Leer 1 Timoteo 4 en sus Biblias</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cs typeface="Calibri" panose="020F0502020204030204" pitchFamily="34" charset="0"/>
              </a:rPr>
              <a:t>Ver el video 4:  </a:t>
            </a:r>
            <a:r>
              <a:rPr lang="es-ES" sz="1100" b="1" u="sng" dirty="0">
                <a:solidFill>
                  <a:srgbClr val="0000FF"/>
                </a:solidFill>
                <a:effectLst/>
                <a:latin typeface="Calibri" panose="020F0502020204030204" pitchFamily="34" charset="0"/>
                <a:ea typeface="Arial" panose="020B0604020202020204" pitchFamily="34" charset="0"/>
                <a:cs typeface="Calibri" panose="020F0502020204030204" pitchFamily="34" charset="0"/>
                <a:hlinkClick r:id="rId3"/>
              </a:rPr>
              <a:t>https://youtu.be/I4BIijLako4?si=hqibrrgg6wMbVZeY</a:t>
            </a:r>
            <a:r>
              <a:rPr lang="es-E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cs typeface="Calibri" panose="020F0502020204030204" pitchFamily="34" charset="0"/>
              </a:rPr>
              <a:t>Investigar uno de los siguientes temas, solo para dialogar.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Calibri" panose="020F0502020204030204" pitchFamily="34" charset="0"/>
              </a:rPr>
              <a:t>Elegir entre:</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Calibri" panose="020F0502020204030204" pitchFamily="34" charset="0"/>
              </a:rPr>
              <a:t>Leer algo de La historia sobre el celibato en la iglesia católica</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Calibri" panose="020F0502020204030204" pitchFamily="34" charset="0"/>
              </a:rPr>
              <a:t>Investigar lo siguiente: algunas iglesias prohíben ciertas comidas: ¿cuáles son esas iglesias? ¿Qué comidas prohíben? y ¿por qué lo hacen?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Calibri" panose="020F0502020204030204" pitchFamily="34" charset="0"/>
              </a:rPr>
              <a:t>Nota: No tienen que compartir su investigación con el profe, ni publicar nada. Solo hay que llegar preparado para hablar el tema en el grupo.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460" name="Google Shape;4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Oración y Bendición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452" name="Google Shape;45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3. Despedida</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1000"/>
              </a:spcAft>
              <a:buSzPts val="1100"/>
              <a:buNone/>
            </a:pPr>
            <a:endParaRPr sz="1104" dirty="0">
              <a:solidFill>
                <a:schemeClr val="dk1"/>
              </a:solidFill>
              <a:latin typeface="Calibri"/>
              <a:ea typeface="Calibri"/>
              <a:cs typeface="Calibri"/>
              <a:sym typeface="Calibri"/>
            </a:endParaRPr>
          </a:p>
        </p:txBody>
      </p:sp>
      <p:sp>
        <p:nvSpPr>
          <p:cNvPr id="470" name="Google Shape;470;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478" name="Google Shape;47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OBJETIVO #1: Hablaremos de cada palabra o frase que describe los requisitos bíblicos para los supervisores en la iglesia.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dirty="0">
                <a:effectLst/>
                <a:latin typeface="Calibri" panose="020F0502020204030204" pitchFamily="34" charset="0"/>
                <a:ea typeface="Calibri" panose="020F0502020204030204" pitchFamily="34" charset="0"/>
              </a:rPr>
              <a:t>1. Para comenzar: Escuchemos uno de los testimonios que prepararon.</a:t>
            </a:r>
            <a:r>
              <a:rPr lang="en-US" sz="2000" dirty="0">
                <a:effectLst/>
              </a:rPr>
              <a:t> </a:t>
            </a:r>
            <a:endParaRPr sz="1104" b="1" dirty="0">
              <a:solidFill>
                <a:schemeClr val="dk1"/>
              </a:solidFill>
              <a:latin typeface="Calibri"/>
              <a:ea typeface="Calibri"/>
              <a:cs typeface="Calibri"/>
              <a:sym typeface="Calibri"/>
            </a:endParaRPr>
          </a:p>
        </p:txBody>
      </p:sp>
      <p:sp>
        <p:nvSpPr>
          <p:cNvPr id="295" name="Google Shape;295;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F57D4F06-F21E-724E-1F2E-3514BB2DC1D0}"/>
            </a:ext>
          </a:extLst>
        </p:cNvPr>
        <p:cNvGrpSpPr/>
        <p:nvPr/>
      </p:nvGrpSpPr>
      <p:grpSpPr>
        <a:xfrm>
          <a:off x="0" y="0"/>
          <a:ext cx="0" cy="0"/>
          <a:chOff x="0" y="0"/>
          <a:chExt cx="0" cy="0"/>
        </a:xfrm>
      </p:grpSpPr>
      <p:sp>
        <p:nvSpPr>
          <p:cNvPr id="294" name="Google Shape;294;g2e8f58b83d9_0_989:notes">
            <a:extLst>
              <a:ext uri="{FF2B5EF4-FFF2-40B4-BE49-F238E27FC236}">
                <a16:creationId xmlns:a16="http://schemas.microsoft.com/office/drawing/2014/main" id="{743CF0A3-66B0-6150-B11A-86D2E49E0A6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Recordatorios para el Testimonio:</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Tu testimonio es obra de Dios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Tus heridas y fallas hacen ver bien a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“Ustedes no me eligieron a mi…”</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Tu vida santa no siempre es una línea recta, no siempre es blanco y negro.</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95" name="Google Shape;295;g2e8f58b83d9_0_989:notes">
            <a:extLst>
              <a:ext uri="{FF2B5EF4-FFF2-40B4-BE49-F238E27FC236}">
                <a16:creationId xmlns:a16="http://schemas.microsoft.com/office/drawing/2014/main" id="{1BE709E0-A550-B3CF-CF3B-E75C3FB5E5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574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AA7285A0-3254-063D-E2B6-6E3CE5088596}"/>
            </a:ext>
          </a:extLst>
        </p:cNvPr>
        <p:cNvGrpSpPr/>
        <p:nvPr/>
      </p:nvGrpSpPr>
      <p:grpSpPr>
        <a:xfrm>
          <a:off x="0" y="0"/>
          <a:ext cx="0" cy="0"/>
          <a:chOff x="0" y="0"/>
          <a:chExt cx="0" cy="0"/>
        </a:xfrm>
      </p:grpSpPr>
      <p:sp>
        <p:nvSpPr>
          <p:cNvPr id="294" name="Google Shape;294;g2e8f58b83d9_0_989:notes">
            <a:extLst>
              <a:ext uri="{FF2B5EF4-FFF2-40B4-BE49-F238E27FC236}">
                <a16:creationId xmlns:a16="http://schemas.microsoft.com/office/drawing/2014/main" id="{A4F0A217-7732-6A36-DF04-58CC6B1BC7D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No es una competencia.</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Algunos testimonios son Pablos, otros </a:t>
            </a:r>
            <a:r>
              <a:rPr lang="es-ES" sz="1800" dirty="0" err="1">
                <a:effectLst/>
                <a:latin typeface="Calibri" panose="020F0502020204030204" pitchFamily="34" charset="0"/>
                <a:ea typeface="Calibri" panose="020F0502020204030204" pitchFamily="34" charset="0"/>
                <a:cs typeface="Calibri" panose="020F0502020204030204" pitchFamily="34" charset="0"/>
              </a:rPr>
              <a:t>Timoteos</a:t>
            </a:r>
            <a:r>
              <a:rPr lang="es-ES" sz="1800" dirty="0">
                <a:effectLst/>
                <a:latin typeface="Calibri" panose="020F0502020204030204" pitchFamily="34" charset="0"/>
                <a:ea typeface="Calibri" panose="020F0502020204030204" pitchFamily="34" charset="0"/>
                <a:cs typeface="Calibri" panose="020F0502020204030204" pitchFamily="34" charset="0"/>
              </a:rPr>
              <a:t>, otros </a:t>
            </a:r>
            <a:r>
              <a:rPr lang="es-ES" sz="1800" dirty="0" err="1">
                <a:effectLst/>
                <a:latin typeface="Calibri" panose="020F0502020204030204" pitchFamily="34" charset="0"/>
                <a:ea typeface="Calibri" panose="020F0502020204030204" pitchFamily="34" charset="0"/>
                <a:cs typeface="Calibri" panose="020F0502020204030204" pitchFamily="34" charset="0"/>
              </a:rPr>
              <a:t>Rajab</a:t>
            </a:r>
            <a:r>
              <a:rPr lang="es-ES" sz="1800" dirty="0">
                <a:effectLst/>
                <a:latin typeface="Calibri" panose="020F0502020204030204" pitchFamily="34" charset="0"/>
                <a:ea typeface="Calibri" panose="020F0502020204030204" pitchFamily="34" charset="0"/>
                <a:cs typeface="Calibri" panose="020F0502020204030204" pitchFamily="34" charset="0"/>
              </a:rPr>
              <a:t> o la mujer samaritana</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Es para la gloria de Dios.  Utiliza la Biblia y términos espirituales – misericordia, gracia.</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95" name="Google Shape;295;g2e8f58b83d9_0_989:notes">
            <a:extLst>
              <a:ext uri="{FF2B5EF4-FFF2-40B4-BE49-F238E27FC236}">
                <a16:creationId xmlns:a16="http://schemas.microsoft.com/office/drawing/2014/main" id="{5C073DEC-5BDE-DC4C-17BD-89CF87C2CA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247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5A881EB3-FA88-192D-6220-8E7F433D7C8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42CF940-7755-D7FF-2357-A2C5995906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1. …Si alguno anhela ser obispo…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Para muchos de nosotros, la palabra “obispo” nos da la imagen de un obispo de la iglesia católica romana.  Pero veamos en este capítulo lo que realmente significa.</a:t>
            </a:r>
            <a:endParaRPr lang="en-US" sz="18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1EAD773-D42F-4213-040E-C84CDCB902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9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descr="A logo with a cross and a bird&#10;&#10;Description automatically generated"/>
          <p:cNvPicPr preferRelativeResize="0"/>
          <p:nvPr/>
        </p:nvPicPr>
        <p:blipFill rotWithShape="1">
          <a:blip r:embed="rId3">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450027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5400" b="0" i="0" u="none" strike="noStrike" cap="none" dirty="0" err="1">
                <a:solidFill>
                  <a:schemeClr val="dk1"/>
                </a:solidFill>
                <a:latin typeface="Lato"/>
                <a:ea typeface="Lato"/>
                <a:cs typeface="Lato"/>
                <a:sym typeface="Lato"/>
              </a:rPr>
              <a:t>Fortaleciendo</a:t>
            </a:r>
            <a:r>
              <a:rPr lang="en-US" sz="5400" b="0" i="0" u="none" strike="noStrike" cap="none" dirty="0">
                <a:solidFill>
                  <a:schemeClr val="dk1"/>
                </a:solidFill>
                <a:latin typeface="Lato"/>
                <a:ea typeface="Lato"/>
                <a:cs typeface="Lato"/>
                <a:sym typeface="Lato"/>
              </a:rPr>
              <a:t> a </a:t>
            </a:r>
            <a:r>
              <a:rPr lang="en-US" sz="5400" b="0" i="0" u="none" strike="noStrike" cap="none" dirty="0" err="1">
                <a:solidFill>
                  <a:schemeClr val="dk1"/>
                </a:solidFill>
                <a:latin typeface="Lato"/>
                <a:ea typeface="Lato"/>
                <a:cs typeface="Lato"/>
                <a:sym typeface="Lato"/>
              </a:rPr>
              <a:t>Timoteo</a:t>
            </a:r>
            <a:endParaRPr sz="7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2" descr="At Lystra, they met a young Christian called Timothy. His mother was a Jewish believer, but his father was a Greek. The local Christians thought very highly of him and Paul invited Timothy to join them on their journey. – Slide 7">
            <a:extLst>
              <a:ext uri="{FF2B5EF4-FFF2-40B4-BE49-F238E27FC236}">
                <a16:creationId xmlns:a16="http://schemas.microsoft.com/office/drawing/2014/main" id="{1E2162B5-A7F0-D8DB-66BD-C3C5B4F5D7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69395" y="948267"/>
            <a:ext cx="5758024" cy="43185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4A9BFA5-846F-041B-782C-F5D13045BE61}"/>
              </a:ext>
            </a:extLst>
          </p:cNvPr>
          <p:cNvPicPr>
            <a:picLocks noChangeAspect="1"/>
          </p:cNvPicPr>
          <p:nvPr/>
        </p:nvPicPr>
        <p:blipFill>
          <a:blip r:embed="rId5"/>
          <a:stretch>
            <a:fillRect/>
          </a:stretch>
        </p:blipFill>
        <p:spPr>
          <a:xfrm>
            <a:off x="6206702" y="975692"/>
            <a:ext cx="5893649" cy="4420237"/>
          </a:xfrm>
          <a:prstGeom prst="rect">
            <a:avLst/>
          </a:prstGeom>
        </p:spPr>
      </p:pic>
    </p:spTree>
    <p:extLst>
      <p:ext uri="{BB962C8B-B14F-4D97-AF65-F5344CB8AC3E}">
        <p14:creationId xmlns:p14="http://schemas.microsoft.com/office/powerpoint/2010/main" val="3030450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6E9A4695-C08E-871E-BA8A-D21EC31A01C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A8F435C-9F96-858F-8E64-53126F23A50D}"/>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Timoteo 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7BC6FF4E-B892-9026-5B64-0C9D7E95A0D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00603A8B-47B6-874C-7AEA-4E960415F94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93C0111-4003-9D5C-B86A-8907603FDF4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9A53A1D-7233-860F-E743-1597E8BA4255}"/>
              </a:ext>
            </a:extLst>
          </p:cNvPr>
          <p:cNvSpPr txBox="1"/>
          <p:nvPr/>
        </p:nvSpPr>
        <p:spPr>
          <a:xfrm>
            <a:off x="1757680" y="1971729"/>
            <a:ext cx="9170342" cy="738623"/>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200" dirty="0">
                <a:latin typeface="system-ui"/>
              </a:rPr>
              <a:t>…</a:t>
            </a:r>
            <a:r>
              <a:rPr lang="es-PY" sz="4200" b="0" i="0" dirty="0">
                <a:solidFill>
                  <a:srgbClr val="000000"/>
                </a:solidFill>
                <a:effectLst/>
                <a:latin typeface="system-ui"/>
              </a:rPr>
              <a:t>Si alguno anhela ser obispo</a:t>
            </a:r>
            <a:r>
              <a:rPr lang="es-PY" sz="4200" dirty="0">
                <a:latin typeface="system-ui"/>
              </a:rPr>
              <a:t>…</a:t>
            </a:r>
            <a:r>
              <a:rPr lang="es-PY" sz="4200" b="0" i="0" dirty="0">
                <a:solidFill>
                  <a:srgbClr val="000000"/>
                </a:solidFill>
                <a:effectLst/>
                <a:latin typeface="system-ui"/>
              </a:rPr>
              <a:t> </a:t>
            </a:r>
            <a:endParaRPr lang="es-PY" sz="4200" i="1" dirty="0">
              <a:solidFill>
                <a:schemeClr val="dk1"/>
              </a:solidFill>
              <a:latin typeface="Lato"/>
              <a:ea typeface="Lato"/>
              <a:cs typeface="Lato"/>
              <a:sym typeface="Lato"/>
            </a:endParaRPr>
          </a:p>
        </p:txBody>
      </p:sp>
      <p:sp>
        <p:nvSpPr>
          <p:cNvPr id="3" name="TextBox 2">
            <a:extLst>
              <a:ext uri="{FF2B5EF4-FFF2-40B4-BE49-F238E27FC236}">
                <a16:creationId xmlns:a16="http://schemas.microsoft.com/office/drawing/2014/main" id="{FEE70B2E-6510-6D6A-7977-8EA3E537D5BB}"/>
              </a:ext>
            </a:extLst>
          </p:cNvPr>
          <p:cNvSpPr txBox="1"/>
          <p:nvPr/>
        </p:nvSpPr>
        <p:spPr>
          <a:xfrm>
            <a:off x="4230675" y="3612391"/>
            <a:ext cx="3907416"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Obispo = </a:t>
            </a:r>
          </a:p>
          <a:p>
            <a:pPr algn="ctr"/>
            <a:r>
              <a:rPr lang="en-US" sz="4000" i="1" dirty="0">
                <a:latin typeface="Lato" panose="020F0502020204030203" pitchFamily="34" charset="0"/>
                <a:ea typeface="Lato" panose="020F0502020204030203" pitchFamily="34" charset="0"/>
                <a:cs typeface="Lato" panose="020F0502020204030203" pitchFamily="34" charset="0"/>
              </a:rPr>
              <a:t>Supervisor</a:t>
            </a:r>
            <a:endParaRPr lang="es-PY"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1451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B0110277-0D26-67E3-CE80-DDE401915DC0}"/>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9FEBBD8-CF6D-C307-4092-4A1D1EFFEC4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C766911A-42AE-8006-8589-B6C6797DEB66}"/>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42E856E-4480-A0F5-0379-52093B62489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B90E8D79-D0D8-899B-C713-0116577611A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5F31CC6-7214-1E00-7E16-A10A608EC174}"/>
              </a:ext>
            </a:extLst>
          </p:cNvPr>
          <p:cNvSpPr txBox="1"/>
          <p:nvPr/>
        </p:nvSpPr>
        <p:spPr>
          <a:xfrm>
            <a:off x="1757680" y="1971729"/>
            <a:ext cx="9170342"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0" i="0" dirty="0">
                <a:solidFill>
                  <a:srgbClr val="000000"/>
                </a:solidFill>
                <a:effectLst/>
                <a:latin typeface="Lato"/>
              </a:rPr>
              <a:t>Ésta es palabra fiel: Si alguno anhela ser obispo, desea una buena obra. </a:t>
            </a:r>
            <a:r>
              <a:rPr lang="es-PY" sz="4000" b="1" i="0" baseline="30000" dirty="0">
                <a:solidFill>
                  <a:srgbClr val="000000"/>
                </a:solidFill>
                <a:effectLst/>
                <a:latin typeface="Lato"/>
              </a:rPr>
              <a:t>2 </a:t>
            </a:r>
            <a:r>
              <a:rPr lang="es-PY" sz="4000" b="0" i="0" dirty="0">
                <a:solidFill>
                  <a:srgbClr val="000000"/>
                </a:solidFill>
                <a:effectLst/>
                <a:latin typeface="Lato"/>
              </a:rPr>
              <a:t>Pero es necesario que el obispo sea irreprensible y que tenga una sola esposa; que sea sobrio, prudente, decoroso, hospedador, apto para enseñar; </a:t>
            </a:r>
            <a:endParaRPr lang="es-PY" sz="4000" i="1" dirty="0">
              <a:solidFill>
                <a:schemeClr val="dk1"/>
              </a:solidFill>
              <a:latin typeface="Lato"/>
              <a:ea typeface="Lato"/>
              <a:cs typeface="Lato"/>
            </a:endParaRPr>
          </a:p>
        </p:txBody>
      </p:sp>
    </p:spTree>
    <p:extLst>
      <p:ext uri="{BB962C8B-B14F-4D97-AF65-F5344CB8AC3E}">
        <p14:creationId xmlns:p14="http://schemas.microsoft.com/office/powerpoint/2010/main" val="323564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57F9A61-61FA-A750-B5A7-D56F0D4EF05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D8B6448-C228-3185-7FB3-0BD1EE31F1FE}"/>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95621B4-D579-6C4B-12E6-E0E8BBD2210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31F1E97-20A0-E783-4CCC-E14D559223F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1F56A306-CAE8-91A2-65C9-9F257BDF364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B8519FF7-3950-95DB-AEFD-E9D33579ADB0}"/>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9D215DA5-4BA4-620F-A74D-0CB3D7C5CFAD}"/>
              </a:ext>
            </a:extLst>
          </p:cNvPr>
          <p:cNvSpPr txBox="1"/>
          <p:nvPr/>
        </p:nvSpPr>
        <p:spPr>
          <a:xfrm>
            <a:off x="1869440" y="2119256"/>
            <a:ext cx="3907416" cy="707886"/>
          </a:xfrm>
          <a:prstGeom prst="rect">
            <a:avLst/>
          </a:prstGeom>
          <a:noFill/>
        </p:spPr>
        <p:txBody>
          <a:bodyPr wrap="square" rtlCol="0">
            <a:spAutoFit/>
          </a:bodyPr>
          <a:lstStyle/>
          <a:p>
            <a:pPr algn="ctr"/>
            <a:r>
              <a:rPr lang="en-US" sz="4000" i="1" dirty="0" err="1">
                <a:latin typeface="Lato" panose="020F0502020204030203" pitchFamily="34" charset="0"/>
                <a:ea typeface="Lato" panose="020F0502020204030203" pitchFamily="34" charset="0"/>
                <a:cs typeface="Lato" panose="020F0502020204030203" pitchFamily="34" charset="0"/>
              </a:rPr>
              <a:t>irreprensible</a:t>
            </a:r>
            <a:endParaRPr lang="en-US"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2050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255A1DF-C657-78DE-FECA-8B45C6A8681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0C0422E-25AD-460C-9D58-16974E636F5E}"/>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22C665E-3BCB-7341-0F23-84EA9657C0C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D5B10384-CD83-5130-EC62-B992FF54413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4EC6121E-E13B-587D-C351-84336CDCB98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14BB314-0FBB-A20A-C536-E63FBE1FC159}"/>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47D95E7B-D59B-1501-0C31-7D1C2C098FCE}"/>
              </a:ext>
            </a:extLst>
          </p:cNvPr>
          <p:cNvSpPr txBox="1"/>
          <p:nvPr/>
        </p:nvSpPr>
        <p:spPr>
          <a:xfrm>
            <a:off x="1869440" y="2119256"/>
            <a:ext cx="3907416" cy="1323439"/>
          </a:xfrm>
          <a:prstGeom prst="rect">
            <a:avLst/>
          </a:prstGeom>
          <a:noFill/>
        </p:spPr>
        <p:txBody>
          <a:bodyPr wrap="square" lIns="91440" tIns="45720" rIns="91440" bIns="45720" rtlCol="0" anchor="t">
            <a:spAutoFit/>
          </a:bodyPr>
          <a:lstStyle/>
          <a:p>
            <a:pPr algn="ctr"/>
            <a:r>
              <a:rPr lang="en-US" sz="4000" i="1" dirty="0">
                <a:latin typeface="Lato"/>
                <a:ea typeface="Lato"/>
                <a:cs typeface="Lato"/>
              </a:rPr>
              <a:t>Esposo de </a:t>
            </a:r>
            <a:r>
              <a:rPr lang="en-US" sz="4000" i="1" dirty="0" err="1">
                <a:latin typeface="Lato"/>
                <a:ea typeface="Lato"/>
                <a:cs typeface="Lato"/>
              </a:rPr>
              <a:t>una</a:t>
            </a:r>
            <a:r>
              <a:rPr lang="en-US" sz="4000" i="1" dirty="0">
                <a:latin typeface="Lato"/>
                <a:ea typeface="Lato"/>
                <a:cs typeface="Lato"/>
              </a:rPr>
              <a:t> </a:t>
            </a:r>
            <a:r>
              <a:rPr lang="en-US" sz="4000" i="1" dirty="0" err="1">
                <a:latin typeface="Lato"/>
                <a:ea typeface="Lato"/>
                <a:cs typeface="Lato"/>
              </a:rPr>
              <a:t>mujer</a:t>
            </a:r>
            <a:endParaRPr lang="en-US" sz="4000" i="1" dirty="0">
              <a:latin typeface="Lato"/>
              <a:ea typeface="Lato"/>
              <a:cs typeface="Lato"/>
            </a:endParaRPr>
          </a:p>
        </p:txBody>
      </p:sp>
    </p:spTree>
    <p:extLst>
      <p:ext uri="{BB962C8B-B14F-4D97-AF65-F5344CB8AC3E}">
        <p14:creationId xmlns:p14="http://schemas.microsoft.com/office/powerpoint/2010/main" val="319876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C08EF0C4-B714-1D55-D27B-E8451D4DA18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CABFAB5-F140-0266-91BD-CB466A8B1129}"/>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EC0F1A99-AFA5-3AF8-3D00-A87B7021ED6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2F3D0BA-8155-98FE-8DF0-E3A952A7724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84D2411-4802-79F6-EC05-909647FA9EF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B5113EFF-5D57-F691-DA0A-ACE486491841}"/>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1A008F51-4AB2-2C25-90BD-46C81BDA9BB2}"/>
              </a:ext>
            </a:extLst>
          </p:cNvPr>
          <p:cNvSpPr txBox="1"/>
          <p:nvPr/>
        </p:nvSpPr>
        <p:spPr>
          <a:xfrm>
            <a:off x="1869440" y="2119256"/>
            <a:ext cx="3907416" cy="707886"/>
          </a:xfrm>
          <a:prstGeom prst="rect">
            <a:avLst/>
          </a:prstGeom>
          <a:noFill/>
        </p:spPr>
        <p:txBody>
          <a:bodyPr wrap="square" rtlCol="0">
            <a:spAutoFit/>
          </a:bodyPr>
          <a:lstStyle/>
          <a:p>
            <a:pPr algn="ctr"/>
            <a:r>
              <a:rPr lang="en-US" sz="4000" i="1" dirty="0" err="1">
                <a:latin typeface="Lato" panose="020F0502020204030203" pitchFamily="34" charset="0"/>
                <a:ea typeface="Lato" panose="020F0502020204030203" pitchFamily="34" charset="0"/>
                <a:cs typeface="Lato" panose="020F0502020204030203" pitchFamily="34" charset="0"/>
              </a:rPr>
              <a:t>sobrio</a:t>
            </a:r>
            <a:endParaRPr lang="en-US"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40246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C164B32-38E6-B71F-FC8E-34FAA866DF9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E997E5B-FCCD-EBB4-A52B-C1261945D25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4D39DA17-0A04-AB6E-0EAB-A5AC053240A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2554CB4-EA59-4CB5-276D-586B00D3DD1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C51B481-0C79-94AD-18D6-A47D78701A1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AD6DFA7-792A-F556-54A8-C1532C8C5B25}"/>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C7995FAA-EEC8-1C45-4A19-DBF2D1E14FF8}"/>
              </a:ext>
            </a:extLst>
          </p:cNvPr>
          <p:cNvSpPr txBox="1"/>
          <p:nvPr/>
        </p:nvSpPr>
        <p:spPr>
          <a:xfrm>
            <a:off x="1869440" y="2119256"/>
            <a:ext cx="3907416" cy="707886"/>
          </a:xfrm>
          <a:prstGeom prst="rect">
            <a:avLst/>
          </a:prstGeom>
          <a:noFill/>
        </p:spPr>
        <p:txBody>
          <a:bodyPr wrap="square" rtlCol="0">
            <a:spAutoFit/>
          </a:bodyPr>
          <a:lstStyle/>
          <a:p>
            <a:pPr algn="ctr"/>
            <a:r>
              <a:rPr lang="en-US" sz="4000" i="1" dirty="0" err="1">
                <a:latin typeface="Lato" panose="020F0502020204030203" pitchFamily="34" charset="0"/>
                <a:ea typeface="Lato" panose="020F0502020204030203" pitchFamily="34" charset="0"/>
                <a:cs typeface="Lato" panose="020F0502020204030203" pitchFamily="34" charset="0"/>
              </a:rPr>
              <a:t>prudente</a:t>
            </a:r>
            <a:endParaRPr lang="en-US"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4252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E222B43-3AA3-D364-1B24-67B15722989B}"/>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5813820-C3EB-B718-7E8F-ABCB62D9737A}"/>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A857014B-B986-9521-A392-9BEB8E7F59A9}"/>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8838619B-DE3C-7E68-42A8-3DC0F5E0E69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5CCC2C3-5AE0-81A8-81B8-9874C828044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89758E65-B72C-9A14-6C8D-FFBA3199FDFE}"/>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C6EBF146-C61B-0633-F355-31B9D16A105B}"/>
              </a:ext>
            </a:extLst>
          </p:cNvPr>
          <p:cNvSpPr txBox="1"/>
          <p:nvPr/>
        </p:nvSpPr>
        <p:spPr>
          <a:xfrm>
            <a:off x="1869440" y="2119256"/>
            <a:ext cx="3907416" cy="707886"/>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decoroso</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115488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3A4BC0E-B99E-7A9E-5B85-D4FCEC6B370A}"/>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EB7237DE-5711-A33A-1355-622FD9505C3A}"/>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57E6B167-A17C-9C6A-B2B2-FCF6DFD79F5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B4FF684-A372-A09D-2FCE-F1C4462E97A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3C8F30C-CDF5-4771-4D95-2E40F8BEFBB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53C2060-C67D-BE6D-9B3D-21A4BB414ED1}"/>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BFCC9740-E243-83CA-F896-A8018F6BF0FD}"/>
              </a:ext>
            </a:extLst>
          </p:cNvPr>
          <p:cNvSpPr txBox="1"/>
          <p:nvPr/>
        </p:nvSpPr>
        <p:spPr>
          <a:xfrm>
            <a:off x="1869440" y="2119256"/>
            <a:ext cx="3907416" cy="1323439"/>
          </a:xfrm>
          <a:prstGeom prst="rect">
            <a:avLst/>
          </a:prstGeom>
          <a:noFill/>
        </p:spPr>
        <p:txBody>
          <a:bodyPr wrap="square" lIns="91440" tIns="45720" rIns="91440" bIns="45720" rtlCol="0" anchor="t">
            <a:spAutoFit/>
          </a:bodyPr>
          <a:lstStyle/>
          <a:p>
            <a:pPr algn="ctr"/>
            <a:r>
              <a:rPr lang="en-US" sz="4000" i="1" dirty="0">
                <a:latin typeface="Lato"/>
                <a:ea typeface="Lato"/>
                <a:cs typeface="Lato"/>
              </a:rPr>
              <a:t>“</a:t>
            </a:r>
            <a:r>
              <a:rPr lang="en-US" sz="4000" i="1" dirty="0" err="1">
                <a:latin typeface="Lato"/>
                <a:ea typeface="Lato"/>
                <a:cs typeface="Lato"/>
              </a:rPr>
              <a:t>hospitalario</a:t>
            </a:r>
            <a:r>
              <a:rPr lang="en-US" sz="4000" i="1" dirty="0">
                <a:latin typeface="Lato"/>
                <a:ea typeface="Lato"/>
                <a:cs typeface="Lato"/>
              </a:rPr>
              <a:t>/ </a:t>
            </a:r>
            <a:r>
              <a:rPr lang="en-US" sz="4000" i="1" dirty="0" err="1">
                <a:latin typeface="Lato"/>
                <a:ea typeface="Lato"/>
                <a:cs typeface="Lato"/>
              </a:rPr>
              <a:t>hospedador</a:t>
            </a:r>
            <a:r>
              <a:rPr lang="en-US" sz="4000" i="1" dirty="0">
                <a:latin typeface="Lato"/>
                <a:ea typeface="Lato"/>
                <a:cs typeface="Lato"/>
              </a:rPr>
              <a:t>”</a:t>
            </a:r>
          </a:p>
        </p:txBody>
      </p:sp>
    </p:spTree>
    <p:extLst>
      <p:ext uri="{BB962C8B-B14F-4D97-AF65-F5344CB8AC3E}">
        <p14:creationId xmlns:p14="http://schemas.microsoft.com/office/powerpoint/2010/main" val="423173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8664E046-9D91-865C-D842-299001B40418}"/>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0AFAFE2-9991-8224-286E-C13DD1759B1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FDF2C3C-D851-78E4-C9AC-1E45FCE4CC79}"/>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2ED0676-30D3-000D-D768-D245DBE9AC8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4A41B891-8F7E-C9CE-4E34-E4D05719545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0AD286CC-4A78-74F4-DAAA-9BDED7F43739}"/>
              </a:ext>
            </a:extLst>
          </p:cNvPr>
          <p:cNvSpPr txBox="1"/>
          <p:nvPr/>
        </p:nvSpPr>
        <p:spPr>
          <a:xfrm>
            <a:off x="6680499" y="1741337"/>
            <a:ext cx="4819425"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system-ui"/>
              </a:rPr>
              <a:t>Ésta es palabra fiel: Si alguno anhela ser obispo, desea una buena obra. </a:t>
            </a:r>
            <a:r>
              <a:rPr lang="es-PY" sz="3200" b="1" i="0" baseline="30000" dirty="0">
                <a:solidFill>
                  <a:srgbClr val="000000"/>
                </a:solidFill>
                <a:effectLst/>
                <a:latin typeface="system-ui"/>
              </a:rPr>
              <a:t>2 </a:t>
            </a:r>
            <a:r>
              <a:rPr lang="es-PY" sz="3200" b="0" i="0" dirty="0">
                <a:solidFill>
                  <a:srgbClr val="000000"/>
                </a:solidFill>
                <a:effectLst/>
                <a:latin typeface="system-ui"/>
              </a:rPr>
              <a:t>Pero es necesario que el obispo sea irreprensible y que tenga una sola esposa; que sea sobrio, prudente, decoroso, hospedador, apto para enseñar; </a:t>
            </a:r>
            <a:endParaRPr lang="es-PY" sz="32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3064093B-63A5-13CF-D777-486E2F02314E}"/>
              </a:ext>
            </a:extLst>
          </p:cNvPr>
          <p:cNvSpPr txBox="1"/>
          <p:nvPr/>
        </p:nvSpPr>
        <p:spPr>
          <a:xfrm>
            <a:off x="1869440" y="2119256"/>
            <a:ext cx="3907416"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apto</a:t>
            </a:r>
            <a:r>
              <a:rPr lang="en-US" sz="4000" i="1" dirty="0">
                <a:latin typeface="Lato" panose="020F0502020204030203" pitchFamily="34" charset="0"/>
                <a:ea typeface="Lato" panose="020F0502020204030203" pitchFamily="34" charset="0"/>
                <a:cs typeface="Lato" panose="020F0502020204030203" pitchFamily="34" charset="0"/>
              </a:rPr>
              <a:t> para </a:t>
            </a:r>
            <a:r>
              <a:rPr lang="en-US" sz="4000" i="1" dirty="0" err="1">
                <a:latin typeface="Lato" panose="020F0502020204030203" pitchFamily="34" charset="0"/>
                <a:ea typeface="Lato" panose="020F0502020204030203" pitchFamily="34" charset="0"/>
                <a:cs typeface="Lato" panose="020F0502020204030203" pitchFamily="34" charset="0"/>
              </a:rPr>
              <a:t>enseñar</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804726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F9626E6-5D43-2CEC-E12B-DEABF2EFB18F}"/>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21C3EB5-E76A-9EA1-AC10-2E28B5C8869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0EAA956-E43F-317A-A014-938591A491B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43234641-F97A-F671-F86A-E121D381DEB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880E70D-1BE0-94D1-829C-C1B982FE079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17B0089A-AF96-DA74-E5F9-6AC7995A9D30}"/>
              </a:ext>
            </a:extLst>
          </p:cNvPr>
          <p:cNvSpPr txBox="1"/>
          <p:nvPr/>
        </p:nvSpPr>
        <p:spPr>
          <a:xfrm>
            <a:off x="2029664" y="1999438"/>
            <a:ext cx="9170342" cy="401644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900" b="0" i="0" dirty="0">
                <a:solidFill>
                  <a:srgbClr val="000000"/>
                </a:solidFill>
                <a:effectLst/>
                <a:latin typeface="Lato"/>
                <a:ea typeface="Lato"/>
                <a:cs typeface="Lato"/>
              </a:rPr>
              <a:t> </a:t>
            </a:r>
            <a:r>
              <a:rPr lang="es-PY" sz="3900" b="1" i="0" baseline="30000" dirty="0">
                <a:solidFill>
                  <a:srgbClr val="000000"/>
                </a:solidFill>
                <a:effectLst/>
                <a:latin typeface="Lato"/>
                <a:ea typeface="Lato"/>
                <a:cs typeface="Lato"/>
              </a:rPr>
              <a:t>3</a:t>
            </a:r>
            <a:r>
              <a:rPr lang="es-PY" sz="3600" b="1" i="0" baseline="30000" dirty="0">
                <a:solidFill>
                  <a:srgbClr val="000000"/>
                </a:solidFill>
                <a:effectLst/>
                <a:latin typeface="Lato"/>
                <a:ea typeface="Lato"/>
                <a:cs typeface="Lato"/>
              </a:rPr>
              <a:t> </a:t>
            </a:r>
            <a:r>
              <a:rPr lang="es-PY" sz="3600" b="0" i="0" dirty="0">
                <a:solidFill>
                  <a:srgbClr val="000000"/>
                </a:solidFill>
                <a:effectLst/>
                <a:latin typeface="Lato"/>
                <a:ea typeface="Lato"/>
                <a:cs typeface="Lato"/>
              </a:rPr>
              <a:t>no afecto al vino, ni pendenciero, ni codicioso de ganancias deshonestas, sino amable, apacible, no avaro; </a:t>
            </a:r>
            <a:r>
              <a:rPr lang="es-PY" sz="3600" b="1" i="0" baseline="30000" dirty="0">
                <a:solidFill>
                  <a:srgbClr val="000000"/>
                </a:solidFill>
                <a:effectLst/>
                <a:latin typeface="Lato"/>
                <a:ea typeface="Lato"/>
                <a:cs typeface="Lato"/>
              </a:rPr>
              <a:t>4 </a:t>
            </a:r>
            <a:r>
              <a:rPr lang="es-PY" sz="3600" b="0" i="0" dirty="0">
                <a:solidFill>
                  <a:srgbClr val="000000"/>
                </a:solidFill>
                <a:effectLst/>
                <a:latin typeface="Lato"/>
                <a:ea typeface="Lato"/>
                <a:cs typeface="Lato"/>
              </a:rPr>
              <a:t>que gobierne bien su casa, que tenga a sus hijos en sujeción y con toda honestidad </a:t>
            </a:r>
            <a:r>
              <a:rPr lang="es-PY" sz="3600" b="1" i="0" baseline="30000" dirty="0">
                <a:solidFill>
                  <a:srgbClr val="000000"/>
                </a:solidFill>
                <a:effectLst/>
                <a:latin typeface="Lato"/>
                <a:ea typeface="Lato"/>
                <a:cs typeface="Lato"/>
              </a:rPr>
              <a:t>5 </a:t>
            </a:r>
            <a:r>
              <a:rPr lang="es-PY" sz="3600" b="0" i="0" dirty="0">
                <a:solidFill>
                  <a:srgbClr val="000000"/>
                </a:solidFill>
                <a:effectLst/>
                <a:latin typeface="Lato"/>
                <a:ea typeface="Lato"/>
                <a:cs typeface="Lato"/>
              </a:rPr>
              <a:t>(pues el que no sabe gobernar su propia casa, ¿cómo podrá cuidar de la iglesia de Dios?); </a:t>
            </a:r>
            <a:endParaRPr lang="es-PY" sz="3600" i="1" dirty="0">
              <a:solidFill>
                <a:schemeClr val="dk1"/>
              </a:solidFill>
              <a:latin typeface="Lato"/>
              <a:ea typeface="Lato"/>
              <a:cs typeface="Lato"/>
            </a:endParaRPr>
          </a:p>
        </p:txBody>
      </p:sp>
    </p:spTree>
    <p:extLst>
      <p:ext uri="{BB962C8B-B14F-4D97-AF65-F5344CB8AC3E}">
        <p14:creationId xmlns:p14="http://schemas.microsoft.com/office/powerpoint/2010/main" val="277345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E49F8A47-6B0B-F782-7A7C-D908E3A6517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B568384-C71A-EEF5-56AA-2764F9E6326E}"/>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080CA8F-5F60-0E18-D704-797074A90454}"/>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DA1F93E-857D-EF45-8DF8-E59AE1C48F7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2342FC9-968E-0722-D42A-E038DC0926A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B476592B-B577-A293-77C6-E97743C5D996}"/>
              </a:ext>
            </a:extLst>
          </p:cNvPr>
          <p:cNvSpPr txBox="1"/>
          <p:nvPr/>
        </p:nvSpPr>
        <p:spPr>
          <a:xfrm>
            <a:off x="6415147" y="1971729"/>
            <a:ext cx="5484376"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3 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afecto al vino, ni pendenciero, ni codicioso de ganancias deshonestas, sino amable, apacible, no avaro;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4 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que gobierne bien su casa, que tenga a sus hijos en sujeción y con toda honestidad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5 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(pues el que no sabe gobernar su propia casa, ¿cómo podrá cuidar de la iglesia de Dios?); </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DC1A4956-BAC4-0B14-AA39-692936B9C627}"/>
              </a:ext>
            </a:extLst>
          </p:cNvPr>
          <p:cNvSpPr txBox="1"/>
          <p:nvPr/>
        </p:nvSpPr>
        <p:spPr>
          <a:xfrm>
            <a:off x="1869440" y="2119256"/>
            <a:ext cx="3907416"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“no </a:t>
            </a:r>
            <a:r>
              <a:rPr lang="en-US" sz="4000" i="1" dirty="0" err="1">
                <a:latin typeface="Lato" panose="020F0502020204030203" pitchFamily="34" charset="0"/>
                <a:ea typeface="Lato" panose="020F0502020204030203" pitchFamily="34" charset="0"/>
                <a:cs typeface="Lato" panose="020F0502020204030203" pitchFamily="34" charset="0"/>
              </a:rPr>
              <a:t>afecto</a:t>
            </a:r>
            <a:r>
              <a:rPr lang="en-US" sz="4000" i="1" dirty="0">
                <a:latin typeface="Lato" panose="020F0502020204030203" pitchFamily="34" charset="0"/>
                <a:ea typeface="Lato" panose="020F0502020204030203" pitchFamily="34" charset="0"/>
                <a:cs typeface="Lato" panose="020F0502020204030203" pitchFamily="34" charset="0"/>
              </a:rPr>
              <a:t> al vino”</a:t>
            </a:r>
          </a:p>
        </p:txBody>
      </p:sp>
    </p:spTree>
    <p:extLst>
      <p:ext uri="{BB962C8B-B14F-4D97-AF65-F5344CB8AC3E}">
        <p14:creationId xmlns:p14="http://schemas.microsoft.com/office/powerpoint/2010/main" val="15708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1BCF8202-7DF1-DC67-DF10-A07A2B56302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52E859C-BD35-E618-8305-B5A46241A4D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F5044CD-BDD6-F1EA-EE45-BFE42700A5B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DBA1920E-D8F8-0DD9-CE96-DB1D3648349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AD915F84-60B4-5845-9538-3DC8829654B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5319A77-1C4E-E3B9-2CC7-7971BFD60E17}"/>
              </a:ext>
            </a:extLst>
          </p:cNvPr>
          <p:cNvSpPr txBox="1"/>
          <p:nvPr/>
        </p:nvSpPr>
        <p:spPr>
          <a:xfrm>
            <a:off x="6415147" y="1971729"/>
            <a:ext cx="5484376"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3 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afecto al vino, ni pendenciero, ni codicioso de ganancias deshonestas, sino amable, apacible, no avaro;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4 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que gobierne bien su casa, que tenga a sus hijos en sujeción y con toda honestidad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5 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(pues el que no sabe gobernar su propia casa, ¿cómo podrá cuidar de la iglesia de Dios?); </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C3C2ADB9-D640-5410-5788-AB394D55B7E8}"/>
              </a:ext>
            </a:extLst>
          </p:cNvPr>
          <p:cNvSpPr txBox="1"/>
          <p:nvPr/>
        </p:nvSpPr>
        <p:spPr>
          <a:xfrm>
            <a:off x="1643699" y="2119256"/>
            <a:ext cx="4133157" cy="3785652"/>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ni</a:t>
            </a:r>
            <a:r>
              <a:rPr lang="en-US" sz="4000" i="1" dirty="0">
                <a:latin typeface="Lato" panose="020F0502020204030203" pitchFamily="34" charset="0"/>
                <a:ea typeface="Lato" panose="020F0502020204030203" pitchFamily="34" charset="0"/>
                <a:cs typeface="Lato" panose="020F0502020204030203" pitchFamily="34" charset="0"/>
              </a:rPr>
              <a:t> </a:t>
            </a:r>
            <a:r>
              <a:rPr lang="es-PY" sz="4000" b="0" i="1" dirty="0">
                <a:solidFill>
                  <a:srgbClr val="000000"/>
                </a:solidFill>
                <a:effectLst/>
                <a:latin typeface="Lato" panose="020F0502020204030203" pitchFamily="34" charset="0"/>
                <a:ea typeface="Lato" panose="020F0502020204030203" pitchFamily="34" charset="0"/>
                <a:cs typeface="Lato" panose="020F0502020204030203" pitchFamily="34" charset="0"/>
              </a:rPr>
              <a:t>pendenciero, ni codicioso de ganancias deshonestas, sino amable, apacible, no avaro</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365596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2927CEDC-BDC7-D685-9630-026419C2996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06FC99C5-4C90-74A4-6F75-21895967C1E3}"/>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B727830B-048B-C872-D92B-8E268C9CF75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206EEF95-39E3-F4DF-47E4-BF654DB2B81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BD6FDF9-D331-F5C9-833D-DE9DFF0EC7B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691D684-D6CF-FD3C-0039-86DF743B55A9}"/>
              </a:ext>
            </a:extLst>
          </p:cNvPr>
          <p:cNvSpPr txBox="1"/>
          <p:nvPr/>
        </p:nvSpPr>
        <p:spPr>
          <a:xfrm>
            <a:off x="6415147" y="1971729"/>
            <a:ext cx="5484376"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3 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afecto al vino, ni pendenciero, ni codicioso de ganancias deshonestas, sino amable, apacible, no avaro;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4 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que gobierne bien su casa, que tenga a sus hijos en sujeción y con toda honestidad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5 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(pues el que no sabe gobernar su propia casa, ¿cómo podrá cuidar de la iglesia de Dios?); </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EE997C65-E891-A8EE-DFAB-97F6EC77288D}"/>
              </a:ext>
            </a:extLst>
          </p:cNvPr>
          <p:cNvSpPr txBox="1"/>
          <p:nvPr/>
        </p:nvSpPr>
        <p:spPr>
          <a:xfrm>
            <a:off x="1643699" y="2119256"/>
            <a:ext cx="4133157"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 “</a:t>
            </a:r>
            <a:r>
              <a:rPr lang="es-PY" sz="4000" b="0" i="1" dirty="0">
                <a:solidFill>
                  <a:srgbClr val="000000"/>
                </a:solidFill>
                <a:effectLst/>
                <a:latin typeface="Lato" panose="020F0502020204030203" pitchFamily="34" charset="0"/>
                <a:ea typeface="Lato" panose="020F0502020204030203" pitchFamily="34" charset="0"/>
                <a:cs typeface="Lato" panose="020F0502020204030203" pitchFamily="34" charset="0"/>
              </a:rPr>
              <a:t>gobierne bien su casa</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319704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CE4A2AD-21E2-1DE4-89A3-43EDEF5FBFE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C10EE0AE-2E47-C333-0C55-35E9ED01A77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3:6-7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F874E29-F25B-BE90-FED5-D8769CEFE3B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53F65DC-1E71-0B82-0991-2E0C25020F0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F43268DC-3BAB-5098-BD58-E15340B5068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F155C21-81CD-5D2C-136B-19CB40407A04}"/>
              </a:ext>
            </a:extLst>
          </p:cNvPr>
          <p:cNvSpPr txBox="1"/>
          <p:nvPr/>
        </p:nvSpPr>
        <p:spPr>
          <a:xfrm>
            <a:off x="2029664" y="2082566"/>
            <a:ext cx="9170342" cy="3416279"/>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600" b="1" i="0" baseline="30000" dirty="0">
                <a:solidFill>
                  <a:srgbClr val="000000"/>
                </a:solidFill>
                <a:effectLst/>
                <a:latin typeface="Lato"/>
                <a:ea typeface="Lato"/>
                <a:cs typeface="Lato"/>
              </a:rPr>
              <a:t>6 </a:t>
            </a:r>
            <a:r>
              <a:rPr lang="es-PY" sz="3600" b="0" i="0" dirty="0">
                <a:solidFill>
                  <a:srgbClr val="000000"/>
                </a:solidFill>
                <a:effectLst/>
                <a:latin typeface="Lato"/>
                <a:ea typeface="Lato"/>
                <a:cs typeface="Lato"/>
              </a:rPr>
              <a:t>no debe ser un neófito, no sea que se envanezca y caiga en la condenación del diablo. </a:t>
            </a:r>
            <a:r>
              <a:rPr lang="es-PY" sz="3600" b="1" i="0" baseline="30000" dirty="0">
                <a:solidFill>
                  <a:srgbClr val="000000"/>
                </a:solidFill>
                <a:effectLst/>
                <a:latin typeface="Lato"/>
                <a:ea typeface="Lato"/>
                <a:cs typeface="Lato"/>
              </a:rPr>
              <a:t>7 </a:t>
            </a:r>
            <a:r>
              <a:rPr lang="es-PY" sz="3600" b="0" i="0" dirty="0">
                <a:solidFill>
                  <a:srgbClr val="000000"/>
                </a:solidFill>
                <a:effectLst/>
                <a:latin typeface="Lato"/>
                <a:ea typeface="Lato"/>
                <a:cs typeface="Lato"/>
              </a:rPr>
              <a:t>También es necesario que tenga buen testimonio de los de afuera, para que no caiga en descrédito y en los lazos del diablo.</a:t>
            </a:r>
            <a:endParaRPr lang="es-PY" sz="36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1942938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B79C42CF-F1CB-87F4-534C-1F27ED972D3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5A9C2B5-20CF-AB89-3C3C-56A9B434ABE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3:6-7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4BF7F020-1274-77AF-DB3C-D2415650FE4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10B516B-9984-C171-816F-E558B936C05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0629F44-44A7-D37E-1303-DA1960257F2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2BA023F-3244-722A-AF31-6E80623A6370}"/>
              </a:ext>
            </a:extLst>
          </p:cNvPr>
          <p:cNvSpPr txBox="1"/>
          <p:nvPr/>
        </p:nvSpPr>
        <p:spPr>
          <a:xfrm>
            <a:off x="7010401" y="1971729"/>
            <a:ext cx="4889122" cy="452427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6 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debe ser un neófito, no sea que se envanezca y caiga en la condenación del diablo. </a:t>
            </a: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7 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También es necesario que tenga buen testimonio de los de afuera, para que no caiga en descrédito y en los lazos del diablo.</a:t>
            </a:r>
            <a:endParaRPr lang="es-PY" sz="24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5AD7489A-63CE-4729-C178-56EC45140E72}"/>
              </a:ext>
            </a:extLst>
          </p:cNvPr>
          <p:cNvSpPr txBox="1"/>
          <p:nvPr/>
        </p:nvSpPr>
        <p:spPr>
          <a:xfrm>
            <a:off x="1643699" y="2119256"/>
            <a:ext cx="4133157" cy="707886"/>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“no </a:t>
            </a:r>
            <a:r>
              <a:rPr lang="en-US" sz="4000" i="1" dirty="0" err="1">
                <a:latin typeface="Lato" panose="020F0502020204030203" pitchFamily="34" charset="0"/>
                <a:ea typeface="Lato" panose="020F0502020204030203" pitchFamily="34" charset="0"/>
                <a:cs typeface="Lato" panose="020F0502020204030203" pitchFamily="34" charset="0"/>
              </a:rPr>
              <a:t>neófito</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53596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44078A9-6457-5F9C-C1AC-30FEE59B839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1B38BD5-86BC-98BB-3ADC-1F1EA21D2E6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3:6-7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0305E16-761E-EC66-FB8B-7D2A5F281DC7}"/>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3DBB98D-71DB-20C6-7C27-F54AEA7C28D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56A6242-3D90-9D65-3F1F-B979AE862D9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DA817CD8-69E1-FD68-0947-FADA976FBB7D}"/>
              </a:ext>
            </a:extLst>
          </p:cNvPr>
          <p:cNvSpPr txBox="1"/>
          <p:nvPr/>
        </p:nvSpPr>
        <p:spPr>
          <a:xfrm>
            <a:off x="7010401" y="1971729"/>
            <a:ext cx="4889122" cy="452427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6 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 debe ser un neófito, no sea que se envanezca y caiga en la condenación del diablo. </a:t>
            </a: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7 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También es necesario que tenga buen testimonio de los de afuera, para que no caiga en descrédito y en los lazos del diablo.</a:t>
            </a:r>
            <a:endParaRPr lang="es-PY" sz="24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52B93E12-6D72-D523-91F1-2B44BF3A7D39}"/>
              </a:ext>
            </a:extLst>
          </p:cNvPr>
          <p:cNvSpPr txBox="1"/>
          <p:nvPr/>
        </p:nvSpPr>
        <p:spPr>
          <a:xfrm>
            <a:off x="1643699" y="2119256"/>
            <a:ext cx="4133157"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“que </a:t>
            </a:r>
            <a:r>
              <a:rPr lang="en-US" sz="4000" i="1" dirty="0" err="1">
                <a:latin typeface="Lato" panose="020F0502020204030203" pitchFamily="34" charset="0"/>
                <a:ea typeface="Lato" panose="020F0502020204030203" pitchFamily="34" charset="0"/>
                <a:cs typeface="Lato" panose="020F0502020204030203" pitchFamily="34" charset="0"/>
              </a:rPr>
              <a:t>tenga</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buen</a:t>
            </a:r>
            <a:r>
              <a:rPr lang="en-US" sz="4000" i="1" dirty="0">
                <a:latin typeface="Lato" panose="020F0502020204030203" pitchFamily="34" charset="0"/>
                <a:ea typeface="Lato" panose="020F0502020204030203" pitchFamily="34" charset="0"/>
                <a:cs typeface="Lato" panose="020F0502020204030203" pitchFamily="34" charset="0"/>
              </a:rPr>
              <a:t> testimonio”</a:t>
            </a:r>
          </a:p>
        </p:txBody>
      </p:sp>
    </p:spTree>
    <p:extLst>
      <p:ext uri="{BB962C8B-B14F-4D97-AF65-F5344CB8AC3E}">
        <p14:creationId xmlns:p14="http://schemas.microsoft.com/office/powerpoint/2010/main" val="2240555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42A746B-AEDF-002E-4AD3-4F4273F5E84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E6FF8C3-BB16-7879-1D32-478B7BC36C8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46DF066-401A-390E-C55D-E8F19957D5F2}"/>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D48A4DD9-424D-4A46-A740-91EF13C0910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55B15AF-86E8-6EF8-72DC-92E679D6C11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1E25B99C-DE1F-4EF2-1E90-49880FF2E86E}"/>
              </a:ext>
            </a:extLst>
          </p:cNvPr>
          <p:cNvSpPr txBox="1"/>
          <p:nvPr/>
        </p:nvSpPr>
        <p:spPr>
          <a:xfrm>
            <a:off x="1643699" y="2119256"/>
            <a:ext cx="9146221" cy="2554545"/>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Para </a:t>
            </a:r>
            <a:r>
              <a:rPr lang="en-US" sz="4000" i="1" dirty="0" err="1">
                <a:latin typeface="Lato" panose="020F0502020204030203" pitchFamily="34" charset="0"/>
                <a:ea typeface="Lato" panose="020F0502020204030203" pitchFamily="34" charset="0"/>
                <a:cs typeface="Lato" panose="020F0502020204030203" pitchFamily="34" charset="0"/>
              </a:rPr>
              <a:t>reflexionar</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Cuántas</a:t>
            </a:r>
            <a:r>
              <a:rPr lang="en-US" sz="4000" i="1" dirty="0">
                <a:latin typeface="Lato" panose="020F0502020204030203" pitchFamily="34" charset="0"/>
                <a:ea typeface="Lato" panose="020F0502020204030203" pitchFamily="34" charset="0"/>
                <a:cs typeface="Lato" panose="020F0502020204030203" pitchFamily="34" charset="0"/>
              </a:rPr>
              <a:t> de </a:t>
            </a:r>
            <a:r>
              <a:rPr lang="en-US" sz="4000" i="1" dirty="0" err="1">
                <a:latin typeface="Lato" panose="020F0502020204030203" pitchFamily="34" charset="0"/>
                <a:ea typeface="Lato" panose="020F0502020204030203" pitchFamily="34" charset="0"/>
                <a:cs typeface="Lato" panose="020F0502020204030203" pitchFamily="34" charset="0"/>
              </a:rPr>
              <a:t>estas</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cualidades</a:t>
            </a:r>
            <a:r>
              <a:rPr lang="en-US" sz="4000" i="1" dirty="0">
                <a:latin typeface="Lato" panose="020F0502020204030203" pitchFamily="34" charset="0"/>
                <a:ea typeface="Lato" panose="020F0502020204030203" pitchFamily="34" charset="0"/>
                <a:cs typeface="Lato" panose="020F0502020204030203" pitchFamily="34" charset="0"/>
              </a:rPr>
              <a:t> son </a:t>
            </a:r>
            <a:r>
              <a:rPr lang="en-US" sz="4000" i="1" dirty="0" err="1">
                <a:latin typeface="Lato" panose="020F0502020204030203" pitchFamily="34" charset="0"/>
                <a:ea typeface="Lato" panose="020F0502020204030203" pitchFamily="34" charset="0"/>
                <a:cs typeface="Lato" panose="020F0502020204030203" pitchFamily="34" charset="0"/>
              </a:rPr>
              <a:t>habilidades</a:t>
            </a:r>
            <a:r>
              <a:rPr lang="en-US" sz="4000" i="1" dirty="0">
                <a:latin typeface="Lato" panose="020F0502020204030203" pitchFamily="34" charset="0"/>
                <a:ea typeface="Lato" panose="020F0502020204030203" pitchFamily="34" charset="0"/>
                <a:cs typeface="Lato" panose="020F0502020204030203" pitchFamily="34" charset="0"/>
              </a:rPr>
              <a:t> y </a:t>
            </a:r>
            <a:r>
              <a:rPr lang="en-US" sz="4000" i="1" dirty="0" err="1">
                <a:latin typeface="Lato" panose="020F0502020204030203" pitchFamily="34" charset="0"/>
                <a:ea typeface="Lato" panose="020F0502020204030203" pitchFamily="34" charset="0"/>
                <a:cs typeface="Lato" panose="020F0502020204030203" pitchFamily="34" charset="0"/>
              </a:rPr>
              <a:t>cuántas</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tienen</a:t>
            </a:r>
            <a:r>
              <a:rPr lang="en-US" sz="4000" i="1" dirty="0">
                <a:latin typeface="Lato" panose="020F0502020204030203" pitchFamily="34" charset="0"/>
                <a:ea typeface="Lato" panose="020F0502020204030203" pitchFamily="34" charset="0"/>
                <a:cs typeface="Lato" panose="020F0502020204030203" pitchFamily="34" charset="0"/>
              </a:rPr>
              <a:t> que </a:t>
            </a:r>
            <a:r>
              <a:rPr lang="en-US" sz="4000" i="1" dirty="0" err="1">
                <a:latin typeface="Lato" panose="020F0502020204030203" pitchFamily="34" charset="0"/>
                <a:ea typeface="Lato" panose="020F0502020204030203" pitchFamily="34" charset="0"/>
                <a:cs typeface="Lato" panose="020F0502020204030203" pitchFamily="34" charset="0"/>
              </a:rPr>
              <a:t>ver</a:t>
            </a:r>
            <a:r>
              <a:rPr lang="en-US" sz="4000" i="1" dirty="0">
                <a:latin typeface="Lato" panose="020F0502020204030203" pitchFamily="34" charset="0"/>
                <a:ea typeface="Lato" panose="020F0502020204030203" pitchFamily="34" charset="0"/>
                <a:cs typeface="Lato" panose="020F0502020204030203" pitchFamily="34" charset="0"/>
              </a:rPr>
              <a:t> con </a:t>
            </a:r>
            <a:r>
              <a:rPr lang="en-US" sz="4000" i="1" dirty="0" err="1">
                <a:latin typeface="Lato" panose="020F0502020204030203" pitchFamily="34" charset="0"/>
                <a:ea typeface="Lato" panose="020F0502020204030203" pitchFamily="34" charset="0"/>
                <a:cs typeface="Lato" panose="020F0502020204030203" pitchFamily="34" charset="0"/>
              </a:rPr>
              <a:t>su</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vida</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espiritual</a:t>
            </a:r>
            <a:r>
              <a:rPr lang="en-US" sz="4000" i="1" dirty="0">
                <a:latin typeface="Lato" panose="020F0502020204030203" pitchFamily="34" charset="0"/>
                <a:ea typeface="Lato" panose="020F0502020204030203" pitchFamily="34" charset="0"/>
                <a:cs typeface="Lato" panose="020F0502020204030203" pitchFamily="34" charset="0"/>
              </a:rPr>
              <a:t> y </a:t>
            </a:r>
            <a:r>
              <a:rPr lang="en-US" sz="4000" i="1" dirty="0" err="1">
                <a:latin typeface="Lato" panose="020F0502020204030203" pitchFamily="34" charset="0"/>
                <a:ea typeface="Lato" panose="020F0502020204030203" pitchFamily="34" charset="0"/>
                <a:cs typeface="Lato" panose="020F0502020204030203" pitchFamily="34" charset="0"/>
              </a:rPr>
              <a:t>su</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carácter</a:t>
            </a:r>
            <a:r>
              <a:rPr lang="en-US" sz="4000" i="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618319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636074C-64CD-F429-B7DD-49221DF4DF0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02D38857-7DCC-C072-87BB-05F4AF7EC98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3:8-10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AD168CF5-4BE8-BB5F-04EF-D9F9805C733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91E4FD9-FA38-1E34-58E2-3DA4C164D0C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FCF01340-BDE3-4B32-8EBD-A1EAADCC17A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05A513D-F2FD-1CCA-ED6E-075602098DC2}"/>
              </a:ext>
            </a:extLst>
          </p:cNvPr>
          <p:cNvSpPr txBox="1"/>
          <p:nvPr/>
        </p:nvSpPr>
        <p:spPr>
          <a:xfrm>
            <a:off x="1746922" y="1787448"/>
            <a:ext cx="9656184" cy="452427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600" b="1" i="0" baseline="30000" dirty="0">
                <a:solidFill>
                  <a:srgbClr val="000000"/>
                </a:solidFill>
                <a:effectLst/>
                <a:latin typeface="Lato"/>
                <a:ea typeface="Lato"/>
                <a:cs typeface="Lato"/>
              </a:rPr>
              <a:t>8 </a:t>
            </a:r>
            <a:r>
              <a:rPr lang="es-PY" sz="3600" b="0" i="0" dirty="0">
                <a:solidFill>
                  <a:srgbClr val="000000"/>
                </a:solidFill>
                <a:effectLst/>
                <a:latin typeface="Lato"/>
                <a:ea typeface="Lato"/>
                <a:cs typeface="Lato"/>
              </a:rPr>
              <a:t>De igual manera, los diáconos deben ser honestos y sin doblez, no demasiado afectos al vino ni codiciosos de ganancias deshonestas; </a:t>
            </a:r>
            <a:r>
              <a:rPr lang="es-PY" sz="3600" b="1" i="0" baseline="30000" dirty="0">
                <a:solidFill>
                  <a:srgbClr val="000000"/>
                </a:solidFill>
                <a:effectLst/>
                <a:latin typeface="Lato"/>
                <a:ea typeface="Lato"/>
                <a:cs typeface="Lato"/>
              </a:rPr>
              <a:t>9 </a:t>
            </a:r>
            <a:r>
              <a:rPr lang="es-PY" sz="3600" b="0" i="0" dirty="0">
                <a:solidFill>
                  <a:srgbClr val="000000"/>
                </a:solidFill>
                <a:effectLst/>
                <a:latin typeface="Lato"/>
                <a:ea typeface="Lato"/>
                <a:cs typeface="Lato"/>
              </a:rPr>
              <a:t>y deben guardar el misterio de la fe con limpia conciencia. </a:t>
            </a:r>
            <a:r>
              <a:rPr lang="es-PY" sz="3600" b="1" i="0" baseline="30000" dirty="0">
                <a:solidFill>
                  <a:srgbClr val="000000"/>
                </a:solidFill>
                <a:effectLst/>
                <a:latin typeface="Lato"/>
                <a:ea typeface="Lato"/>
                <a:cs typeface="Lato"/>
              </a:rPr>
              <a:t>10 </a:t>
            </a:r>
            <a:r>
              <a:rPr lang="es-PY" sz="3600" b="0" i="0" dirty="0">
                <a:solidFill>
                  <a:srgbClr val="000000"/>
                </a:solidFill>
                <a:effectLst/>
                <a:latin typeface="Lato"/>
                <a:ea typeface="Lato"/>
                <a:cs typeface="Lato"/>
              </a:rPr>
              <a:t>Además, éstos primero deben ser puestos a prueba y, si son irreprensibles, entonces podrán ejercer el diaconado.</a:t>
            </a:r>
            <a:endParaRPr lang="es-PY" sz="3600" i="1" dirty="0">
              <a:solidFill>
                <a:schemeClr val="dk1"/>
              </a:solidFill>
              <a:latin typeface="Lato"/>
              <a:ea typeface="Lato"/>
              <a:cs typeface="Lato"/>
            </a:endParaRPr>
          </a:p>
        </p:txBody>
      </p:sp>
    </p:spTree>
    <p:extLst>
      <p:ext uri="{BB962C8B-B14F-4D97-AF65-F5344CB8AC3E}">
        <p14:creationId xmlns:p14="http://schemas.microsoft.com/office/powerpoint/2010/main" val="4258193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AC070071-235A-A4AB-2570-72823046A38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2BE71D4-F069-6B67-B35C-E0134069C17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3:8-10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75EFA97-B5D5-E98B-37E3-E629EC9465D4}"/>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4AA6601-EC2D-E8AB-6D21-E5D31DC352A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6CF5EF87-6BAF-4F5E-8790-13BB337CFF9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7A43220-07C9-C892-2255-1ACF75DCF6EB}"/>
              </a:ext>
            </a:extLst>
          </p:cNvPr>
          <p:cNvSpPr txBox="1"/>
          <p:nvPr/>
        </p:nvSpPr>
        <p:spPr>
          <a:xfrm>
            <a:off x="6522720" y="1787448"/>
            <a:ext cx="5161280" cy="4832052"/>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8 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De igual manera, los diáconos deben ser honestos y sin doblez, no demasiado afectos al vino ni codiciosos de ganancias deshonestas;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9 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 deben guardar el misterio de la fe con limpia conciencia.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10 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Además, éstos primero deben ser puestos a prueba y, si son irreprensibles, entonces podrán ejercer el diaconado.</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918BE63A-F8E1-AFB6-33CF-D45FB99FC354}"/>
              </a:ext>
            </a:extLst>
          </p:cNvPr>
          <p:cNvSpPr txBox="1"/>
          <p:nvPr/>
        </p:nvSpPr>
        <p:spPr>
          <a:xfrm>
            <a:off x="1643699" y="2119256"/>
            <a:ext cx="4584381" cy="2554545"/>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diáconos</a:t>
            </a:r>
            <a:r>
              <a:rPr lang="en-US" sz="4000" i="1" dirty="0">
                <a:latin typeface="Lato" panose="020F0502020204030203" pitchFamily="34" charset="0"/>
                <a:ea typeface="Lato" panose="020F0502020204030203" pitchFamily="34" charset="0"/>
                <a:cs typeface="Lato" panose="020F0502020204030203" pitchFamily="34" charset="0"/>
              </a:rPr>
              <a:t>”</a:t>
            </a:r>
          </a:p>
          <a:p>
            <a:pPr algn="ctr"/>
            <a:endParaRPr lang="en-US" sz="4000" i="1" dirty="0">
              <a:latin typeface="Lato" panose="020F0502020204030203" pitchFamily="34" charset="0"/>
              <a:ea typeface="Lato" panose="020F0502020204030203" pitchFamily="34" charset="0"/>
              <a:cs typeface="Lato" panose="020F0502020204030203" pitchFamily="34" charset="0"/>
            </a:endParaRPr>
          </a:p>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Quiénes</a:t>
            </a:r>
            <a:r>
              <a:rPr lang="en-US" sz="4000" i="1" dirty="0">
                <a:latin typeface="Lato" panose="020F0502020204030203" pitchFamily="34" charset="0"/>
                <a:ea typeface="Lato" panose="020F0502020204030203" pitchFamily="34" charset="0"/>
                <a:cs typeface="Lato" panose="020F0502020204030203" pitchFamily="34" charset="0"/>
              </a:rPr>
              <a:t> son?</a:t>
            </a:r>
          </a:p>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Cuál</a:t>
            </a:r>
            <a:r>
              <a:rPr lang="en-US" sz="4000" i="1" dirty="0">
                <a:latin typeface="Lato" panose="020F0502020204030203" pitchFamily="34" charset="0"/>
                <a:ea typeface="Lato" panose="020F0502020204030203" pitchFamily="34" charset="0"/>
                <a:cs typeface="Lato" panose="020F0502020204030203" pitchFamily="34" charset="0"/>
              </a:rPr>
              <a:t> es </a:t>
            </a:r>
            <a:r>
              <a:rPr lang="en-US" sz="4000" i="1" dirty="0" err="1">
                <a:latin typeface="Lato" panose="020F0502020204030203" pitchFamily="34" charset="0"/>
                <a:ea typeface="Lato" panose="020F0502020204030203" pitchFamily="34" charset="0"/>
                <a:cs typeface="Lato" panose="020F0502020204030203" pitchFamily="34" charset="0"/>
              </a:rPr>
              <a:t>su</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función</a:t>
            </a:r>
            <a:r>
              <a:rPr lang="en-US" sz="4000" i="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454747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8D88612B-A643-8AA2-D156-15069F252057}"/>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7D2EA27-19C7-4767-5654-E85BA799563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3:8-10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584588C6-B7B6-C26C-9E83-2EEF89D1754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93846E64-8036-A613-DD7D-D8A26393912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C7CA2A15-95D3-DB76-98BD-7D2873D5C9E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9AED71A-6A45-E5BD-4D2C-7B47C7CEAA3B}"/>
              </a:ext>
            </a:extLst>
          </p:cNvPr>
          <p:cNvSpPr txBox="1"/>
          <p:nvPr/>
        </p:nvSpPr>
        <p:spPr>
          <a:xfrm>
            <a:off x="6522720" y="1787448"/>
            <a:ext cx="5161280" cy="4832052"/>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8 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De igual manera, los diáconos deben ser honestos y sin doblez, no demasiado afectos al vino ni codiciosos de ganancias deshonestas;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9 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 deben guardar el misterio de la fe con limpia conciencia.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10 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Además, éstos primero deben ser puestos a prueba y, si son irreprensibles, entonces podrán ejercer el diaconado.</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4730ED5B-0A88-C573-B67B-57C8532FF5BB}"/>
              </a:ext>
            </a:extLst>
          </p:cNvPr>
          <p:cNvSpPr txBox="1"/>
          <p:nvPr/>
        </p:nvSpPr>
        <p:spPr>
          <a:xfrm>
            <a:off x="1643699" y="2119256"/>
            <a:ext cx="4584381" cy="1938992"/>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guardar</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el</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misterio</a:t>
            </a:r>
            <a:r>
              <a:rPr lang="en-US" sz="4000" i="1" dirty="0">
                <a:latin typeface="Lato" panose="020F0502020204030203" pitchFamily="34" charset="0"/>
                <a:ea typeface="Lato" panose="020F0502020204030203" pitchFamily="34" charset="0"/>
                <a:cs typeface="Lato" panose="020F0502020204030203" pitchFamily="34" charset="0"/>
              </a:rPr>
              <a:t> de la </a:t>
            </a:r>
            <a:r>
              <a:rPr lang="en-US" sz="4000" i="1" dirty="0" err="1">
                <a:latin typeface="Lato" panose="020F0502020204030203" pitchFamily="34" charset="0"/>
                <a:ea typeface="Lato" panose="020F0502020204030203" pitchFamily="34" charset="0"/>
                <a:cs typeface="Lato" panose="020F0502020204030203" pitchFamily="34" charset="0"/>
              </a:rPr>
              <a:t>fe</a:t>
            </a:r>
            <a:r>
              <a:rPr lang="en-US" sz="4000" i="1" dirty="0">
                <a:latin typeface="Lato" panose="020F0502020204030203" pitchFamily="34" charset="0"/>
                <a:ea typeface="Lato" panose="020F0502020204030203" pitchFamily="34" charset="0"/>
                <a:cs typeface="Lato" panose="020F0502020204030203" pitchFamily="34" charset="0"/>
              </a:rPr>
              <a:t> con </a:t>
            </a:r>
            <a:r>
              <a:rPr lang="en-US" sz="4000" i="1" dirty="0" err="1">
                <a:latin typeface="Lato" panose="020F0502020204030203" pitchFamily="34" charset="0"/>
                <a:ea typeface="Lato" panose="020F0502020204030203" pitchFamily="34" charset="0"/>
                <a:cs typeface="Lato" panose="020F0502020204030203" pitchFamily="34" charset="0"/>
              </a:rPr>
              <a:t>limpia</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conciencia</a:t>
            </a:r>
            <a:r>
              <a:rPr lang="en-US" sz="4000" i="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7337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3</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El </a:t>
            </a:r>
            <a:r>
              <a:rPr lang="en-US" sz="3888" dirty="0" err="1">
                <a:solidFill>
                  <a:schemeClr val="dk1"/>
                </a:solidFill>
                <a:latin typeface="Lato"/>
                <a:ea typeface="Lato"/>
                <a:cs typeface="Lato"/>
                <a:sym typeface="Lato"/>
              </a:rPr>
              <a:t>Carácter</a:t>
            </a:r>
            <a:r>
              <a:rPr lang="en-US" sz="3888" dirty="0">
                <a:solidFill>
                  <a:schemeClr val="dk1"/>
                </a:solidFill>
                <a:latin typeface="Lato"/>
                <a:ea typeface="Lato"/>
                <a:cs typeface="Lato"/>
                <a:sym typeface="Lato"/>
              </a:rPr>
              <a:t> del </a:t>
            </a:r>
            <a:r>
              <a:rPr lang="en-US" sz="3888" dirty="0" err="1">
                <a:solidFill>
                  <a:schemeClr val="dk1"/>
                </a:solidFill>
                <a:latin typeface="Lato"/>
                <a:ea typeface="Lato"/>
                <a:cs typeface="Lato"/>
                <a:sym typeface="Lato"/>
              </a:rPr>
              <a:t>Líder</a:t>
            </a:r>
            <a:r>
              <a:rPr lang="en-US" sz="3888" dirty="0">
                <a:solidFill>
                  <a:schemeClr val="dk1"/>
                </a:solidFill>
                <a:latin typeface="Lato"/>
                <a:ea typeface="Lato"/>
                <a:cs typeface="Lato"/>
                <a:sym typeface="Lato"/>
              </a:rPr>
              <a:t> y </a:t>
            </a:r>
            <a:r>
              <a:rPr lang="en-US" sz="3888" dirty="0" err="1">
                <a:solidFill>
                  <a:schemeClr val="dk1"/>
                </a:solidFill>
                <a:latin typeface="Lato"/>
                <a:ea typeface="Lato"/>
                <a:cs typeface="Lato"/>
                <a:sym typeface="Lato"/>
              </a:rPr>
              <a:t>Servidor</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B4BCF437-8CBE-CF09-FDC8-62F33D1C09D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33939D61-3ADB-074C-38DD-C7260FFFDA3F}"/>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3:8-10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0454E4ED-CD81-4A5A-D8DE-8859D2C49779}"/>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D616D89-261D-58FD-BACD-17E910B59C9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18B19A6-56D3-1CF6-1A56-B8D89989907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071AFE54-A5D1-0BE2-9C41-B8BC305AB4E8}"/>
              </a:ext>
            </a:extLst>
          </p:cNvPr>
          <p:cNvSpPr txBox="1"/>
          <p:nvPr/>
        </p:nvSpPr>
        <p:spPr>
          <a:xfrm>
            <a:off x="6522720" y="1787448"/>
            <a:ext cx="5161280" cy="4832052"/>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8 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De igual manera, los diáconos deben ser honestos y sin doblez, no demasiado afectos al vino ni codiciosos de ganancias deshonestas;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9 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 deben guardar el misterio de la fe con limpia conciencia.  </a:t>
            </a:r>
            <a:r>
              <a:rPr lang="es-PY" sz="2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10 </a:t>
            </a: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Además, éstos primero deben ser puestos a prueba y, si son irreprensibles, entonces podrán ejercer el diaconado.</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10F25190-E735-A04E-9258-50AC2A7C39C1}"/>
              </a:ext>
            </a:extLst>
          </p:cNvPr>
          <p:cNvSpPr txBox="1"/>
          <p:nvPr/>
        </p:nvSpPr>
        <p:spPr>
          <a:xfrm>
            <a:off x="1643699" y="2119256"/>
            <a:ext cx="4584381" cy="707886"/>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Puestos</a:t>
            </a:r>
            <a:r>
              <a:rPr lang="en-US" sz="4000" i="1" dirty="0">
                <a:latin typeface="Lato" panose="020F0502020204030203" pitchFamily="34" charset="0"/>
                <a:ea typeface="Lato" panose="020F0502020204030203" pitchFamily="34" charset="0"/>
                <a:cs typeface="Lato" panose="020F0502020204030203" pitchFamily="34" charset="0"/>
              </a:rPr>
              <a:t> a </a:t>
            </a:r>
            <a:r>
              <a:rPr lang="en-US" sz="4000" i="1" dirty="0" err="1">
                <a:latin typeface="Lato" panose="020F0502020204030203" pitchFamily="34" charset="0"/>
                <a:ea typeface="Lato" panose="020F0502020204030203" pitchFamily="34" charset="0"/>
                <a:cs typeface="Lato" panose="020F0502020204030203" pitchFamily="34" charset="0"/>
              </a:rPr>
              <a:t>prueba</a:t>
            </a:r>
            <a:r>
              <a:rPr lang="en-US" sz="4000" i="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3941502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08438C92-30B9-6910-E05F-D2BC2C530DA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9CFD257-95AE-AF48-A89E-045ADFED7B7F}"/>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3:11-13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09450C5-5347-354B-820C-4731C65F3AF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B0D106CC-E388-0505-D721-4ABC837B8D0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3CF0FC11-6609-B80F-8A47-A87CD17346D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4C78EAFD-0D45-9CB4-0706-90AAF4819A8B}"/>
              </a:ext>
            </a:extLst>
          </p:cNvPr>
          <p:cNvSpPr txBox="1"/>
          <p:nvPr/>
        </p:nvSpPr>
        <p:spPr>
          <a:xfrm>
            <a:off x="1960282" y="1787448"/>
            <a:ext cx="9656184" cy="4601219"/>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600" b="1" i="0" baseline="30000" dirty="0">
                <a:solidFill>
                  <a:srgbClr val="000000"/>
                </a:solidFill>
                <a:effectLst/>
                <a:latin typeface="Lato"/>
                <a:ea typeface="Lato"/>
                <a:cs typeface="Lato"/>
              </a:rPr>
              <a:t>11 </a:t>
            </a:r>
            <a:r>
              <a:rPr lang="es-PY" sz="3600" b="0" i="0" dirty="0">
                <a:solidFill>
                  <a:srgbClr val="000000"/>
                </a:solidFill>
                <a:effectLst/>
                <a:latin typeface="Lato"/>
                <a:ea typeface="Lato"/>
                <a:cs typeface="Lato"/>
              </a:rPr>
              <a:t>Las mujeres, por su parte, deben ser honestas, y no calumniadoras, sino sobrias y fieles en todo. </a:t>
            </a:r>
            <a:r>
              <a:rPr lang="es-PY" sz="3600" b="1" i="0" baseline="30000" dirty="0">
                <a:solidFill>
                  <a:srgbClr val="000000"/>
                </a:solidFill>
                <a:effectLst/>
                <a:latin typeface="Lato"/>
                <a:ea typeface="Lato"/>
                <a:cs typeface="Lato"/>
              </a:rPr>
              <a:t>12 </a:t>
            </a:r>
            <a:r>
              <a:rPr lang="es-PY" sz="3600" b="0" i="0" dirty="0">
                <a:solidFill>
                  <a:srgbClr val="000000"/>
                </a:solidFill>
                <a:effectLst/>
                <a:latin typeface="Lato"/>
                <a:ea typeface="Lato"/>
                <a:cs typeface="Lato"/>
              </a:rPr>
              <a:t>Los diáconos deben tener una sola esposa, y gobernar bien sus hijos y sus casas, </a:t>
            </a:r>
            <a:r>
              <a:rPr lang="es-PY" sz="3600" b="1" i="0" baseline="30000" dirty="0">
                <a:solidFill>
                  <a:srgbClr val="000000"/>
                </a:solidFill>
                <a:effectLst/>
                <a:latin typeface="Lato"/>
                <a:ea typeface="Lato"/>
                <a:cs typeface="Lato"/>
              </a:rPr>
              <a:t>13 </a:t>
            </a:r>
            <a:r>
              <a:rPr lang="es-PY" sz="3600" b="0" i="0" dirty="0">
                <a:solidFill>
                  <a:srgbClr val="000000"/>
                </a:solidFill>
                <a:effectLst/>
                <a:latin typeface="Lato"/>
                <a:ea typeface="Lato"/>
                <a:cs typeface="Lato"/>
              </a:rPr>
              <a:t>pues los que ejercen bien el diaconado ganan para sí mismos un grado honroso y mucha confianza en la fe que es en Cristo Jesús</a:t>
            </a:r>
            <a:r>
              <a:rPr lang="es-PY" sz="4100" b="0" i="0" dirty="0">
                <a:solidFill>
                  <a:srgbClr val="000000"/>
                </a:solidFill>
                <a:effectLst/>
                <a:latin typeface="Lato"/>
                <a:ea typeface="Lato"/>
                <a:cs typeface="Lato"/>
              </a:rPr>
              <a:t>.</a:t>
            </a:r>
            <a:endParaRPr lang="es-PY" sz="41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3886255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390172F3-8AAE-8A3A-DF4A-2263CEAB28FB}"/>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0EFD6B2C-63F1-69E9-EF96-E0CC45CF31B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3:11-13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EA01CA52-3B06-3357-7B95-5EAE83C3959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893864AF-9A85-B6B2-2A53-3416711238D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A12D4ED-F636-C7C9-DE29-E3C84785A40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347EEE23-BD7A-B246-DF90-A9B0994B6299}"/>
              </a:ext>
            </a:extLst>
          </p:cNvPr>
          <p:cNvSpPr txBox="1"/>
          <p:nvPr/>
        </p:nvSpPr>
        <p:spPr>
          <a:xfrm>
            <a:off x="7451868" y="2021128"/>
            <a:ext cx="4570998"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400" b="1" i="0" baseline="30000" dirty="0">
                <a:solidFill>
                  <a:srgbClr val="000000"/>
                </a:solidFill>
                <a:effectLst/>
                <a:latin typeface="Lato"/>
                <a:ea typeface="Lato"/>
                <a:cs typeface="Lato"/>
              </a:rPr>
              <a:t>11 </a:t>
            </a:r>
            <a:r>
              <a:rPr lang="es-PY" sz="2400" b="0" i="0" dirty="0">
                <a:solidFill>
                  <a:srgbClr val="000000"/>
                </a:solidFill>
                <a:effectLst/>
                <a:latin typeface="Lato"/>
                <a:ea typeface="Lato"/>
                <a:cs typeface="Lato"/>
              </a:rPr>
              <a:t>Las mujeres, por su parte, deben ser honestas, y no calumniadoras, sino sobrias y fieles en todo. </a:t>
            </a:r>
          </a:p>
          <a:p>
            <a:pPr marL="19050" lvl="0" algn="l" rtl="0">
              <a:spcBef>
                <a:spcPts val="0"/>
              </a:spcBef>
              <a:spcAft>
                <a:spcPts val="0"/>
              </a:spcAft>
              <a:buClr>
                <a:schemeClr val="dk1"/>
              </a:buClr>
              <a:buSzPts val="3300"/>
            </a:pPr>
            <a:endParaRPr lang="es-PY" sz="2400" baseline="30000" dirty="0">
              <a:latin typeface="Lato" panose="020F0502020204030203" pitchFamily="34" charset="0"/>
              <a:ea typeface="Lato" panose="020F0502020204030203" pitchFamily="34" charset="0"/>
              <a:cs typeface="Lato" panose="020F0502020204030203" pitchFamily="34" charset="0"/>
            </a:endParaRPr>
          </a:p>
          <a:p>
            <a:pPr marL="19050" lvl="0" algn="l" rtl="0">
              <a:spcBef>
                <a:spcPts val="0"/>
              </a:spcBef>
              <a:spcAft>
                <a:spcPts val="0"/>
              </a:spcAft>
              <a:buClr>
                <a:schemeClr val="dk1"/>
              </a:buClr>
              <a:buSzPts val="3300"/>
            </a:pPr>
            <a:r>
              <a:rPr lang="es-PY" sz="2400" b="1" i="0" baseline="30000" dirty="0">
                <a:solidFill>
                  <a:srgbClr val="000000"/>
                </a:solidFill>
                <a:effectLst/>
                <a:latin typeface="Lato"/>
                <a:ea typeface="Lato"/>
                <a:cs typeface="Lato"/>
              </a:rPr>
              <a:t>12 </a:t>
            </a:r>
            <a:r>
              <a:rPr lang="es-PY" sz="2400" b="0" i="0" dirty="0">
                <a:solidFill>
                  <a:srgbClr val="000000"/>
                </a:solidFill>
                <a:effectLst/>
                <a:latin typeface="Lato"/>
                <a:ea typeface="Lato"/>
                <a:cs typeface="Lato"/>
              </a:rPr>
              <a:t>Los diáconos deben tener una sola esposa, y gobernar bien sus hijos y sus casas, </a:t>
            </a:r>
            <a:r>
              <a:rPr lang="es-PY" sz="2400" b="1" i="0" baseline="30000" dirty="0">
                <a:solidFill>
                  <a:srgbClr val="000000"/>
                </a:solidFill>
                <a:effectLst/>
                <a:latin typeface="Lato"/>
                <a:ea typeface="Lato"/>
                <a:cs typeface="Lato"/>
              </a:rPr>
              <a:t>13 </a:t>
            </a:r>
            <a:r>
              <a:rPr lang="es-PY" sz="2400" b="0" i="0" dirty="0">
                <a:solidFill>
                  <a:srgbClr val="000000"/>
                </a:solidFill>
                <a:effectLst/>
                <a:latin typeface="Lato"/>
                <a:ea typeface="Lato"/>
                <a:cs typeface="Lato"/>
              </a:rPr>
              <a:t>pues los que ejercen bien el diaconado ganan para sí mismos un grado honroso y mucha confianza en la fe que es en Cristo Jesús.</a:t>
            </a:r>
            <a:endParaRPr lang="es-PY" sz="24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3CCA1613-8BCD-A2B8-1DD7-17C8462E5DB3}"/>
              </a:ext>
            </a:extLst>
          </p:cNvPr>
          <p:cNvSpPr txBox="1"/>
          <p:nvPr/>
        </p:nvSpPr>
        <p:spPr>
          <a:xfrm>
            <a:off x="1643699" y="2119256"/>
            <a:ext cx="4584381" cy="707886"/>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Cuáles</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mujeres</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55998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BBD4A0E-EF10-0F29-6234-44C5D1343134}"/>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F80D1744-6770-9EFB-3359-53143B52DB0A}"/>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3:11-13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F745A57-C156-5DD8-3EC2-4D6D3FEFC56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6007639-B5D3-AC6F-1BBB-E287AB5417F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A109EC59-AB19-E107-95A7-82797A4875F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2A2BABC-83EA-C00C-53CB-B3CD0F8AF73C}"/>
              </a:ext>
            </a:extLst>
          </p:cNvPr>
          <p:cNvSpPr txBox="1"/>
          <p:nvPr/>
        </p:nvSpPr>
        <p:spPr>
          <a:xfrm>
            <a:off x="7573888" y="1601096"/>
            <a:ext cx="4316998" cy="452427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400" b="1" i="0" baseline="30000" dirty="0">
                <a:solidFill>
                  <a:srgbClr val="000000"/>
                </a:solidFill>
                <a:effectLst/>
                <a:latin typeface="Lato"/>
                <a:ea typeface="Lato"/>
                <a:cs typeface="Lato"/>
              </a:rPr>
              <a:t>11 </a:t>
            </a:r>
            <a:r>
              <a:rPr lang="es-PY" sz="2400" b="0" i="0" dirty="0">
                <a:solidFill>
                  <a:srgbClr val="000000"/>
                </a:solidFill>
                <a:effectLst/>
                <a:latin typeface="Lato"/>
                <a:ea typeface="Lato"/>
                <a:cs typeface="Lato"/>
              </a:rPr>
              <a:t>Las mujeres, por su parte, deben ser honestas, y no calumniadoras, sino sobrias y fieles en todo. </a:t>
            </a:r>
          </a:p>
          <a:p>
            <a:pPr marL="19050" lvl="0" algn="l" rtl="0">
              <a:spcBef>
                <a:spcPts val="0"/>
              </a:spcBef>
              <a:spcAft>
                <a:spcPts val="0"/>
              </a:spcAft>
              <a:buClr>
                <a:schemeClr val="dk1"/>
              </a:buClr>
              <a:buSzPts val="3300"/>
            </a:pPr>
            <a:r>
              <a:rPr lang="es-PY" sz="2400" b="1" i="0" baseline="30000" dirty="0">
                <a:solidFill>
                  <a:srgbClr val="000000"/>
                </a:solidFill>
                <a:effectLst/>
                <a:latin typeface="Lato"/>
                <a:ea typeface="Lato"/>
                <a:cs typeface="Lato"/>
              </a:rPr>
              <a:t>12 </a:t>
            </a:r>
            <a:r>
              <a:rPr lang="es-PY" sz="2400" b="0" i="0" dirty="0">
                <a:solidFill>
                  <a:srgbClr val="000000"/>
                </a:solidFill>
                <a:effectLst/>
                <a:latin typeface="Lato"/>
                <a:ea typeface="Lato"/>
                <a:cs typeface="Lato"/>
              </a:rPr>
              <a:t>Los diáconos deben tener una sola esposa, y gobernar bien sus hijos y sus casas, </a:t>
            </a:r>
            <a:r>
              <a:rPr lang="es-PY" sz="2400" b="1" i="0" baseline="30000" dirty="0">
                <a:solidFill>
                  <a:srgbClr val="000000"/>
                </a:solidFill>
                <a:effectLst/>
                <a:latin typeface="Lato"/>
                <a:ea typeface="Lato"/>
                <a:cs typeface="Lato"/>
              </a:rPr>
              <a:t>13 </a:t>
            </a:r>
            <a:r>
              <a:rPr lang="es-PY" sz="2400" b="0" i="0" dirty="0">
                <a:solidFill>
                  <a:srgbClr val="000000"/>
                </a:solidFill>
                <a:effectLst/>
                <a:latin typeface="Lato"/>
                <a:ea typeface="Lato"/>
                <a:cs typeface="Lato"/>
              </a:rPr>
              <a:t>pues los que ejercen bien el diaconado ganan para sí mismos un grado honroso y mucha confianza en la fe que es en Cristo Jesús.</a:t>
            </a:r>
            <a:endParaRPr lang="es-PY" sz="2400" i="1"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4AF82BD7-C479-752B-3653-0311D1B7BAAE}"/>
              </a:ext>
            </a:extLst>
          </p:cNvPr>
          <p:cNvSpPr txBox="1"/>
          <p:nvPr/>
        </p:nvSpPr>
        <p:spPr>
          <a:xfrm>
            <a:off x="1643699" y="2119256"/>
            <a:ext cx="4584381"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“no </a:t>
            </a:r>
            <a:r>
              <a:rPr lang="en-US" sz="4000" i="1" dirty="0" err="1">
                <a:latin typeface="Lato" panose="020F0502020204030203" pitchFamily="34" charset="0"/>
                <a:ea typeface="Lato" panose="020F0502020204030203" pitchFamily="34" charset="0"/>
                <a:cs typeface="Lato" panose="020F0502020204030203" pitchFamily="34" charset="0"/>
              </a:rPr>
              <a:t>calumniadoras</a:t>
            </a:r>
            <a:r>
              <a:rPr lang="en-US" sz="4000" i="1" dirty="0">
                <a:latin typeface="Lato" panose="020F0502020204030203" pitchFamily="34" charset="0"/>
                <a:ea typeface="Lato" panose="020F0502020204030203" pitchFamily="34" charset="0"/>
                <a:cs typeface="Lato" panose="020F0502020204030203" pitchFamily="34" charset="0"/>
              </a:rPr>
              <a:t>”</a:t>
            </a:r>
          </a:p>
          <a:p>
            <a:pPr algn="ctr"/>
            <a:r>
              <a:rPr lang="en-US" sz="4000" i="1" dirty="0">
                <a:latin typeface="Lato" panose="020F0502020204030203" pitchFamily="34" charset="0"/>
                <a:ea typeface="Lato" panose="020F0502020204030203" pitchFamily="34" charset="0"/>
                <a:cs typeface="Lato" panose="020F0502020204030203" pitchFamily="34" charset="0"/>
              </a:rPr>
              <a:t>= no mal </a:t>
            </a:r>
            <a:r>
              <a:rPr lang="en-US" sz="4000" i="1" dirty="0" err="1">
                <a:latin typeface="Lato" panose="020F0502020204030203" pitchFamily="34" charset="0"/>
                <a:ea typeface="Lato" panose="020F0502020204030203" pitchFamily="34" charset="0"/>
                <a:cs typeface="Lato" panose="020F0502020204030203" pitchFamily="34" charset="0"/>
              </a:rPr>
              <a:t>habladas</a:t>
            </a:r>
            <a:endParaRPr lang="en-US"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11960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3AD4E6D3-BF04-0F41-8036-7C6110810F97}"/>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1CC6308-A521-14A8-A99E-5CCF346DB3FD}"/>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3:11-13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2A2D7DD-A23A-C19E-4CD9-5A98DB3225D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74228AF-9BF7-F8EA-6E82-3C8F34B5DB8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3C94D9E-0941-7DB8-4591-5231DED456C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C4A49676-1BE2-1939-2537-D33B6E757E90}"/>
              </a:ext>
            </a:extLst>
          </p:cNvPr>
          <p:cNvSpPr txBox="1"/>
          <p:nvPr/>
        </p:nvSpPr>
        <p:spPr>
          <a:xfrm>
            <a:off x="7034981" y="2119256"/>
            <a:ext cx="4864541" cy="452427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12 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Los diáconos deben tener una sola esposa, y gobernar bien sus hijos y sus casas, </a:t>
            </a:r>
            <a:r>
              <a:rPr lang="es-PY"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13 </a:t>
            </a:r>
            <a:r>
              <a:rPr lang="es-PY"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pues los que ejercen bien el diaconado ganan para sí mismos un grado honroso y mucha confianza en la fe que es en Cristo Jesús.</a:t>
            </a:r>
            <a:endParaRPr lang="es-PY" sz="32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 name="TextBox 1">
            <a:extLst>
              <a:ext uri="{FF2B5EF4-FFF2-40B4-BE49-F238E27FC236}">
                <a16:creationId xmlns:a16="http://schemas.microsoft.com/office/drawing/2014/main" id="{AB180B15-1FA9-3173-E656-35D1ED0383AA}"/>
              </a:ext>
            </a:extLst>
          </p:cNvPr>
          <p:cNvSpPr txBox="1"/>
          <p:nvPr/>
        </p:nvSpPr>
        <p:spPr>
          <a:xfrm>
            <a:off x="1643699" y="2119256"/>
            <a:ext cx="4584381" cy="1323439"/>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Noten </a:t>
            </a:r>
            <a:r>
              <a:rPr lang="en-US" sz="4000" i="1" dirty="0" err="1">
                <a:latin typeface="Lato" panose="020F0502020204030203" pitchFamily="34" charset="0"/>
                <a:ea typeface="Lato" panose="020F0502020204030203" pitchFamily="34" charset="0"/>
                <a:cs typeface="Lato" panose="020F0502020204030203" pitchFamily="34" charset="0"/>
              </a:rPr>
              <a:t>el</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enfoque</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en</a:t>
            </a:r>
            <a:r>
              <a:rPr lang="en-US" sz="4000" i="1" dirty="0">
                <a:latin typeface="Lato" panose="020F0502020204030203" pitchFamily="34" charset="0"/>
                <a:ea typeface="Lato" panose="020F0502020204030203" pitchFamily="34" charset="0"/>
                <a:cs typeface="Lato" panose="020F0502020204030203" pitchFamily="34" charset="0"/>
              </a:rPr>
              <a:t> la </a:t>
            </a:r>
            <a:r>
              <a:rPr lang="en-US" sz="4000" i="1" dirty="0" err="1">
                <a:latin typeface="Lato" panose="020F0502020204030203" pitchFamily="34" charset="0"/>
                <a:ea typeface="Lato" panose="020F0502020204030203" pitchFamily="34" charset="0"/>
                <a:cs typeface="Lato" panose="020F0502020204030203" pitchFamily="34" charset="0"/>
              </a:rPr>
              <a:t>vida</a:t>
            </a:r>
            <a:r>
              <a:rPr lang="en-US" sz="4000" i="1" dirty="0">
                <a:latin typeface="Lato" panose="020F0502020204030203" pitchFamily="34" charset="0"/>
                <a:ea typeface="Lato" panose="020F0502020204030203" pitchFamily="34" charset="0"/>
                <a:cs typeface="Lato" panose="020F0502020204030203" pitchFamily="34" charset="0"/>
              </a:rPr>
              <a:t> familiar…</a:t>
            </a:r>
          </a:p>
        </p:txBody>
      </p:sp>
    </p:spTree>
    <p:extLst>
      <p:ext uri="{BB962C8B-B14F-4D97-AF65-F5344CB8AC3E}">
        <p14:creationId xmlns:p14="http://schemas.microsoft.com/office/powerpoint/2010/main" val="1283915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1512250-2189-4D6A-6E7D-0A5F29E5EB3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1EC89B0E-8214-2F84-5D3E-03DA89B392B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3:14-15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A3403E3-6833-D3EA-4507-70EFA09EE0E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4B0B1C5-8792-0540-3219-B0C7502A39D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F7378EC-519A-F3CB-0FA2-D9B66C9849A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7CBF8E3-F2D3-EAC3-F45B-B47822A9E246}"/>
              </a:ext>
            </a:extLst>
          </p:cNvPr>
          <p:cNvSpPr txBox="1"/>
          <p:nvPr/>
        </p:nvSpPr>
        <p:spPr>
          <a:xfrm>
            <a:off x="1746922" y="1787448"/>
            <a:ext cx="9656184" cy="317005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1" i="0" baseline="30000" dirty="0">
                <a:solidFill>
                  <a:srgbClr val="000000"/>
                </a:solidFill>
                <a:effectLst/>
                <a:latin typeface="Lato"/>
                <a:ea typeface="Lato"/>
                <a:cs typeface="Lato"/>
              </a:rPr>
              <a:t>14 </a:t>
            </a:r>
            <a:r>
              <a:rPr lang="es-PY" sz="4000" b="0" i="0" dirty="0">
                <a:solidFill>
                  <a:srgbClr val="000000"/>
                </a:solidFill>
                <a:effectLst/>
                <a:latin typeface="Lato"/>
                <a:ea typeface="Lato"/>
                <a:cs typeface="Lato"/>
              </a:rPr>
              <a:t>Aunque tengo la esperanza de ir pronto a visitarte, te escribo esto </a:t>
            </a:r>
            <a:r>
              <a:rPr lang="es-PY" sz="4000" b="1" i="0" baseline="30000" dirty="0">
                <a:solidFill>
                  <a:srgbClr val="000000"/>
                </a:solidFill>
                <a:effectLst/>
                <a:latin typeface="Lato"/>
                <a:ea typeface="Lato"/>
                <a:cs typeface="Lato"/>
              </a:rPr>
              <a:t>15 </a:t>
            </a:r>
            <a:r>
              <a:rPr lang="es-PY" sz="4000" b="0" i="0" dirty="0">
                <a:solidFill>
                  <a:srgbClr val="000000"/>
                </a:solidFill>
                <a:effectLst/>
                <a:latin typeface="Lato"/>
                <a:ea typeface="Lato"/>
                <a:cs typeface="Lato"/>
              </a:rPr>
              <a:t>para que, si me tardo, sepas cómo conducirte en la casa de Dios, que es la iglesia del Dios viviente, columna y baluarte de la verdad. </a:t>
            </a:r>
            <a:endParaRPr lang="es-PY" sz="40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1274958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A753069-A7B7-7185-F3E2-F9B0D45DC86F}"/>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45BEC44-328E-AB41-46BD-D940379F5C4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Líderes</a:t>
            </a:r>
            <a:r>
              <a:rPr lang="en-US" sz="4860" dirty="0">
                <a:solidFill>
                  <a:srgbClr val="009444"/>
                </a:solidFill>
                <a:latin typeface="Lato"/>
                <a:ea typeface="Lato"/>
                <a:cs typeface="Lato"/>
                <a:sym typeface="Lato"/>
              </a:rPr>
              <a:t> de…</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0343F212-D1F6-BA0E-5BB9-85A98019A46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8B07C62C-E5EE-022E-A5C4-3EB7A67C598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37E3D3F-1B17-15FD-CFF0-C32AC4AE016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B2D8CF8E-8478-EADE-655B-88DEF54ED36A}"/>
              </a:ext>
            </a:extLst>
          </p:cNvPr>
          <p:cNvSpPr txBox="1"/>
          <p:nvPr/>
        </p:nvSpPr>
        <p:spPr>
          <a:xfrm>
            <a:off x="1643699" y="2119256"/>
            <a:ext cx="9771553" cy="2554545"/>
          </a:xfrm>
          <a:prstGeom prst="rect">
            <a:avLst/>
          </a:prstGeom>
          <a:noFill/>
        </p:spPr>
        <p:txBody>
          <a:bodyPr wrap="square" rtlCol="0">
            <a:spAutoFit/>
          </a:bodyPr>
          <a:lstStyle/>
          <a:p>
            <a:pPr algn="ctr"/>
            <a:r>
              <a:rPr lang="en-US" sz="4000" i="1" dirty="0">
                <a:latin typeface="Lato" panose="020F0502020204030203" pitchFamily="34" charset="0"/>
                <a:ea typeface="Lato" panose="020F0502020204030203" pitchFamily="34" charset="0"/>
                <a:cs typeface="Lato" panose="020F0502020204030203" pitchFamily="34" charset="0"/>
              </a:rPr>
              <a:t>La casa de Dios</a:t>
            </a:r>
          </a:p>
          <a:p>
            <a:pPr algn="ctr"/>
            <a:r>
              <a:rPr lang="en-US" sz="4000" i="1" dirty="0">
                <a:latin typeface="Lato" panose="020F0502020204030203" pitchFamily="34" charset="0"/>
                <a:ea typeface="Lato" panose="020F0502020204030203" pitchFamily="34" charset="0"/>
                <a:cs typeface="Lato" panose="020F0502020204030203" pitchFamily="34" charset="0"/>
              </a:rPr>
              <a:t>La </a:t>
            </a:r>
            <a:r>
              <a:rPr lang="en-US" sz="4000" i="1" dirty="0" err="1">
                <a:latin typeface="Lato" panose="020F0502020204030203" pitchFamily="34" charset="0"/>
                <a:ea typeface="Lato" panose="020F0502020204030203" pitchFamily="34" charset="0"/>
                <a:cs typeface="Lato" panose="020F0502020204030203" pitchFamily="34" charset="0"/>
              </a:rPr>
              <a:t>iglesia</a:t>
            </a:r>
            <a:r>
              <a:rPr lang="en-US" sz="4000" i="1" dirty="0">
                <a:latin typeface="Lato" panose="020F0502020204030203" pitchFamily="34" charset="0"/>
                <a:ea typeface="Lato" panose="020F0502020204030203" pitchFamily="34" charset="0"/>
                <a:cs typeface="Lato" panose="020F0502020204030203" pitchFamily="34" charset="0"/>
              </a:rPr>
              <a:t> del Dios </a:t>
            </a:r>
            <a:r>
              <a:rPr lang="en-US" sz="4000" i="1" dirty="0" err="1">
                <a:latin typeface="Lato" panose="020F0502020204030203" pitchFamily="34" charset="0"/>
                <a:ea typeface="Lato" panose="020F0502020204030203" pitchFamily="34" charset="0"/>
                <a:cs typeface="Lato" panose="020F0502020204030203" pitchFamily="34" charset="0"/>
              </a:rPr>
              <a:t>viviente</a:t>
            </a:r>
            <a:endParaRPr lang="en-US" sz="4000" i="1" dirty="0">
              <a:latin typeface="Lato" panose="020F0502020204030203" pitchFamily="34" charset="0"/>
              <a:ea typeface="Lato" panose="020F0502020204030203" pitchFamily="34" charset="0"/>
              <a:cs typeface="Lato" panose="020F0502020204030203" pitchFamily="34" charset="0"/>
            </a:endParaRPr>
          </a:p>
          <a:p>
            <a:pPr algn="ctr"/>
            <a:r>
              <a:rPr lang="en-US" sz="4000" i="1" dirty="0" err="1">
                <a:latin typeface="Lato" panose="020F0502020204030203" pitchFamily="34" charset="0"/>
                <a:ea typeface="Lato" panose="020F0502020204030203" pitchFamily="34" charset="0"/>
                <a:cs typeface="Lato" panose="020F0502020204030203" pitchFamily="34" charset="0"/>
              </a:rPr>
              <a:t>Columna</a:t>
            </a:r>
            <a:r>
              <a:rPr lang="en-US" sz="4000" i="1" dirty="0">
                <a:latin typeface="Lato" panose="020F0502020204030203" pitchFamily="34" charset="0"/>
                <a:ea typeface="Lato" panose="020F0502020204030203" pitchFamily="34" charset="0"/>
                <a:cs typeface="Lato" panose="020F0502020204030203" pitchFamily="34" charset="0"/>
              </a:rPr>
              <a:t> y </a:t>
            </a:r>
            <a:r>
              <a:rPr lang="en-US" sz="4000" i="1" dirty="0" err="1">
                <a:latin typeface="Lato" panose="020F0502020204030203" pitchFamily="34" charset="0"/>
                <a:ea typeface="Lato" panose="020F0502020204030203" pitchFamily="34" charset="0"/>
                <a:cs typeface="Lato" panose="020F0502020204030203" pitchFamily="34" charset="0"/>
              </a:rPr>
              <a:t>defensa</a:t>
            </a:r>
            <a:r>
              <a:rPr lang="en-US" sz="4000" i="1" dirty="0">
                <a:latin typeface="Lato" panose="020F0502020204030203" pitchFamily="34" charset="0"/>
                <a:ea typeface="Lato" panose="020F0502020204030203" pitchFamily="34" charset="0"/>
                <a:cs typeface="Lato" panose="020F0502020204030203" pitchFamily="34" charset="0"/>
              </a:rPr>
              <a:t> de la </a:t>
            </a:r>
            <a:r>
              <a:rPr lang="en-US" sz="4000" i="1" dirty="0" err="1">
                <a:latin typeface="Lato" panose="020F0502020204030203" pitchFamily="34" charset="0"/>
                <a:ea typeface="Lato" panose="020F0502020204030203" pitchFamily="34" charset="0"/>
                <a:cs typeface="Lato" panose="020F0502020204030203" pitchFamily="34" charset="0"/>
              </a:rPr>
              <a:t>verdad</a:t>
            </a:r>
            <a:endParaRPr lang="en-US" sz="4000" i="1" dirty="0">
              <a:latin typeface="Lato" panose="020F0502020204030203" pitchFamily="34" charset="0"/>
              <a:ea typeface="Lato" panose="020F0502020204030203" pitchFamily="34" charset="0"/>
              <a:cs typeface="Lato" panose="020F0502020204030203" pitchFamily="34" charset="0"/>
            </a:endParaRPr>
          </a:p>
          <a:p>
            <a:pPr algn="ctr"/>
            <a:endParaRPr lang="en-US" sz="40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22220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6621A21F-5945-4B71-A906-ADE12741C438}"/>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58EE9638-5A66-AFCE-D1B2-726A70F2F457}"/>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A3A6A1D0-EF61-2490-71BB-255E98B540C6}"/>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84300368-96FB-463E-1CD5-1ABFF647D24D}"/>
              </a:ext>
            </a:extLst>
          </p:cNvPr>
          <p:cNvGrpSpPr/>
          <p:nvPr/>
        </p:nvGrpSpPr>
        <p:grpSpPr>
          <a:xfrm>
            <a:off x="551075" y="2011050"/>
            <a:ext cx="11197475" cy="2537987"/>
            <a:chOff x="0" y="0"/>
            <a:chExt cx="10450280" cy="2537987"/>
          </a:xfrm>
        </p:grpSpPr>
        <p:sp>
          <p:nvSpPr>
            <p:cNvPr id="129" name="Google Shape;129;p5">
              <a:extLst>
                <a:ext uri="{FF2B5EF4-FFF2-40B4-BE49-F238E27FC236}">
                  <a16:creationId xmlns:a16="http://schemas.microsoft.com/office/drawing/2014/main" id="{B3B22D9C-BF39-45A3-325F-FCD0D27FE7A7}"/>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23CDF183-FB79-4664-046E-BE0C6AA22EF7}"/>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EAD90E73-1080-6D24-3A07-72AF7A4FCD08}"/>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11BD214-06DF-CD70-B316-C046C7978E96}"/>
                </a:ext>
              </a:extLst>
            </p:cNvPr>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dk1"/>
                </a:buClr>
                <a:buSzPts val="1100"/>
              </a:pPr>
              <a:r>
                <a:rPr lang="en-US" sz="2500" b="0" i="0" u="none" strike="noStrike" cap="none" dirty="0">
                  <a:solidFill>
                    <a:schemeClr val="lt1"/>
                  </a:solidFill>
                  <a:latin typeface="Lato"/>
                  <a:ea typeface="Lato"/>
                  <a:cs typeface="Lato"/>
                  <a:sym typeface="Lato"/>
                </a:rPr>
                <a:t>1. </a:t>
              </a:r>
              <a:r>
                <a:rPr lang="en-US" sz="2500" dirty="0" err="1">
                  <a:solidFill>
                    <a:schemeClr val="lt1"/>
                  </a:solidFill>
                  <a:latin typeface="Lato"/>
                  <a:ea typeface="Lato"/>
                  <a:cs typeface="Lato"/>
                  <a:sym typeface="Lato"/>
                </a:rPr>
                <a:t>Hablaremos</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cada</a:t>
              </a:r>
              <a:r>
                <a:rPr lang="en-US" sz="2500" dirty="0">
                  <a:solidFill>
                    <a:schemeClr val="lt1"/>
                  </a:solidFill>
                  <a:latin typeface="Lato"/>
                  <a:ea typeface="Lato"/>
                  <a:cs typeface="Lato"/>
                  <a:sym typeface="Lato"/>
                </a:rPr>
                <a:t> palabra o </a:t>
              </a:r>
              <a:r>
                <a:rPr lang="en-US" sz="2500" dirty="0" err="1">
                  <a:solidFill>
                    <a:schemeClr val="lt1"/>
                  </a:solidFill>
                  <a:latin typeface="Lato"/>
                  <a:ea typeface="Lato"/>
                  <a:cs typeface="Lato"/>
                  <a:sym typeface="Lato"/>
                </a:rPr>
                <a:t>frase</a:t>
              </a:r>
              <a:r>
                <a:rPr lang="en-US" sz="2500" dirty="0">
                  <a:solidFill>
                    <a:schemeClr val="lt1"/>
                  </a:solidFill>
                  <a:latin typeface="Lato"/>
                  <a:ea typeface="Lato"/>
                  <a:cs typeface="Lato"/>
                  <a:sym typeface="Lato"/>
                </a:rPr>
                <a:t> que describe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requisitos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biblicos</a:t>
              </a:r>
              <a:r>
                <a:rPr lang="en-US" sz="2500" dirty="0">
                  <a:solidFill>
                    <a:schemeClr val="lt1"/>
                  </a:solidFill>
                  <a:latin typeface="Lato"/>
                  <a:ea typeface="Lato"/>
                  <a:cs typeface="Lato"/>
                  <a:sym typeface="Lato"/>
                </a:rPr>
                <a:t> para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supervisores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iglesia</a:t>
              </a:r>
              <a:r>
                <a:rPr lang="en-US" sz="2500" dirty="0">
                  <a:solidFill>
                    <a:schemeClr val="lt1"/>
                  </a:solidFill>
                  <a:latin typeface="Lato"/>
                  <a:ea typeface="Lato"/>
                  <a:cs typeface="Lato"/>
                  <a:sym typeface="Lato"/>
                </a:rPr>
                <a:t>. </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3" name="Google Shape;133;p5">
              <a:extLst>
                <a:ext uri="{FF2B5EF4-FFF2-40B4-BE49-F238E27FC236}">
                  <a16:creationId xmlns:a16="http://schemas.microsoft.com/office/drawing/2014/main" id="{82DEFD97-440E-4DA0-7691-57EF90BE7F57}"/>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F2FEC7B9-6D9F-E411-12BD-923AF7CAC99F}"/>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378294DE-3485-70AA-0B3A-41103FAD7941}"/>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06DA7826-EC4A-D6FA-360D-0C63867E8341}"/>
                </a:ext>
              </a:extLst>
            </p:cNvPr>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a:solidFill>
                    <a:schemeClr val="lt1"/>
                  </a:solidFill>
                  <a:latin typeface="Lato"/>
                  <a:ea typeface="Lato"/>
                  <a:cs typeface="Lato"/>
                  <a:sym typeface="Lato"/>
                </a:rPr>
                <a:t>2. </a:t>
              </a:r>
              <a:r>
                <a:rPr lang="en-US" sz="2500" dirty="0">
                  <a:solidFill>
                    <a:schemeClr val="lt1"/>
                  </a:solidFill>
                  <a:latin typeface="Lato"/>
                  <a:ea typeface="Lato"/>
                  <a:cs typeface="Lato"/>
                  <a:sym typeface="Lato"/>
                </a:rPr>
                <a:t>Vamos a </a:t>
              </a:r>
              <a:r>
                <a:rPr lang="en-US" sz="2500" dirty="0" err="1">
                  <a:solidFill>
                    <a:schemeClr val="lt1"/>
                  </a:solidFill>
                  <a:latin typeface="Lato"/>
                  <a:ea typeface="Lato"/>
                  <a:cs typeface="Lato"/>
                  <a:sym typeface="Lato"/>
                </a:rPr>
                <a:t>concretar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nuestro</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concepto</a:t>
              </a:r>
              <a:r>
                <a:rPr lang="en-US" sz="2500" dirty="0">
                  <a:solidFill>
                    <a:schemeClr val="lt1"/>
                  </a:solidFill>
                  <a:latin typeface="Lato"/>
                  <a:ea typeface="Lato"/>
                  <a:cs typeface="Lato"/>
                  <a:sym typeface="Lato"/>
                </a:rPr>
                <a:t> de las </a:t>
              </a:r>
              <a:r>
                <a:rPr lang="en-US" sz="2500" dirty="0" err="1">
                  <a:solidFill>
                    <a:schemeClr val="lt1"/>
                  </a:solidFill>
                  <a:latin typeface="Lato"/>
                  <a:ea typeface="Lato"/>
                  <a:cs typeface="Lato"/>
                  <a:sym typeface="Lato"/>
                </a:rPr>
                <a:t>características</a:t>
              </a:r>
              <a:r>
                <a:rPr lang="en-US" sz="2500" dirty="0">
                  <a:solidFill>
                    <a:schemeClr val="lt1"/>
                  </a:solidFill>
                  <a:latin typeface="Lato"/>
                  <a:ea typeface="Lato"/>
                  <a:cs typeface="Lato"/>
                  <a:sym typeface="Lato"/>
                </a:rPr>
                <a:t> que se </a:t>
              </a:r>
              <a:r>
                <a:rPr lang="en-US" sz="2500" dirty="0" err="1">
                  <a:solidFill>
                    <a:schemeClr val="lt1"/>
                  </a:solidFill>
                  <a:latin typeface="Lato"/>
                  <a:ea typeface="Lato"/>
                  <a:cs typeface="Lato"/>
                  <a:sym typeface="Lato"/>
                </a:rPr>
                <a:t>buscan</a:t>
              </a:r>
              <a:r>
                <a:rPr lang="en-US" sz="2500" dirty="0">
                  <a:solidFill>
                    <a:schemeClr val="lt1"/>
                  </a:solidFill>
                  <a:latin typeface="Lato"/>
                  <a:ea typeface="Lato"/>
                  <a:cs typeface="Lato"/>
                  <a:sym typeface="Lato"/>
                </a:rPr>
                <a:t> para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líderes</a:t>
              </a:r>
              <a:r>
                <a:rPr lang="en-US" sz="2500" dirty="0">
                  <a:solidFill>
                    <a:schemeClr val="lt1"/>
                  </a:solidFill>
                  <a:latin typeface="Lato"/>
                  <a:ea typeface="Lato"/>
                  <a:cs typeface="Lato"/>
                  <a:sym typeface="Lato"/>
                </a:rPr>
                <a:t> de la </a:t>
              </a:r>
              <a:r>
                <a:rPr lang="en-US" sz="2500">
                  <a:solidFill>
                    <a:schemeClr val="lt1"/>
                  </a:solidFill>
                  <a:latin typeface="Lato"/>
                  <a:ea typeface="Lato"/>
                  <a:cs typeface="Lato"/>
                  <a:sym typeface="Lato"/>
                </a:rPr>
                <a:t>Iglesia.</a:t>
              </a:r>
              <a:r>
                <a:rPr lang="en-US" sz="2500" b="0" i="0" u="none" strike="noStrike" cap="none">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E2B1CB9A-DF80-C208-50F1-FEC28B031E78}"/>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Oval 2">
            <a:extLst>
              <a:ext uri="{FF2B5EF4-FFF2-40B4-BE49-F238E27FC236}">
                <a16:creationId xmlns:a16="http://schemas.microsoft.com/office/drawing/2014/main" id="{3CA73EE9-13A8-CECC-F1EB-B1D38C2AEA38}"/>
              </a:ext>
            </a:extLst>
          </p:cNvPr>
          <p:cNvSpPr/>
          <p:nvPr/>
        </p:nvSpPr>
        <p:spPr>
          <a:xfrm>
            <a:off x="375896" y="3252520"/>
            <a:ext cx="11547832" cy="1465253"/>
          </a:xfrm>
          <a:prstGeom prst="ellipse">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001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98AC6361-CF4C-4ADB-7454-55AAEA86F64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D33076D-01BC-1548-4827-2B60AB50ED56}"/>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Elegir</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líderes</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B34F571-B076-B196-3699-BD326CCE1A0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93534E4-1E66-76A5-28D6-D487B147E16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51A89DB-96B4-7EF6-A8D1-7FF960B24D6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15FF5615-D25F-D1E4-8E45-BA30D4739A5E}"/>
              </a:ext>
            </a:extLst>
          </p:cNvPr>
          <p:cNvSpPr txBox="1"/>
          <p:nvPr/>
        </p:nvSpPr>
        <p:spPr>
          <a:xfrm>
            <a:off x="1643699" y="2119256"/>
            <a:ext cx="9771553" cy="3785652"/>
          </a:xfrm>
          <a:prstGeom prst="rect">
            <a:avLst/>
          </a:prstGeom>
          <a:noFill/>
        </p:spPr>
        <p:txBody>
          <a:bodyPr wrap="square" lIns="91440" tIns="45720" rIns="91440" bIns="45720" rtlCol="0" anchor="t">
            <a:spAutoFit/>
          </a:bodyPr>
          <a:lstStyle/>
          <a:p>
            <a:pPr algn="ctr"/>
            <a:r>
              <a:rPr lang="en-US" sz="4000" i="1" dirty="0" err="1">
                <a:latin typeface="Lato"/>
                <a:ea typeface="Lato"/>
                <a:cs typeface="Lato"/>
              </a:rPr>
              <a:t>Cuando</a:t>
            </a:r>
            <a:r>
              <a:rPr lang="en-US" sz="4000" i="1" dirty="0">
                <a:latin typeface="Lato"/>
                <a:ea typeface="Lato"/>
                <a:cs typeface="Lato"/>
              </a:rPr>
              <a:t> </a:t>
            </a:r>
            <a:r>
              <a:rPr lang="en-US" sz="4000" i="1" dirty="0" err="1">
                <a:latin typeface="Lato"/>
                <a:ea typeface="Lato"/>
                <a:cs typeface="Lato"/>
              </a:rPr>
              <a:t>tu</a:t>
            </a:r>
            <a:r>
              <a:rPr lang="en-US" sz="4000" i="1" dirty="0">
                <a:latin typeface="Lato"/>
                <a:ea typeface="Lato"/>
                <a:cs typeface="Lato"/>
              </a:rPr>
              <a:t> </a:t>
            </a:r>
            <a:r>
              <a:rPr lang="en-US" sz="4000" i="1" dirty="0" err="1">
                <a:latin typeface="Lato"/>
                <a:ea typeface="Lato"/>
                <a:cs typeface="Lato"/>
              </a:rPr>
              <a:t>grupo</a:t>
            </a:r>
            <a:r>
              <a:rPr lang="en-US" sz="4000" i="1" dirty="0">
                <a:latin typeface="Lato"/>
                <a:ea typeface="Lato"/>
                <a:cs typeface="Lato"/>
              </a:rPr>
              <a:t> </a:t>
            </a:r>
            <a:r>
              <a:rPr lang="en-US" sz="4000" i="1" dirty="0" err="1">
                <a:latin typeface="Lato"/>
                <a:ea typeface="Lato"/>
                <a:cs typeface="Lato"/>
              </a:rPr>
              <a:t>llegue</a:t>
            </a:r>
            <a:r>
              <a:rPr lang="en-US" sz="4000" i="1" dirty="0">
                <a:latin typeface="Lato"/>
                <a:ea typeface="Lato"/>
                <a:cs typeface="Lato"/>
              </a:rPr>
              <a:t> al punto de </a:t>
            </a:r>
            <a:r>
              <a:rPr lang="en-US" sz="4000" i="1" dirty="0" err="1">
                <a:latin typeface="Lato"/>
                <a:ea typeface="Lato"/>
                <a:cs typeface="Lato"/>
              </a:rPr>
              <a:t>necesitar</a:t>
            </a:r>
            <a:r>
              <a:rPr lang="en-US" sz="4000" i="1" dirty="0">
                <a:latin typeface="Lato"/>
                <a:ea typeface="Lato"/>
                <a:cs typeface="Lato"/>
              </a:rPr>
              <a:t> </a:t>
            </a:r>
            <a:r>
              <a:rPr lang="en-US" sz="4000" i="1" dirty="0" err="1">
                <a:latin typeface="Lato"/>
                <a:ea typeface="Lato"/>
                <a:cs typeface="Lato"/>
              </a:rPr>
              <a:t>líderes</a:t>
            </a:r>
            <a:r>
              <a:rPr lang="en-US" sz="4000" i="1" dirty="0">
                <a:latin typeface="Lato"/>
                <a:ea typeface="Lato"/>
                <a:cs typeface="Lato"/>
              </a:rPr>
              <a:t>, ¿</a:t>
            </a:r>
            <a:r>
              <a:rPr lang="en-US" sz="4000" i="1" dirty="0" err="1">
                <a:latin typeface="Lato"/>
                <a:ea typeface="Lato"/>
                <a:cs typeface="Lato"/>
              </a:rPr>
              <a:t>cuál</a:t>
            </a:r>
            <a:r>
              <a:rPr lang="en-US" sz="4000" i="1" dirty="0">
                <a:latin typeface="Lato"/>
                <a:ea typeface="Lato"/>
                <a:cs typeface="Lato"/>
              </a:rPr>
              <a:t> </a:t>
            </a:r>
            <a:r>
              <a:rPr lang="en-US" sz="4000" i="1" dirty="0" err="1">
                <a:latin typeface="Lato"/>
                <a:ea typeface="Lato"/>
                <a:cs typeface="Lato"/>
              </a:rPr>
              <a:t>sería</a:t>
            </a:r>
            <a:r>
              <a:rPr lang="en-US" sz="4000" i="1" dirty="0">
                <a:latin typeface="Lato"/>
                <a:ea typeface="Lato"/>
                <a:cs typeface="Lato"/>
              </a:rPr>
              <a:t>  </a:t>
            </a:r>
            <a:r>
              <a:rPr lang="en-US" sz="4000" i="1" dirty="0" err="1">
                <a:latin typeface="Lato"/>
                <a:ea typeface="Lato"/>
                <a:cs typeface="Lato"/>
              </a:rPr>
              <a:t>el</a:t>
            </a:r>
            <a:r>
              <a:rPr lang="en-US" sz="4000" i="1" dirty="0">
                <a:latin typeface="Lato"/>
                <a:ea typeface="Lato"/>
                <a:cs typeface="Lato"/>
              </a:rPr>
              <a:t> </a:t>
            </a:r>
            <a:r>
              <a:rPr lang="en-US" sz="4000" i="1" dirty="0" err="1">
                <a:latin typeface="Lato"/>
                <a:ea typeface="Lato"/>
                <a:cs typeface="Lato"/>
              </a:rPr>
              <a:t>proceso</a:t>
            </a:r>
            <a:r>
              <a:rPr lang="en-US" sz="4000" i="1" dirty="0">
                <a:latin typeface="Lato"/>
                <a:ea typeface="Lato"/>
                <a:cs typeface="Lato"/>
              </a:rPr>
              <a:t> a </a:t>
            </a:r>
            <a:r>
              <a:rPr lang="en-US" sz="4000" i="1" dirty="0" err="1">
                <a:latin typeface="Lato"/>
                <a:ea typeface="Lato"/>
                <a:cs typeface="Lato"/>
              </a:rPr>
              <a:t>seguir</a:t>
            </a:r>
            <a:r>
              <a:rPr lang="en-US" sz="4000" i="1" dirty="0">
                <a:latin typeface="Lato"/>
                <a:ea typeface="Lato"/>
                <a:cs typeface="Lato"/>
              </a:rPr>
              <a:t> para </a:t>
            </a:r>
            <a:r>
              <a:rPr lang="en-US" sz="4000" i="1" dirty="0" err="1">
                <a:latin typeface="Lato"/>
                <a:ea typeface="Lato"/>
                <a:cs typeface="Lato"/>
              </a:rPr>
              <a:t>buscarlos</a:t>
            </a:r>
            <a:r>
              <a:rPr lang="en-US" sz="4000" i="1" dirty="0">
                <a:latin typeface="Lato"/>
                <a:ea typeface="Lato"/>
                <a:cs typeface="Lato"/>
              </a:rPr>
              <a:t>?  </a:t>
            </a:r>
          </a:p>
          <a:p>
            <a:pPr algn="ctr"/>
            <a:endParaRPr lang="en-US" sz="4000" i="1" dirty="0">
              <a:latin typeface="Lato" panose="020F0502020204030203" pitchFamily="34" charset="0"/>
              <a:ea typeface="Lato" panose="020F0502020204030203" pitchFamily="34" charset="0"/>
              <a:cs typeface="Lato" panose="020F0502020204030203" pitchFamily="34" charset="0"/>
            </a:endParaRPr>
          </a:p>
          <a:p>
            <a:pPr algn="ctr"/>
            <a:r>
              <a:rPr lang="en-US" sz="4000" i="1" dirty="0">
                <a:latin typeface="Lato" panose="020F0502020204030203" pitchFamily="34" charset="0"/>
                <a:ea typeface="Lato" panose="020F0502020204030203" pitchFamily="34" charset="0"/>
                <a:cs typeface="Lato" panose="020F0502020204030203" pitchFamily="34" charset="0"/>
              </a:rPr>
              <a:t>¿</a:t>
            </a:r>
            <a:r>
              <a:rPr lang="en-US" sz="4000" i="1" dirty="0" err="1">
                <a:latin typeface="Lato" panose="020F0502020204030203" pitchFamily="34" charset="0"/>
                <a:ea typeface="Lato" panose="020F0502020204030203" pitchFamily="34" charset="0"/>
                <a:cs typeface="Lato" panose="020F0502020204030203" pitchFamily="34" charset="0"/>
              </a:rPr>
              <a:t>Qué</a:t>
            </a:r>
            <a:r>
              <a:rPr lang="en-US" sz="4000" i="1" dirty="0">
                <a:latin typeface="Lato" panose="020F0502020204030203" pitchFamily="34" charset="0"/>
                <a:ea typeface="Lato" panose="020F0502020204030203" pitchFamily="34" charset="0"/>
                <a:cs typeface="Lato" panose="020F0502020204030203" pitchFamily="34" charset="0"/>
              </a:rPr>
              <a:t> se </a:t>
            </a:r>
            <a:r>
              <a:rPr lang="en-US" sz="4000" i="1" dirty="0" err="1">
                <a:latin typeface="Lato" panose="020F0502020204030203" pitchFamily="34" charset="0"/>
                <a:ea typeface="Lato" panose="020F0502020204030203" pitchFamily="34" charset="0"/>
                <a:cs typeface="Lato" panose="020F0502020204030203" pitchFamily="34" charset="0"/>
              </a:rPr>
              <a:t>busca</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en</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líderes</a:t>
            </a:r>
            <a:r>
              <a:rPr lang="en-US" sz="4000" i="1" dirty="0">
                <a:latin typeface="Lato" panose="020F0502020204030203" pitchFamily="34" charset="0"/>
                <a:ea typeface="Lato" panose="020F0502020204030203" pitchFamily="34" charset="0"/>
                <a:cs typeface="Lato" panose="020F0502020204030203" pitchFamily="34" charset="0"/>
              </a:rPr>
              <a:t> tanto </a:t>
            </a:r>
            <a:r>
              <a:rPr lang="en-US" sz="4000" i="1" dirty="0" err="1">
                <a:latin typeface="Lato" panose="020F0502020204030203" pitchFamily="34" charset="0"/>
                <a:ea typeface="Lato" panose="020F0502020204030203" pitchFamily="34" charset="0"/>
                <a:cs typeface="Lato" panose="020F0502020204030203" pitchFamily="34" charset="0"/>
              </a:rPr>
              <a:t>supervisores</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como</a:t>
            </a:r>
            <a:r>
              <a:rPr lang="en-US" sz="4000" i="1" dirty="0">
                <a:latin typeface="Lato" panose="020F0502020204030203" pitchFamily="34" charset="0"/>
                <a:ea typeface="Lato" panose="020F0502020204030203" pitchFamily="34" charset="0"/>
                <a:cs typeface="Lato" panose="020F0502020204030203" pitchFamily="34" charset="0"/>
              </a:rPr>
              <a:t> </a:t>
            </a:r>
            <a:r>
              <a:rPr lang="en-US" sz="4000" i="1" dirty="0" err="1">
                <a:latin typeface="Lato" panose="020F0502020204030203" pitchFamily="34" charset="0"/>
                <a:ea typeface="Lato" panose="020F0502020204030203" pitchFamily="34" charset="0"/>
                <a:cs typeface="Lato" panose="020F0502020204030203" pitchFamily="34" charset="0"/>
              </a:rPr>
              <a:t>diáconos</a:t>
            </a:r>
            <a:r>
              <a:rPr lang="en-US" sz="4000" i="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3304639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AD2EE57-C4CF-1339-F971-4DB06CE0AE05}"/>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3A548F2-5AD7-D15E-0460-A63B9EB90685}"/>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3:16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64FDFF3F-AA3B-3AFB-9D08-10629343D52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31A773E-432C-67EC-5EAE-371CBB602B2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2FED743-A95D-30F0-627E-FB469B8A7FA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3C6A77A-0D50-20B1-42C3-215900BB76F7}"/>
              </a:ext>
            </a:extLst>
          </p:cNvPr>
          <p:cNvSpPr txBox="1"/>
          <p:nvPr/>
        </p:nvSpPr>
        <p:spPr>
          <a:xfrm>
            <a:off x="1746922" y="1787448"/>
            <a:ext cx="9656184" cy="4524275"/>
          </a:xfrm>
          <a:prstGeom prst="rect">
            <a:avLst/>
          </a:prstGeom>
          <a:noFill/>
          <a:ln>
            <a:noFill/>
          </a:ln>
        </p:spPr>
        <p:txBody>
          <a:bodyPr spcFirstLastPara="1" wrap="square" lIns="91425" tIns="45700" rIns="91425" bIns="45700" anchor="t" anchorCtr="0">
            <a:spAutoFit/>
          </a:bodyPr>
          <a:lstStyle/>
          <a:p>
            <a:pPr algn="l"/>
            <a:r>
              <a:rPr lang="es-PY" sz="3600" b="1" i="0" baseline="30000" dirty="0">
                <a:solidFill>
                  <a:srgbClr val="000000"/>
                </a:solidFill>
                <a:effectLst/>
                <a:latin typeface="system-ui"/>
              </a:rPr>
              <a:t>16 </a:t>
            </a:r>
            <a:r>
              <a:rPr lang="es-PY" sz="3600" b="0" i="0" dirty="0">
                <a:solidFill>
                  <a:srgbClr val="000000"/>
                </a:solidFill>
                <a:effectLst/>
                <a:latin typeface="system-ui"/>
              </a:rPr>
              <a:t>Indiscutiblemente, el misterio de la piedad es grande:</a:t>
            </a:r>
          </a:p>
          <a:p>
            <a:pPr algn="l"/>
            <a:r>
              <a:rPr lang="es-PY" sz="3600" b="0" i="0" dirty="0">
                <a:solidFill>
                  <a:srgbClr val="000000"/>
                </a:solidFill>
                <a:effectLst/>
                <a:latin typeface="system-ui"/>
              </a:rPr>
              <a:t>Dios fue manifestado en carne,</a:t>
            </a:r>
            <a:br>
              <a:rPr lang="es-PY" sz="3600" b="0" i="0" dirty="0">
                <a:effectLst/>
                <a:latin typeface="system-ui"/>
              </a:rPr>
            </a:br>
            <a:r>
              <a:rPr lang="es-PY" sz="3600" b="0" i="0" dirty="0">
                <a:solidFill>
                  <a:srgbClr val="000000"/>
                </a:solidFill>
                <a:effectLst/>
                <a:latin typeface="system-ui"/>
              </a:rPr>
              <a:t>Justificado en el Espíritu,</a:t>
            </a:r>
            <a:br>
              <a:rPr lang="es-PY" sz="3600" b="0" i="0" dirty="0">
                <a:effectLst/>
                <a:latin typeface="system-ui"/>
              </a:rPr>
            </a:br>
            <a:r>
              <a:rPr lang="es-PY" sz="3600" b="0" i="0" dirty="0">
                <a:solidFill>
                  <a:srgbClr val="000000"/>
                </a:solidFill>
                <a:effectLst/>
                <a:latin typeface="system-ui"/>
              </a:rPr>
              <a:t>Visto de los ángeles,</a:t>
            </a:r>
            <a:br>
              <a:rPr lang="es-PY" sz="3600" b="0" i="0" dirty="0">
                <a:effectLst/>
                <a:latin typeface="system-ui"/>
              </a:rPr>
            </a:br>
            <a:r>
              <a:rPr lang="es-PY" sz="3600" b="0" i="0" dirty="0">
                <a:solidFill>
                  <a:srgbClr val="000000"/>
                </a:solidFill>
                <a:effectLst/>
                <a:latin typeface="system-ui"/>
              </a:rPr>
              <a:t>Predicado a las naciones,</a:t>
            </a:r>
            <a:br>
              <a:rPr lang="es-PY" sz="3600" b="0" i="0" dirty="0">
                <a:effectLst/>
                <a:latin typeface="system-ui"/>
              </a:rPr>
            </a:br>
            <a:r>
              <a:rPr lang="es-PY" sz="3600" b="0" i="0" dirty="0">
                <a:solidFill>
                  <a:srgbClr val="000000"/>
                </a:solidFill>
                <a:effectLst/>
                <a:latin typeface="system-ui"/>
              </a:rPr>
              <a:t>Creído en el mundo,</a:t>
            </a:r>
            <a:br>
              <a:rPr lang="es-PY" sz="3600" b="0" i="0" dirty="0">
                <a:effectLst/>
                <a:latin typeface="system-ui"/>
              </a:rPr>
            </a:br>
            <a:r>
              <a:rPr lang="es-PY" sz="3600" b="0" i="0" dirty="0">
                <a:solidFill>
                  <a:srgbClr val="000000"/>
                </a:solidFill>
                <a:effectLst/>
                <a:latin typeface="system-ui"/>
              </a:rPr>
              <a:t>Recibido arriba en gloria.</a:t>
            </a:r>
          </a:p>
        </p:txBody>
      </p:sp>
    </p:spTree>
    <p:extLst>
      <p:ext uri="{BB962C8B-B14F-4D97-AF65-F5344CB8AC3E}">
        <p14:creationId xmlns:p14="http://schemas.microsoft.com/office/powerpoint/2010/main" val="163490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30"/>
          <p:cNvSpPr txBox="1"/>
          <p:nvPr/>
        </p:nvSpPr>
        <p:spPr>
          <a:xfrm>
            <a:off x="3602241" y="32505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463" name="Google Shape;463;p30"/>
          <p:cNvCxnSpPr/>
          <p:nvPr/>
        </p:nvCxnSpPr>
        <p:spPr>
          <a:xfrm>
            <a:off x="3966667" y="1212478"/>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64" name="Google Shape;46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5" name="Google Shape;46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66" name="Google Shape;466;p30"/>
          <p:cNvSpPr txBox="1"/>
          <p:nvPr/>
        </p:nvSpPr>
        <p:spPr>
          <a:xfrm>
            <a:off x="3446208" y="1458144"/>
            <a:ext cx="8448500" cy="466277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600"/>
              </a:spcBef>
              <a:spcAft>
                <a:spcPts val="0"/>
              </a:spcAft>
              <a:buClr>
                <a:srgbClr val="000000"/>
              </a:buClr>
              <a:buSzPts val="3200"/>
              <a:buFontTx/>
              <a:buChar char="-"/>
            </a:pPr>
            <a:r>
              <a:rPr lang="en-US" sz="3200" dirty="0">
                <a:solidFill>
                  <a:schemeClr val="dk1"/>
                </a:solidFill>
                <a:latin typeface="Lato"/>
                <a:ea typeface="Lato"/>
                <a:cs typeface="Lato"/>
                <a:sym typeface="Lato"/>
              </a:rPr>
              <a:t>Leer 1 Timoteo 4</a:t>
            </a:r>
          </a:p>
          <a:p>
            <a:pPr marL="457200" lvl="1" indent="-457200">
              <a:spcBef>
                <a:spcPts val="600"/>
              </a:spcBef>
              <a:buSzPts val="3200"/>
              <a:buFontTx/>
              <a:buChar char="-"/>
            </a:pPr>
            <a:r>
              <a:rPr lang="en-US" sz="3200" dirty="0" err="1">
                <a:solidFill>
                  <a:schemeClr val="dk1"/>
                </a:solidFill>
                <a:latin typeface="Lato"/>
                <a:ea typeface="Lato"/>
                <a:cs typeface="Lato"/>
                <a:sym typeface="Lato"/>
              </a:rPr>
              <a:t>Investigar</a:t>
            </a:r>
            <a:r>
              <a:rPr lang="en-US" sz="3200" dirty="0">
                <a:solidFill>
                  <a:schemeClr val="dk1"/>
                </a:solidFill>
                <a:latin typeface="Lato"/>
                <a:ea typeface="Lato"/>
                <a:cs typeface="Lato"/>
                <a:sym typeface="Lato"/>
              </a:rPr>
              <a:t> uno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siguientes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temas</a:t>
            </a:r>
            <a:r>
              <a:rPr lang="en-US" sz="3200" dirty="0">
                <a:solidFill>
                  <a:schemeClr val="dk1"/>
                </a:solidFill>
                <a:latin typeface="Lato"/>
                <a:ea typeface="Lato"/>
                <a:cs typeface="Lato"/>
                <a:sym typeface="Lato"/>
              </a:rPr>
              <a:t>, solo para </a:t>
            </a:r>
            <a:r>
              <a:rPr lang="en-US" sz="3200" dirty="0" err="1">
                <a:solidFill>
                  <a:schemeClr val="dk1"/>
                </a:solidFill>
                <a:latin typeface="Lato"/>
                <a:ea typeface="Lato"/>
                <a:cs typeface="Lato"/>
                <a:sym typeface="Lato"/>
              </a:rPr>
              <a:t>dialogar</a:t>
            </a:r>
            <a:r>
              <a:rPr lang="en-US" sz="3200" dirty="0">
                <a:solidFill>
                  <a:schemeClr val="dk1"/>
                </a:solidFill>
                <a:latin typeface="Lato"/>
                <a:ea typeface="Lato"/>
                <a:cs typeface="Lato"/>
                <a:sym typeface="Lato"/>
              </a:rPr>
              <a:t>.  </a:t>
            </a:r>
            <a:endParaRPr lang="en-US" sz="3200" dirty="0">
              <a:solidFill>
                <a:schemeClr val="dk1"/>
              </a:solidFill>
              <a:latin typeface="Lato"/>
              <a:ea typeface="Lato"/>
              <a:cs typeface="Lato"/>
            </a:endParaRPr>
          </a:p>
          <a:p>
            <a:pPr marL="457200" lvl="1" indent="-457200">
              <a:spcBef>
                <a:spcPts val="600"/>
              </a:spcBef>
              <a:buSzPts val="3200"/>
              <a:buFontTx/>
              <a:buChar char="-"/>
            </a:pPr>
            <a:r>
              <a:rPr lang="en-US" sz="3200" dirty="0" err="1">
                <a:solidFill>
                  <a:schemeClr val="dk1"/>
                </a:solidFill>
                <a:latin typeface="Lato"/>
                <a:ea typeface="Lato"/>
                <a:cs typeface="Lato"/>
                <a:sym typeface="Lato"/>
              </a:rPr>
              <a:t>Elegir</a:t>
            </a:r>
            <a:r>
              <a:rPr lang="en-US" sz="3200" dirty="0">
                <a:solidFill>
                  <a:schemeClr val="dk1"/>
                </a:solidFill>
                <a:latin typeface="Lato"/>
                <a:ea typeface="Lato"/>
                <a:cs typeface="Lato"/>
                <a:sym typeface="Lato"/>
              </a:rPr>
              <a:t> entre:</a:t>
            </a:r>
            <a:endParaRPr lang="en-US" sz="3200" dirty="0">
              <a:solidFill>
                <a:schemeClr val="dk1"/>
              </a:solidFill>
              <a:latin typeface="Lato"/>
              <a:ea typeface="Lato"/>
              <a:cs typeface="Lato"/>
            </a:endParaRPr>
          </a:p>
          <a:p>
            <a:pPr lvl="2">
              <a:spcBef>
                <a:spcPts val="600"/>
              </a:spcBef>
              <a:buSzPts val="3200"/>
            </a:pPr>
            <a:r>
              <a:rPr lang="en-US" sz="3200" dirty="0">
                <a:solidFill>
                  <a:schemeClr val="dk1"/>
                </a:solidFill>
                <a:latin typeface="Lato"/>
                <a:ea typeface="Lato"/>
                <a:cs typeface="Lato"/>
                <a:sym typeface="Lato"/>
              </a:rPr>
              <a:t>1) L</a:t>
            </a:r>
            <a:r>
              <a:rPr lang="en-US" sz="2800" dirty="0">
                <a:solidFill>
                  <a:schemeClr val="dk1"/>
                </a:solidFill>
                <a:latin typeface="Lato"/>
                <a:ea typeface="Lato"/>
                <a:cs typeface="Lato"/>
                <a:sym typeface="Lato"/>
              </a:rPr>
              <a:t>eer algo de La </a:t>
            </a:r>
            <a:r>
              <a:rPr lang="en-US" sz="2800" dirty="0" err="1">
                <a:solidFill>
                  <a:schemeClr val="dk1"/>
                </a:solidFill>
                <a:latin typeface="Lato"/>
                <a:ea typeface="Lato"/>
                <a:cs typeface="Lato"/>
                <a:sym typeface="Lato"/>
              </a:rPr>
              <a:t>historia</a:t>
            </a:r>
            <a:r>
              <a:rPr lang="en-US" sz="2800" dirty="0">
                <a:solidFill>
                  <a:schemeClr val="dk1"/>
                </a:solidFill>
                <a:latin typeface="Lato"/>
                <a:ea typeface="Lato"/>
                <a:cs typeface="Lato"/>
                <a:sym typeface="Lato"/>
              </a:rPr>
              <a:t> </a:t>
            </a:r>
            <a:r>
              <a:rPr lang="en-US" sz="2800" dirty="0" err="1">
                <a:solidFill>
                  <a:schemeClr val="dk1"/>
                </a:solidFill>
                <a:latin typeface="Lato"/>
                <a:ea typeface="Lato"/>
                <a:cs typeface="Lato"/>
                <a:sym typeface="Lato"/>
              </a:rPr>
              <a:t>sobre</a:t>
            </a:r>
            <a:r>
              <a:rPr lang="en-US" sz="2800" dirty="0">
                <a:solidFill>
                  <a:schemeClr val="dk1"/>
                </a:solidFill>
                <a:latin typeface="Lato"/>
                <a:ea typeface="Lato"/>
                <a:cs typeface="Lato"/>
                <a:sym typeface="Lato"/>
              </a:rPr>
              <a:t> </a:t>
            </a:r>
            <a:r>
              <a:rPr lang="en-US" sz="2800" dirty="0" err="1">
                <a:solidFill>
                  <a:schemeClr val="dk1"/>
                </a:solidFill>
                <a:latin typeface="Lato"/>
                <a:ea typeface="Lato"/>
                <a:cs typeface="Lato"/>
                <a:sym typeface="Lato"/>
              </a:rPr>
              <a:t>el</a:t>
            </a:r>
            <a:r>
              <a:rPr lang="en-US" sz="2800" dirty="0">
                <a:solidFill>
                  <a:schemeClr val="dk1"/>
                </a:solidFill>
                <a:latin typeface="Lato"/>
                <a:ea typeface="Lato"/>
                <a:cs typeface="Lato"/>
                <a:sym typeface="Lato"/>
              </a:rPr>
              <a:t> </a:t>
            </a:r>
            <a:r>
              <a:rPr lang="en-US" sz="2800" dirty="0" err="1">
                <a:solidFill>
                  <a:schemeClr val="dk1"/>
                </a:solidFill>
                <a:latin typeface="Lato"/>
                <a:ea typeface="Lato"/>
                <a:cs typeface="Lato"/>
                <a:sym typeface="Lato"/>
              </a:rPr>
              <a:t>celibato</a:t>
            </a:r>
            <a:r>
              <a:rPr lang="en-US" sz="2800" dirty="0">
                <a:solidFill>
                  <a:schemeClr val="dk1"/>
                </a:solidFill>
                <a:latin typeface="Lato"/>
                <a:ea typeface="Lato"/>
                <a:cs typeface="Lato"/>
                <a:sym typeface="Lato"/>
              </a:rPr>
              <a:t> </a:t>
            </a:r>
            <a:r>
              <a:rPr lang="en-US" sz="2800" dirty="0" err="1">
                <a:solidFill>
                  <a:schemeClr val="dk1"/>
                </a:solidFill>
                <a:latin typeface="Lato"/>
                <a:ea typeface="Lato"/>
                <a:cs typeface="Lato"/>
                <a:sym typeface="Lato"/>
              </a:rPr>
              <a:t>en</a:t>
            </a:r>
            <a:r>
              <a:rPr lang="en-US" sz="2800" dirty="0">
                <a:solidFill>
                  <a:schemeClr val="dk1"/>
                </a:solidFill>
                <a:latin typeface="Lato"/>
                <a:ea typeface="Lato"/>
                <a:cs typeface="Lato"/>
                <a:sym typeface="Lato"/>
              </a:rPr>
              <a:t> la </a:t>
            </a:r>
            <a:r>
              <a:rPr lang="en-US" sz="2800" dirty="0" err="1">
                <a:solidFill>
                  <a:schemeClr val="dk1"/>
                </a:solidFill>
                <a:latin typeface="Lato"/>
                <a:ea typeface="Lato"/>
                <a:cs typeface="Lato"/>
                <a:sym typeface="Lato"/>
              </a:rPr>
              <a:t>iglesia</a:t>
            </a:r>
            <a:r>
              <a:rPr lang="en-US" sz="2800" dirty="0">
                <a:solidFill>
                  <a:schemeClr val="dk1"/>
                </a:solidFill>
                <a:latin typeface="Lato"/>
                <a:ea typeface="Lato"/>
                <a:cs typeface="Lato"/>
                <a:sym typeface="Lato"/>
              </a:rPr>
              <a:t> </a:t>
            </a:r>
            <a:r>
              <a:rPr lang="en-US" sz="2800" dirty="0" err="1">
                <a:solidFill>
                  <a:schemeClr val="dk1"/>
                </a:solidFill>
                <a:latin typeface="Lato"/>
                <a:ea typeface="Lato"/>
                <a:cs typeface="Lato"/>
                <a:sym typeface="Lato"/>
              </a:rPr>
              <a:t>católica</a:t>
            </a:r>
            <a:endParaRPr lang="en-US" sz="2800" dirty="0">
              <a:solidFill>
                <a:schemeClr val="dk1"/>
              </a:solidFill>
              <a:latin typeface="Lato"/>
              <a:ea typeface="Lato"/>
              <a:cs typeface="Lato"/>
            </a:endParaRPr>
          </a:p>
          <a:p>
            <a:pPr lvl="2">
              <a:spcBef>
                <a:spcPts val="600"/>
              </a:spcBef>
              <a:buSzPts val="3200"/>
            </a:pPr>
            <a:r>
              <a:rPr lang="en-US" sz="2800" dirty="0">
                <a:solidFill>
                  <a:schemeClr val="dk1"/>
                </a:solidFill>
                <a:latin typeface="Lato"/>
                <a:ea typeface="Lato"/>
                <a:cs typeface="Lato"/>
                <a:sym typeface="Lato"/>
              </a:rPr>
              <a:t>2) </a:t>
            </a:r>
            <a:r>
              <a:rPr lang="es" sz="2800" dirty="0">
                <a:solidFill>
                  <a:schemeClr val="dk1"/>
                </a:solidFill>
                <a:latin typeface="Lato"/>
                <a:ea typeface="Calibri"/>
                <a:cs typeface="Calibri"/>
                <a:sym typeface="Lato"/>
              </a:rPr>
              <a:t>Investigar lo siguiente: algunas iglesias prohíben ciertas comidas: ¿cuáles son esas iglesias? </a:t>
            </a:r>
            <a:r>
              <a:rPr lang="en-US" sz="2800" dirty="0">
                <a:solidFill>
                  <a:schemeClr val="dk1"/>
                </a:solidFill>
                <a:latin typeface="Lato"/>
                <a:ea typeface="Calibri"/>
                <a:cs typeface="Calibri"/>
                <a:sym typeface="Lato"/>
              </a:rPr>
              <a:t>¿</a:t>
            </a:r>
            <a:r>
              <a:rPr lang="en-US" sz="2800" dirty="0" err="1">
                <a:solidFill>
                  <a:schemeClr val="dk1"/>
                </a:solidFill>
                <a:latin typeface="Lato"/>
                <a:ea typeface="Calibri"/>
                <a:cs typeface="Calibri"/>
                <a:sym typeface="Lato"/>
              </a:rPr>
              <a:t>Qué</a:t>
            </a:r>
            <a:r>
              <a:rPr lang="en-US" sz="2800" dirty="0">
                <a:solidFill>
                  <a:schemeClr val="dk1"/>
                </a:solidFill>
                <a:latin typeface="Lato"/>
                <a:ea typeface="Calibri"/>
                <a:cs typeface="Calibri"/>
                <a:sym typeface="Lato"/>
              </a:rPr>
              <a:t> </a:t>
            </a:r>
            <a:r>
              <a:rPr lang="en-US" sz="2800" dirty="0" err="1">
                <a:solidFill>
                  <a:schemeClr val="dk1"/>
                </a:solidFill>
                <a:latin typeface="Lato"/>
                <a:ea typeface="Calibri"/>
                <a:cs typeface="Calibri"/>
                <a:sym typeface="Lato"/>
              </a:rPr>
              <a:t>comidas</a:t>
            </a:r>
            <a:r>
              <a:rPr lang="en-US" sz="2800" dirty="0">
                <a:solidFill>
                  <a:schemeClr val="dk1"/>
                </a:solidFill>
                <a:latin typeface="Lato"/>
                <a:ea typeface="Calibri"/>
                <a:cs typeface="Calibri"/>
                <a:sym typeface="Lato"/>
              </a:rPr>
              <a:t> </a:t>
            </a:r>
            <a:r>
              <a:rPr lang="en-US" sz="2800" dirty="0" err="1">
                <a:solidFill>
                  <a:schemeClr val="dk1"/>
                </a:solidFill>
                <a:latin typeface="Lato"/>
                <a:ea typeface="Calibri"/>
                <a:cs typeface="Calibri"/>
                <a:sym typeface="Lato"/>
              </a:rPr>
              <a:t>pohiben</a:t>
            </a:r>
            <a:r>
              <a:rPr lang="en-US" sz="2800" dirty="0">
                <a:solidFill>
                  <a:schemeClr val="dk1"/>
                </a:solidFill>
                <a:latin typeface="Lato"/>
                <a:ea typeface="Calibri"/>
                <a:cs typeface="Calibri"/>
                <a:sym typeface="Lato"/>
              </a:rPr>
              <a:t>? y ¿</a:t>
            </a:r>
            <a:r>
              <a:rPr lang="en-US" sz="2800" dirty="0" err="1">
                <a:solidFill>
                  <a:schemeClr val="dk1"/>
                </a:solidFill>
                <a:latin typeface="Lato"/>
                <a:ea typeface="Calibri"/>
                <a:cs typeface="Calibri"/>
                <a:sym typeface="Lato"/>
              </a:rPr>
              <a:t>por</a:t>
            </a:r>
            <a:r>
              <a:rPr lang="en-US" sz="2800" dirty="0">
                <a:solidFill>
                  <a:schemeClr val="dk1"/>
                </a:solidFill>
                <a:latin typeface="Lato"/>
                <a:ea typeface="Calibri"/>
                <a:cs typeface="Calibri"/>
                <a:sym typeface="Lato"/>
              </a:rPr>
              <a:t> </a:t>
            </a:r>
            <a:r>
              <a:rPr lang="en-US" sz="2800" dirty="0" err="1">
                <a:solidFill>
                  <a:schemeClr val="dk1"/>
                </a:solidFill>
                <a:latin typeface="Lato"/>
                <a:ea typeface="Calibri"/>
                <a:cs typeface="Calibri"/>
                <a:sym typeface="Lato"/>
              </a:rPr>
              <a:t>qué</a:t>
            </a:r>
            <a:r>
              <a:rPr lang="en-US" sz="2800" dirty="0">
                <a:solidFill>
                  <a:schemeClr val="dk1"/>
                </a:solidFill>
                <a:latin typeface="Lato"/>
                <a:ea typeface="Calibri"/>
                <a:cs typeface="Calibri"/>
                <a:sym typeface="Lato"/>
              </a:rPr>
              <a:t> lo </a:t>
            </a:r>
            <a:r>
              <a:rPr lang="en-US" sz="2800" dirty="0" err="1">
                <a:solidFill>
                  <a:schemeClr val="dk1"/>
                </a:solidFill>
                <a:latin typeface="Lato"/>
                <a:ea typeface="Calibri"/>
                <a:cs typeface="Calibri"/>
                <a:sym typeface="Lato"/>
              </a:rPr>
              <a:t>hacen</a:t>
            </a:r>
            <a:r>
              <a:rPr lang="en-US" sz="2800" dirty="0">
                <a:solidFill>
                  <a:schemeClr val="dk1"/>
                </a:solidFill>
                <a:latin typeface="Lato"/>
                <a:ea typeface="Calibri"/>
                <a:cs typeface="Calibri"/>
                <a:sym typeface="Lato"/>
              </a:rPr>
              <a:t>? </a:t>
            </a:r>
            <a:endParaRPr lang="en-US" sz="2800" dirty="0">
              <a:solidFill>
                <a:schemeClr val="dk1"/>
              </a:solidFill>
              <a:latin typeface="Lato"/>
              <a:ea typeface="Lato"/>
              <a:cs typeface="Lato"/>
            </a:endParaRPr>
          </a:p>
        </p:txBody>
      </p:sp>
      <p:pic>
        <p:nvPicPr>
          <p:cNvPr id="467" name="Google Shape;46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55" name="Google Shape;45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57" name="Google Shape;45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73" name="Google Shape;473;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4" name="Google Shape;474;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75" name="Google Shape;475;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2" name="Google Shape;48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83" name="Google Shape;48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84" name="Google Shape;48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85" name="Google Shape;48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2537987"/>
            <a:chOff x="0" y="0"/>
            <a:chExt cx="10450280" cy="2537987"/>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dk1"/>
                </a:buClr>
                <a:buSzPts val="1100"/>
              </a:pPr>
              <a:r>
                <a:rPr lang="en-US" sz="2500" b="0" i="0" u="none" strike="noStrike" cap="none" dirty="0">
                  <a:solidFill>
                    <a:schemeClr val="lt1"/>
                  </a:solidFill>
                  <a:latin typeface="Lato"/>
                  <a:ea typeface="Lato"/>
                  <a:cs typeface="Lato"/>
                  <a:sym typeface="Lato"/>
                </a:rPr>
                <a:t>1. </a:t>
              </a:r>
              <a:r>
                <a:rPr lang="en-US" sz="2500" dirty="0" err="1">
                  <a:solidFill>
                    <a:schemeClr val="lt1"/>
                  </a:solidFill>
                  <a:latin typeface="Lato"/>
                  <a:ea typeface="Lato"/>
                  <a:cs typeface="Lato"/>
                  <a:sym typeface="Lato"/>
                </a:rPr>
                <a:t>Hablaremos</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cada</a:t>
              </a:r>
              <a:r>
                <a:rPr lang="en-US" sz="2500" dirty="0">
                  <a:solidFill>
                    <a:schemeClr val="lt1"/>
                  </a:solidFill>
                  <a:latin typeface="Lato"/>
                  <a:ea typeface="Lato"/>
                  <a:cs typeface="Lato"/>
                  <a:sym typeface="Lato"/>
                </a:rPr>
                <a:t> palabra o </a:t>
              </a:r>
              <a:r>
                <a:rPr lang="en-US" sz="2500" dirty="0" err="1">
                  <a:solidFill>
                    <a:schemeClr val="lt1"/>
                  </a:solidFill>
                  <a:latin typeface="Lato"/>
                  <a:ea typeface="Lato"/>
                  <a:cs typeface="Lato"/>
                  <a:sym typeface="Lato"/>
                </a:rPr>
                <a:t>frase</a:t>
              </a:r>
              <a:r>
                <a:rPr lang="en-US" sz="2500" dirty="0">
                  <a:solidFill>
                    <a:schemeClr val="lt1"/>
                  </a:solidFill>
                  <a:latin typeface="Lato"/>
                  <a:ea typeface="Lato"/>
                  <a:cs typeface="Lato"/>
                  <a:sym typeface="Lato"/>
                </a:rPr>
                <a:t> que describe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requisitos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biblicos</a:t>
              </a:r>
              <a:r>
                <a:rPr lang="en-US" sz="2500" dirty="0">
                  <a:solidFill>
                    <a:schemeClr val="lt1"/>
                  </a:solidFill>
                  <a:latin typeface="Lato"/>
                  <a:ea typeface="Lato"/>
                  <a:cs typeface="Lato"/>
                  <a:sym typeface="Lato"/>
                </a:rPr>
                <a:t> para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supervisores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iglesia</a:t>
              </a:r>
              <a:r>
                <a:rPr lang="en-US" sz="2500" dirty="0">
                  <a:solidFill>
                    <a:schemeClr val="lt1"/>
                  </a:solidFill>
                  <a:latin typeface="Lato"/>
                  <a:ea typeface="Lato"/>
                  <a:cs typeface="Lato"/>
                  <a:sym typeface="Lato"/>
                </a:rPr>
                <a:t>. </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a:solidFill>
                    <a:schemeClr val="lt1"/>
                  </a:solidFill>
                  <a:latin typeface="Lato"/>
                  <a:ea typeface="Lato"/>
                  <a:cs typeface="Lato"/>
                  <a:sym typeface="Lato"/>
                </a:rPr>
                <a:t>2. </a:t>
              </a:r>
              <a:r>
                <a:rPr lang="en-US" sz="2500" dirty="0">
                  <a:solidFill>
                    <a:schemeClr val="lt1"/>
                  </a:solidFill>
                  <a:latin typeface="Lato"/>
                  <a:ea typeface="Lato"/>
                  <a:cs typeface="Lato"/>
                  <a:sym typeface="Lato"/>
                </a:rPr>
                <a:t>Vamos a </a:t>
              </a:r>
              <a:r>
                <a:rPr lang="en-US" sz="2500" dirty="0" err="1">
                  <a:solidFill>
                    <a:schemeClr val="lt1"/>
                  </a:solidFill>
                  <a:latin typeface="Lato"/>
                  <a:ea typeface="Lato"/>
                  <a:cs typeface="Lato"/>
                  <a:sym typeface="Lato"/>
                </a:rPr>
                <a:t>concretar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nuestro</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concepto</a:t>
              </a:r>
              <a:r>
                <a:rPr lang="en-US" sz="2500" dirty="0">
                  <a:solidFill>
                    <a:schemeClr val="lt1"/>
                  </a:solidFill>
                  <a:latin typeface="Lato"/>
                  <a:ea typeface="Lato"/>
                  <a:cs typeface="Lato"/>
                  <a:sym typeface="Lato"/>
                </a:rPr>
                <a:t> de las </a:t>
              </a:r>
              <a:r>
                <a:rPr lang="en-US" sz="2500" dirty="0" err="1">
                  <a:solidFill>
                    <a:schemeClr val="lt1"/>
                  </a:solidFill>
                  <a:latin typeface="Lato"/>
                  <a:ea typeface="Lato"/>
                  <a:cs typeface="Lato"/>
                  <a:sym typeface="Lato"/>
                </a:rPr>
                <a:t>características</a:t>
              </a:r>
              <a:r>
                <a:rPr lang="en-US" sz="2500" dirty="0">
                  <a:solidFill>
                    <a:schemeClr val="lt1"/>
                  </a:solidFill>
                  <a:latin typeface="Lato"/>
                  <a:ea typeface="Lato"/>
                  <a:cs typeface="Lato"/>
                  <a:sym typeface="Lato"/>
                </a:rPr>
                <a:t> que se </a:t>
              </a:r>
              <a:r>
                <a:rPr lang="en-US" sz="2500" dirty="0" err="1">
                  <a:solidFill>
                    <a:schemeClr val="lt1"/>
                  </a:solidFill>
                  <a:latin typeface="Lato"/>
                  <a:ea typeface="Lato"/>
                  <a:cs typeface="Lato"/>
                  <a:sym typeface="Lato"/>
                </a:rPr>
                <a:t>buscan</a:t>
              </a:r>
              <a:r>
                <a:rPr lang="en-US" sz="2500" dirty="0">
                  <a:solidFill>
                    <a:schemeClr val="lt1"/>
                  </a:solidFill>
                  <a:latin typeface="Lato"/>
                  <a:ea typeface="Lato"/>
                  <a:cs typeface="Lato"/>
                  <a:sym typeface="Lato"/>
                </a:rPr>
                <a:t> para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líderes</a:t>
              </a:r>
              <a:r>
                <a:rPr lang="en-US" sz="2500" dirty="0">
                  <a:solidFill>
                    <a:schemeClr val="lt1"/>
                  </a:solidFill>
                  <a:latin typeface="Lato"/>
                  <a:ea typeface="Lato"/>
                  <a:cs typeface="Lato"/>
                  <a:sym typeface="Lato"/>
                </a:rPr>
                <a:t> de la </a:t>
              </a:r>
              <a:r>
                <a:rPr lang="en-US" sz="2500">
                  <a:solidFill>
                    <a:schemeClr val="lt1"/>
                  </a:solidFill>
                  <a:latin typeface="Lato"/>
                  <a:ea typeface="Lato"/>
                  <a:cs typeface="Lato"/>
                  <a:sym typeface="Lato"/>
                </a:rPr>
                <a:t>Iglesia.</a:t>
              </a:r>
              <a:r>
                <a:rPr lang="en-US" sz="2500" b="0" i="0" u="none" strike="noStrike" cap="none">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Oval 2">
            <a:extLst>
              <a:ext uri="{FF2B5EF4-FFF2-40B4-BE49-F238E27FC236}">
                <a16:creationId xmlns:a16="http://schemas.microsoft.com/office/drawing/2014/main" id="{E978F5E1-73AF-D27B-B1A6-FD74F502AA51}"/>
              </a:ext>
            </a:extLst>
          </p:cNvPr>
          <p:cNvSpPr/>
          <p:nvPr/>
        </p:nvSpPr>
        <p:spPr>
          <a:xfrm>
            <a:off x="375896" y="1820538"/>
            <a:ext cx="11547832" cy="1465253"/>
          </a:xfrm>
          <a:prstGeom prst="ellipse">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g2e8f58b83d9_0_989"/>
          <p:cNvSpPr txBox="1"/>
          <p:nvPr/>
        </p:nvSpPr>
        <p:spPr>
          <a:xfrm>
            <a:off x="2299800" y="27673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Escuchemos</a:t>
            </a:r>
            <a:r>
              <a:rPr lang="en-US" sz="4000" dirty="0">
                <a:solidFill>
                  <a:schemeClr val="dk1"/>
                </a:solidFill>
                <a:latin typeface="Lato"/>
                <a:ea typeface="Lato"/>
                <a:cs typeface="Lato"/>
                <a:sym typeface="Lato"/>
              </a:rPr>
              <a:t> uno de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testimonios que </a:t>
            </a:r>
            <a:r>
              <a:rPr lang="en-US" sz="4000" dirty="0" err="1">
                <a:solidFill>
                  <a:schemeClr val="dk1"/>
                </a:solidFill>
                <a:latin typeface="Lato"/>
                <a:ea typeface="Lato"/>
                <a:cs typeface="Lato"/>
                <a:sym typeface="Lato"/>
              </a:rPr>
              <a:t>prepararon</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pic>
        <p:nvPicPr>
          <p:cNvPr id="300" name="Google Shape;300;g2e8f58b83d9_0_9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7FD97B55-7A37-9953-A952-59E40C564B4F}"/>
            </a:ext>
          </a:extLst>
        </p:cNvPr>
        <p:cNvGrpSpPr/>
        <p:nvPr/>
      </p:nvGrpSpPr>
      <p:grpSpPr>
        <a:xfrm>
          <a:off x="0" y="0"/>
          <a:ext cx="0" cy="0"/>
          <a:chOff x="0" y="0"/>
          <a:chExt cx="0" cy="0"/>
        </a:xfrm>
      </p:grpSpPr>
      <p:sp>
        <p:nvSpPr>
          <p:cNvPr id="297" name="Google Shape;297;g2e8f58b83d9_0_989">
            <a:extLst>
              <a:ext uri="{FF2B5EF4-FFF2-40B4-BE49-F238E27FC236}">
                <a16:creationId xmlns:a16="http://schemas.microsoft.com/office/drawing/2014/main" id="{30CC7A01-0770-E1A1-57C7-986F75B62C5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g2e8f58b83d9_0_989">
            <a:extLst>
              <a:ext uri="{FF2B5EF4-FFF2-40B4-BE49-F238E27FC236}">
                <a16:creationId xmlns:a16="http://schemas.microsoft.com/office/drawing/2014/main" id="{3163B4BB-5828-7C82-FC19-2DE3D9C7B6F9}"/>
              </a:ext>
            </a:extLst>
          </p:cNvPr>
          <p:cNvSpPr txBox="1"/>
          <p:nvPr/>
        </p:nvSpPr>
        <p:spPr>
          <a:xfrm>
            <a:off x="1731736" y="1716931"/>
            <a:ext cx="10058306" cy="4708941"/>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1100"/>
              <a:buFont typeface="Arial" panose="020B0604020202020204" pitchFamily="34" charset="0"/>
              <a:buChar char="•"/>
            </a:pPr>
            <a:r>
              <a:rPr lang="en-US" sz="4000" dirty="0">
                <a:solidFill>
                  <a:schemeClr val="dk1"/>
                </a:solidFill>
                <a:latin typeface="Lato"/>
                <a:ea typeface="Lato"/>
                <a:cs typeface="Lato"/>
                <a:sym typeface="Lato"/>
              </a:rPr>
              <a:t>Su testimonio es </a:t>
            </a:r>
            <a:r>
              <a:rPr lang="en-US" sz="4000" b="1" dirty="0" err="1">
                <a:solidFill>
                  <a:schemeClr val="dk1"/>
                </a:solidFill>
                <a:latin typeface="Lato"/>
                <a:ea typeface="Lato"/>
                <a:cs typeface="Lato"/>
                <a:sym typeface="Lato"/>
              </a:rPr>
              <a:t>obra</a:t>
            </a:r>
            <a:r>
              <a:rPr lang="en-US" sz="4000" b="1" dirty="0">
                <a:solidFill>
                  <a:schemeClr val="dk1"/>
                </a:solidFill>
                <a:latin typeface="Lato"/>
                <a:ea typeface="Lato"/>
                <a:cs typeface="Lato"/>
                <a:sym typeface="Lato"/>
              </a:rPr>
              <a:t> de Dios</a:t>
            </a:r>
            <a:endParaRPr lang="en-US" sz="4000" b="1" dirty="0">
              <a:solidFill>
                <a:schemeClr val="dk1"/>
              </a:solidFill>
              <a:latin typeface="Lato"/>
              <a:ea typeface="Lato"/>
              <a:cs typeface="Lato"/>
            </a:endParaRPr>
          </a:p>
          <a:p>
            <a:pPr marL="571500" marR="0" lvl="0" indent="-571500" algn="just" rtl="0">
              <a:lnSpc>
                <a:spcPct val="150000"/>
              </a:lnSpc>
              <a:spcBef>
                <a:spcPts val="0"/>
              </a:spcBef>
              <a:spcAft>
                <a:spcPts val="0"/>
              </a:spcAft>
              <a:buClr>
                <a:schemeClr val="dk1"/>
              </a:buClr>
              <a:buSzPts val="1100"/>
              <a:buFont typeface="Arial" panose="020B0604020202020204" pitchFamily="34" charset="0"/>
              <a:buChar char="•"/>
            </a:pPr>
            <a:r>
              <a:rPr lang="en-US" sz="4000" dirty="0">
                <a:solidFill>
                  <a:schemeClr val="dk1"/>
                </a:solidFill>
                <a:latin typeface="Lato"/>
                <a:ea typeface="Lato"/>
                <a:cs typeface="Lato"/>
                <a:sym typeface="Lato"/>
              </a:rPr>
              <a:t>Sus </a:t>
            </a:r>
            <a:r>
              <a:rPr lang="en-US" sz="4000" dirty="0" err="1">
                <a:solidFill>
                  <a:schemeClr val="dk1"/>
                </a:solidFill>
                <a:latin typeface="Lato"/>
                <a:ea typeface="Lato"/>
                <a:cs typeface="Lato"/>
                <a:sym typeface="Lato"/>
              </a:rPr>
              <a:t>heridas</a:t>
            </a:r>
            <a:r>
              <a:rPr lang="en-US" sz="4000" dirty="0">
                <a:solidFill>
                  <a:schemeClr val="dk1"/>
                </a:solidFill>
                <a:latin typeface="Lato"/>
                <a:ea typeface="Lato"/>
                <a:cs typeface="Lato"/>
                <a:sym typeface="Lato"/>
              </a:rPr>
              <a:t> y </a:t>
            </a:r>
            <a:r>
              <a:rPr lang="en-US" sz="4000" dirty="0" err="1">
                <a:solidFill>
                  <a:schemeClr val="dk1"/>
                </a:solidFill>
                <a:latin typeface="Lato"/>
                <a:ea typeface="Lato"/>
                <a:cs typeface="Lato"/>
                <a:sym typeface="Lato"/>
              </a:rPr>
              <a:t>fallas</a:t>
            </a:r>
            <a:r>
              <a:rPr lang="en-US" sz="4000"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hacen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ver</a:t>
            </a:r>
            <a:r>
              <a:rPr lang="en-US" sz="4000" b="1" dirty="0">
                <a:solidFill>
                  <a:schemeClr val="dk1"/>
                </a:solidFill>
                <a:latin typeface="Lato"/>
                <a:ea typeface="Lato"/>
                <a:cs typeface="Lato"/>
                <a:sym typeface="Lato"/>
              </a:rPr>
              <a:t> bien a Dios</a:t>
            </a:r>
            <a:r>
              <a:rPr lang="en-US" sz="4000" dirty="0">
                <a:solidFill>
                  <a:schemeClr val="dk1"/>
                </a:solidFill>
                <a:latin typeface="Lato"/>
                <a:ea typeface="Lato"/>
                <a:cs typeface="Lato"/>
                <a:sym typeface="Lato"/>
              </a:rPr>
              <a:t>.  </a:t>
            </a:r>
            <a:endParaRPr lang="en-US" sz="4000" dirty="0">
              <a:solidFill>
                <a:schemeClr val="dk1"/>
              </a:solidFill>
              <a:latin typeface="Lato"/>
              <a:ea typeface="Lato"/>
              <a:cs typeface="Lato"/>
            </a:endParaRPr>
          </a:p>
          <a:p>
            <a:pPr marL="571500" marR="0" lvl="0" indent="-571500" algn="just" rtl="0">
              <a:lnSpc>
                <a:spcPct val="150000"/>
              </a:lnSpc>
              <a:spcBef>
                <a:spcPts val="0"/>
              </a:spcBef>
              <a:spcAft>
                <a:spcPts val="0"/>
              </a:spcAft>
              <a:buClr>
                <a:schemeClr val="dk1"/>
              </a:buClr>
              <a:buSzPts val="1100"/>
              <a:buFont typeface="Arial" panose="020B0604020202020204" pitchFamily="34" charset="0"/>
              <a:buChar char="•"/>
            </a:pPr>
            <a:r>
              <a:rPr lang="en-US" sz="4000" dirty="0">
                <a:solidFill>
                  <a:schemeClr val="dk1"/>
                </a:solidFill>
                <a:latin typeface="Lato"/>
                <a:ea typeface="Lato"/>
                <a:cs typeface="Lato"/>
                <a:sym typeface="Lato"/>
              </a:rPr>
              <a:t>“</a:t>
            </a:r>
            <a:r>
              <a:rPr lang="en-US" sz="4000" dirty="0" err="1">
                <a:solidFill>
                  <a:schemeClr val="dk1"/>
                </a:solidFill>
                <a:latin typeface="Lato"/>
                <a:ea typeface="Lato"/>
                <a:cs typeface="Lato"/>
                <a:sym typeface="Lato"/>
              </a:rPr>
              <a:t>Ustedes</a:t>
            </a:r>
            <a:r>
              <a:rPr lang="en-US" sz="4000" dirty="0">
                <a:solidFill>
                  <a:schemeClr val="dk1"/>
                </a:solidFill>
                <a:latin typeface="Lato"/>
                <a:ea typeface="Lato"/>
                <a:cs typeface="Lato"/>
                <a:sym typeface="Lato"/>
              </a:rPr>
              <a:t> no me </a:t>
            </a:r>
            <a:r>
              <a:rPr lang="en-US" sz="4000" dirty="0" err="1">
                <a:solidFill>
                  <a:schemeClr val="dk1"/>
                </a:solidFill>
                <a:latin typeface="Lato"/>
                <a:ea typeface="Lato"/>
                <a:cs typeface="Lato"/>
                <a:sym typeface="Lato"/>
              </a:rPr>
              <a:t>eligieron</a:t>
            </a:r>
            <a:r>
              <a:rPr lang="en-US" sz="4000" dirty="0">
                <a:solidFill>
                  <a:schemeClr val="dk1"/>
                </a:solidFill>
                <a:latin typeface="Lato"/>
                <a:ea typeface="Lato"/>
                <a:cs typeface="Lato"/>
                <a:sym typeface="Lato"/>
              </a:rPr>
              <a:t> a mi…”</a:t>
            </a:r>
            <a:endParaRPr lang="en-US" sz="4000" dirty="0">
              <a:solidFill>
                <a:schemeClr val="dk1"/>
              </a:solidFill>
              <a:latin typeface="Lato"/>
              <a:ea typeface="Lato"/>
              <a:cs typeface="Lato"/>
            </a:endParaRPr>
          </a:p>
          <a:p>
            <a:pPr marL="571500" marR="0" lvl="0" indent="-571500" algn="just" rtl="0">
              <a:lnSpc>
                <a:spcPct val="150000"/>
              </a:lnSpc>
              <a:spcBef>
                <a:spcPts val="0"/>
              </a:spcBef>
              <a:spcAft>
                <a:spcPts val="0"/>
              </a:spcAft>
              <a:buClr>
                <a:schemeClr val="dk1"/>
              </a:buClr>
              <a:buSzPts val="1100"/>
              <a:buFont typeface="Arial" panose="020B0604020202020204" pitchFamily="34" charset="0"/>
              <a:buChar char="•"/>
            </a:pPr>
            <a:r>
              <a:rPr lang="en-US" sz="4000" dirty="0">
                <a:solidFill>
                  <a:schemeClr val="dk1"/>
                </a:solidFill>
                <a:latin typeface="Lato"/>
                <a:ea typeface="Lato"/>
                <a:cs typeface="Lato"/>
                <a:sym typeface="Lato"/>
              </a:rPr>
              <a:t>No </a:t>
            </a:r>
            <a:r>
              <a:rPr lang="en-US" sz="4000" dirty="0" err="1">
                <a:solidFill>
                  <a:schemeClr val="dk1"/>
                </a:solidFill>
                <a:latin typeface="Lato"/>
                <a:ea typeface="Lato"/>
                <a:cs typeface="Lato"/>
                <a:sym typeface="Lato"/>
              </a:rPr>
              <a:t>siempre</a:t>
            </a:r>
            <a:r>
              <a:rPr lang="en-US" sz="4000" dirty="0">
                <a:solidFill>
                  <a:schemeClr val="dk1"/>
                </a:solidFill>
                <a:latin typeface="Lato"/>
                <a:ea typeface="Lato"/>
                <a:cs typeface="Lato"/>
                <a:sym typeface="Lato"/>
              </a:rPr>
              <a:t> es </a:t>
            </a:r>
            <a:r>
              <a:rPr lang="en-US" sz="4000" dirty="0" err="1">
                <a:solidFill>
                  <a:schemeClr val="dk1"/>
                </a:solidFill>
                <a:latin typeface="Lato"/>
                <a:ea typeface="Lato"/>
                <a:cs typeface="Lato"/>
                <a:sym typeface="Lato"/>
              </a:rPr>
              <a:t>una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línea</a:t>
            </a:r>
            <a:r>
              <a:rPr lang="en-US" sz="4000" dirty="0">
                <a:solidFill>
                  <a:schemeClr val="dk1"/>
                </a:solidFill>
                <a:latin typeface="Lato"/>
                <a:ea typeface="Lato"/>
                <a:cs typeface="Lato"/>
                <a:sym typeface="Lato"/>
              </a:rPr>
              <a:t> recta, no </a:t>
            </a:r>
            <a:r>
              <a:rPr lang="en-US" sz="4000" dirty="0" err="1">
                <a:solidFill>
                  <a:schemeClr val="dk1"/>
                </a:solidFill>
                <a:latin typeface="Lato"/>
                <a:ea typeface="Lato"/>
                <a:cs typeface="Lato"/>
                <a:sym typeface="Lato"/>
              </a:rPr>
              <a:t>siempre</a:t>
            </a:r>
            <a:r>
              <a:rPr lang="en-US" sz="4000" dirty="0">
                <a:solidFill>
                  <a:schemeClr val="dk1"/>
                </a:solidFill>
                <a:latin typeface="Lato"/>
                <a:ea typeface="Lato"/>
                <a:cs typeface="Lato"/>
                <a:sym typeface="Lato"/>
              </a:rPr>
              <a:t> es </a:t>
            </a:r>
            <a:r>
              <a:rPr lang="en-US" sz="4000" dirty="0" err="1">
                <a:solidFill>
                  <a:schemeClr val="dk1"/>
                </a:solidFill>
                <a:latin typeface="Lato"/>
                <a:ea typeface="Lato"/>
                <a:cs typeface="Lato"/>
                <a:sym typeface="Lato"/>
              </a:rPr>
              <a:t>blanco</a:t>
            </a:r>
            <a:r>
              <a:rPr lang="en-US" sz="4000" dirty="0">
                <a:solidFill>
                  <a:schemeClr val="dk1"/>
                </a:solidFill>
                <a:latin typeface="Lato"/>
                <a:ea typeface="Lato"/>
                <a:cs typeface="Lato"/>
                <a:sym typeface="Lato"/>
              </a:rPr>
              <a:t> y negro.</a:t>
            </a:r>
          </a:p>
        </p:txBody>
      </p:sp>
      <p:pic>
        <p:nvPicPr>
          <p:cNvPr id="300" name="Google Shape;300;g2e8f58b83d9_0_989" descr="A green bird with leaves&#10;&#10;Description automatically generated">
            <a:extLst>
              <a:ext uri="{FF2B5EF4-FFF2-40B4-BE49-F238E27FC236}">
                <a16:creationId xmlns:a16="http://schemas.microsoft.com/office/drawing/2014/main" id="{B270508E-6016-0EC2-0EC9-E572C9E9289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313;g2f5882f685f_0_775">
            <a:extLst>
              <a:ext uri="{FF2B5EF4-FFF2-40B4-BE49-F238E27FC236}">
                <a16:creationId xmlns:a16="http://schemas.microsoft.com/office/drawing/2014/main" id="{B5C5B505-72C5-18FE-0CDE-FDE355FEB1C2}"/>
              </a:ext>
            </a:extLst>
          </p:cNvPr>
          <p:cNvSpPr txBox="1"/>
          <p:nvPr/>
        </p:nvSpPr>
        <p:spPr>
          <a:xfrm>
            <a:off x="2173594"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Testimonio</a:t>
            </a:r>
            <a:endParaRPr sz="6000" dirty="0">
              <a:solidFill>
                <a:srgbClr val="009444"/>
              </a:solidFill>
              <a:latin typeface="Lato"/>
              <a:ea typeface="Lato"/>
              <a:cs typeface="Lato"/>
              <a:sym typeface="Lato"/>
            </a:endParaRPr>
          </a:p>
        </p:txBody>
      </p:sp>
      <p:cxnSp>
        <p:nvCxnSpPr>
          <p:cNvPr id="3" name="Google Shape;314;g2f5882f685f_0_775">
            <a:extLst>
              <a:ext uri="{FF2B5EF4-FFF2-40B4-BE49-F238E27FC236}">
                <a16:creationId xmlns:a16="http://schemas.microsoft.com/office/drawing/2014/main" id="{184BFCC5-7CFB-3C12-7465-693E4CDB38C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379894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C7E41F0F-0849-96EA-79F1-B476611F3A0C}"/>
            </a:ext>
          </a:extLst>
        </p:cNvPr>
        <p:cNvGrpSpPr/>
        <p:nvPr/>
      </p:nvGrpSpPr>
      <p:grpSpPr>
        <a:xfrm>
          <a:off x="0" y="0"/>
          <a:ext cx="0" cy="0"/>
          <a:chOff x="0" y="0"/>
          <a:chExt cx="0" cy="0"/>
        </a:xfrm>
      </p:grpSpPr>
      <p:sp>
        <p:nvSpPr>
          <p:cNvPr id="297" name="Google Shape;297;g2e8f58b83d9_0_989">
            <a:extLst>
              <a:ext uri="{FF2B5EF4-FFF2-40B4-BE49-F238E27FC236}">
                <a16:creationId xmlns:a16="http://schemas.microsoft.com/office/drawing/2014/main" id="{B6A94765-EB86-047B-881F-D340AEC8B14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g2e8f58b83d9_0_989">
            <a:extLst>
              <a:ext uri="{FF2B5EF4-FFF2-40B4-BE49-F238E27FC236}">
                <a16:creationId xmlns:a16="http://schemas.microsoft.com/office/drawing/2014/main" id="{F84AD704-0F14-3F6E-2166-A5321951A9BE}"/>
              </a:ext>
            </a:extLst>
          </p:cNvPr>
          <p:cNvSpPr txBox="1"/>
          <p:nvPr/>
        </p:nvSpPr>
        <p:spPr>
          <a:xfrm>
            <a:off x="1841217" y="1646097"/>
            <a:ext cx="10058306" cy="4247276"/>
          </a:xfrm>
          <a:prstGeom prst="rect">
            <a:avLst/>
          </a:prstGeom>
          <a:noFill/>
          <a:ln>
            <a:noFill/>
          </a:ln>
        </p:spPr>
        <p:txBody>
          <a:bodyPr spcFirstLastPara="1" wrap="square" lIns="91425" tIns="45700" rIns="91425" bIns="45700" anchor="t" anchorCtr="0">
            <a:spAutoFit/>
          </a:bodyPr>
          <a:lstStyle/>
          <a:p>
            <a:pPr marL="571500" indent="-571500">
              <a:lnSpc>
                <a:spcPct val="150000"/>
              </a:lnSpc>
              <a:buClr>
                <a:schemeClr val="dk1"/>
              </a:buClr>
              <a:buSzPts val="1100"/>
              <a:buFont typeface="Arial" panose="020B0604020202020204" pitchFamily="34" charset="0"/>
              <a:buChar char="•"/>
            </a:pPr>
            <a:r>
              <a:rPr lang="en-US" sz="3600" dirty="0">
                <a:solidFill>
                  <a:schemeClr val="dk1"/>
                </a:solidFill>
                <a:latin typeface="Lato"/>
                <a:ea typeface="Lato"/>
                <a:cs typeface="Lato"/>
                <a:sym typeface="Lato"/>
              </a:rPr>
              <a:t>No es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competencia</a:t>
            </a:r>
            <a:r>
              <a:rPr lang="en-US" sz="3600" dirty="0">
                <a:solidFill>
                  <a:schemeClr val="dk1"/>
                </a:solidFill>
                <a:latin typeface="Lato"/>
                <a:ea typeface="Lato"/>
                <a:cs typeface="Lato"/>
                <a:sym typeface="Lato"/>
              </a:rPr>
              <a:t>.</a:t>
            </a:r>
          </a:p>
          <a:p>
            <a:pPr marL="571500" indent="-571500">
              <a:lnSpc>
                <a:spcPct val="150000"/>
              </a:lnSpc>
              <a:buClr>
                <a:schemeClr val="dk1"/>
              </a:buClr>
              <a:buSzPts val="1100"/>
              <a:buFont typeface="Arial" panose="020B0604020202020204" pitchFamily="34" charset="0"/>
              <a:buChar char="•"/>
            </a:pPr>
            <a:r>
              <a:rPr lang="en-US" sz="3600" dirty="0" err="1">
                <a:solidFill>
                  <a:schemeClr val="dk1"/>
                </a:solidFill>
                <a:latin typeface="Lato"/>
                <a:ea typeface="Lato"/>
                <a:cs typeface="Lato"/>
                <a:sym typeface="Lato"/>
              </a:rPr>
              <a:t>Algunos</a:t>
            </a:r>
            <a:r>
              <a:rPr lang="en-US" sz="3600" dirty="0">
                <a:solidFill>
                  <a:schemeClr val="dk1"/>
                </a:solidFill>
                <a:latin typeface="Lato"/>
                <a:ea typeface="Lato"/>
                <a:cs typeface="Lato"/>
                <a:sym typeface="Lato"/>
              </a:rPr>
              <a:t> testimonios son Pablos, </a:t>
            </a:r>
            <a:r>
              <a:rPr lang="en-US" sz="3600" dirty="0" err="1">
                <a:solidFill>
                  <a:schemeClr val="dk1"/>
                </a:solidFill>
                <a:latin typeface="Lato"/>
                <a:ea typeface="Lato"/>
                <a:cs typeface="Lato"/>
                <a:sym typeface="Lato"/>
              </a:rPr>
              <a:t>otros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Timoteos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otros</a:t>
            </a:r>
            <a:r>
              <a:rPr lang="en-US" sz="3600" dirty="0">
                <a:solidFill>
                  <a:schemeClr val="dk1"/>
                </a:solidFill>
                <a:latin typeface="Lato"/>
                <a:ea typeface="Lato"/>
                <a:cs typeface="Lato"/>
                <a:sym typeface="Lato"/>
              </a:rPr>
              <a:t> Rajab o la </a:t>
            </a:r>
            <a:r>
              <a:rPr lang="en-US" sz="3600" dirty="0" err="1">
                <a:solidFill>
                  <a:schemeClr val="dk1"/>
                </a:solidFill>
                <a:latin typeface="Lato"/>
                <a:ea typeface="Lato"/>
                <a:cs typeface="Lato"/>
                <a:sym typeface="Lato"/>
              </a:rPr>
              <a:t>mujer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samaritana</a:t>
            </a:r>
            <a:endParaRPr lang="en-US" sz="3600" dirty="0">
              <a:solidFill>
                <a:schemeClr val="dk1"/>
              </a:solidFill>
              <a:latin typeface="Lato"/>
              <a:ea typeface="Lato"/>
              <a:cs typeface="Lato"/>
              <a:sym typeface="Lato"/>
            </a:endParaRPr>
          </a:p>
          <a:p>
            <a:pPr marL="571500" indent="-571500">
              <a:lnSpc>
                <a:spcPct val="150000"/>
              </a:lnSpc>
              <a:buClr>
                <a:schemeClr val="dk1"/>
              </a:buClr>
              <a:buSzPts val="1100"/>
              <a:buFont typeface="Arial" panose="020B0604020202020204" pitchFamily="34" charset="0"/>
              <a:buChar char="•"/>
            </a:pPr>
            <a:r>
              <a:rPr lang="en-US" sz="3600" dirty="0">
                <a:solidFill>
                  <a:schemeClr val="dk1"/>
                </a:solidFill>
                <a:latin typeface="Lato"/>
                <a:ea typeface="Lato"/>
                <a:cs typeface="Lato"/>
                <a:sym typeface="Lato"/>
              </a:rPr>
              <a:t>Es para la gloria de Dios.  </a:t>
            </a:r>
            <a:r>
              <a:rPr lang="en-US" sz="3600" dirty="0" err="1">
                <a:solidFill>
                  <a:schemeClr val="dk1"/>
                </a:solidFill>
                <a:latin typeface="Lato"/>
                <a:ea typeface="Lato"/>
                <a:cs typeface="Lato"/>
                <a:sym typeface="Lato"/>
              </a:rPr>
              <a:t>Utilice</a:t>
            </a:r>
            <a:r>
              <a:rPr lang="en-US" sz="3600" dirty="0">
                <a:solidFill>
                  <a:schemeClr val="dk1"/>
                </a:solidFill>
                <a:latin typeface="Lato"/>
                <a:ea typeface="Lato"/>
                <a:cs typeface="Lato"/>
                <a:sym typeface="Lato"/>
              </a:rPr>
              <a:t> la Biblia y </a:t>
            </a:r>
            <a:r>
              <a:rPr lang="en-US" sz="3600" dirty="0" err="1">
                <a:solidFill>
                  <a:schemeClr val="dk1"/>
                </a:solidFill>
                <a:latin typeface="Lato"/>
                <a:ea typeface="Lato"/>
                <a:cs typeface="Lato"/>
                <a:sym typeface="Lato"/>
              </a:rPr>
              <a:t>términos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espirituales</a:t>
            </a:r>
            <a:r>
              <a:rPr lang="en-US" sz="3600" dirty="0">
                <a:solidFill>
                  <a:schemeClr val="dk1"/>
                </a:solidFill>
                <a:latin typeface="Lato"/>
                <a:ea typeface="Lato"/>
                <a:cs typeface="Lato"/>
                <a:sym typeface="Lato"/>
              </a:rPr>
              <a:t> – misericordia, </a:t>
            </a:r>
            <a:r>
              <a:rPr lang="en-US" sz="3600" dirty="0" err="1">
                <a:solidFill>
                  <a:schemeClr val="dk1"/>
                </a:solidFill>
                <a:latin typeface="Lato"/>
                <a:ea typeface="Lato"/>
                <a:cs typeface="Lato"/>
                <a:sym typeface="Lato"/>
              </a:rPr>
              <a:t>gracia</a:t>
            </a:r>
            <a:r>
              <a:rPr lang="en-US" sz="3600" dirty="0">
                <a:solidFill>
                  <a:schemeClr val="dk1"/>
                </a:solidFill>
                <a:latin typeface="Lato"/>
                <a:ea typeface="Lato"/>
                <a:cs typeface="Lato"/>
                <a:sym typeface="Lato"/>
              </a:rPr>
              <a:t>.</a:t>
            </a:r>
            <a:endParaRPr lang="en-US" sz="3600" dirty="0">
              <a:solidFill>
                <a:schemeClr val="dk1"/>
              </a:solidFill>
              <a:latin typeface="Lato"/>
              <a:ea typeface="Lato"/>
              <a:cs typeface="Lato"/>
            </a:endParaRPr>
          </a:p>
        </p:txBody>
      </p:sp>
      <p:pic>
        <p:nvPicPr>
          <p:cNvPr id="300" name="Google Shape;300;g2e8f58b83d9_0_989" descr="A green bird with leaves&#10;&#10;Description automatically generated">
            <a:extLst>
              <a:ext uri="{FF2B5EF4-FFF2-40B4-BE49-F238E27FC236}">
                <a16:creationId xmlns:a16="http://schemas.microsoft.com/office/drawing/2014/main" id="{6C040F51-5988-E5D3-EE9E-F2D11E1DA60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cxnSp>
        <p:nvCxnSpPr>
          <p:cNvPr id="2" name="Google Shape;314;g2f5882f685f_0_775">
            <a:extLst>
              <a:ext uri="{FF2B5EF4-FFF2-40B4-BE49-F238E27FC236}">
                <a16:creationId xmlns:a16="http://schemas.microsoft.com/office/drawing/2014/main" id="{D76C5DA8-E7F8-9FBC-7F58-C27E19157630}"/>
              </a:ext>
            </a:extLst>
          </p:cNvPr>
          <p:cNvCxnSpPr/>
          <p:nvPr/>
        </p:nvCxnSpPr>
        <p:spPr>
          <a:xfrm>
            <a:off x="2173594" y="107191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 name="Google Shape;313;g2f5882f685f_0_775">
            <a:extLst>
              <a:ext uri="{FF2B5EF4-FFF2-40B4-BE49-F238E27FC236}">
                <a16:creationId xmlns:a16="http://schemas.microsoft.com/office/drawing/2014/main" id="{BFDA7A1E-424C-4489-4A64-3ACBFF6636C3}"/>
              </a:ext>
            </a:extLst>
          </p:cNvPr>
          <p:cNvSpPr txBox="1"/>
          <p:nvPr/>
        </p:nvSpPr>
        <p:spPr>
          <a:xfrm>
            <a:off x="2173594" y="210182"/>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Testimonio</a:t>
            </a:r>
            <a:endParaRPr sz="6000" dirty="0">
              <a:solidFill>
                <a:srgbClr val="009444"/>
              </a:solidFill>
              <a:latin typeface="Lato"/>
              <a:ea typeface="Lato"/>
              <a:cs typeface="Lato"/>
              <a:sym typeface="Lato"/>
            </a:endParaRPr>
          </a:p>
        </p:txBody>
      </p:sp>
    </p:spTree>
    <p:extLst>
      <p:ext uri="{BB962C8B-B14F-4D97-AF65-F5344CB8AC3E}">
        <p14:creationId xmlns:p14="http://schemas.microsoft.com/office/powerpoint/2010/main" val="318434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AEF3697F-27CB-2528-9C9C-55E0C1DB716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34169755-C761-271C-7355-768D3E428BB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Timoteo 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92A1338-B8E6-0A19-7FD5-A7B014E717A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B2E8953-E102-9283-8A57-571AA8A9CB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B9F635D-83C5-A336-17F6-03C333890B3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BC866EC-48A8-D54D-6555-510441CFE1D8}"/>
              </a:ext>
            </a:extLst>
          </p:cNvPr>
          <p:cNvSpPr txBox="1"/>
          <p:nvPr/>
        </p:nvSpPr>
        <p:spPr>
          <a:xfrm>
            <a:off x="1757680" y="1971729"/>
            <a:ext cx="9170342" cy="738623"/>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200" dirty="0">
                <a:latin typeface="system-ui"/>
              </a:rPr>
              <a:t>…</a:t>
            </a:r>
            <a:r>
              <a:rPr lang="es-PY" sz="4200" b="0" i="0" dirty="0">
                <a:solidFill>
                  <a:srgbClr val="000000"/>
                </a:solidFill>
                <a:effectLst/>
                <a:latin typeface="system-ui"/>
              </a:rPr>
              <a:t>Si alguno anhela ser obispo</a:t>
            </a:r>
            <a:r>
              <a:rPr lang="es-PY" sz="4200" dirty="0">
                <a:latin typeface="system-ui"/>
              </a:rPr>
              <a:t>…</a:t>
            </a:r>
            <a:r>
              <a:rPr lang="es-PY" sz="4200" b="0" i="0" dirty="0">
                <a:solidFill>
                  <a:srgbClr val="000000"/>
                </a:solidFill>
                <a:effectLst/>
                <a:latin typeface="system-ui"/>
              </a:rPr>
              <a:t> </a:t>
            </a:r>
            <a:endParaRPr lang="es-PY" sz="4200" i="1" dirty="0">
              <a:solidFill>
                <a:schemeClr val="dk1"/>
              </a:solidFill>
              <a:latin typeface="Lato"/>
              <a:ea typeface="Lato"/>
              <a:cs typeface="Lato"/>
              <a:sym typeface="Lato"/>
            </a:endParaRPr>
          </a:p>
        </p:txBody>
      </p:sp>
      <p:pic>
        <p:nvPicPr>
          <p:cNvPr id="2" name="Picture 2" descr="Obispos Salesianos del Paraguay - Salesianos Paraguay">
            <a:extLst>
              <a:ext uri="{FF2B5EF4-FFF2-40B4-BE49-F238E27FC236}">
                <a16:creationId xmlns:a16="http://schemas.microsoft.com/office/drawing/2014/main" id="{EE97019A-6D6A-1C14-E315-F0F895EFF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116" y="3081233"/>
            <a:ext cx="3058160" cy="30581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2A07B3-4AEF-062B-064D-8BD6C9595DB7}"/>
              </a:ext>
            </a:extLst>
          </p:cNvPr>
          <p:cNvPicPr>
            <a:picLocks noChangeAspect="1"/>
          </p:cNvPicPr>
          <p:nvPr/>
        </p:nvPicPr>
        <p:blipFill>
          <a:blip r:embed="rId5"/>
          <a:srcRect b="15625"/>
          <a:stretch>
            <a:fillRect/>
          </a:stretch>
        </p:blipFill>
        <p:spPr>
          <a:xfrm>
            <a:off x="0" y="0"/>
            <a:ext cx="12192000" cy="6858000"/>
          </a:xfrm>
          <a:prstGeom prst="rect">
            <a:avLst/>
          </a:prstGeom>
        </p:spPr>
      </p:pic>
    </p:spTree>
    <p:extLst>
      <p:ext uri="{BB962C8B-B14F-4D97-AF65-F5344CB8AC3E}">
        <p14:creationId xmlns:p14="http://schemas.microsoft.com/office/powerpoint/2010/main" val="406798627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9A4CBF-2F2A-4A06-BB7B-A69F01B29AD6}">
  <ds:schemaRefs>
    <ds:schemaRef ds:uri="http://schemas.microsoft.com/sharepoint/v3/contenttype/forms"/>
  </ds:schemaRefs>
</ds:datastoreItem>
</file>

<file path=customXml/itemProps2.xml><?xml version="1.0" encoding="utf-8"?>
<ds:datastoreItem xmlns:ds="http://schemas.openxmlformats.org/officeDocument/2006/customXml" ds:itemID="{1D1D5F2C-D676-40E3-BCEB-62F377DE7C4F}">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3.xml><?xml version="1.0" encoding="utf-8"?>
<ds:datastoreItem xmlns:ds="http://schemas.openxmlformats.org/officeDocument/2006/customXml" ds:itemID="{D0AE69DB-1ADA-4684-A7BE-11678CE21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21449</TotalTime>
  <Words>4896</Words>
  <Application>Microsoft Macintosh PowerPoint</Application>
  <PresentationFormat>Widescreen</PresentationFormat>
  <Paragraphs>252</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system-ui</vt:lpstr>
      <vt:lpstr>Times New Roman</vt:lpstr>
      <vt:lpstr>Lato</vt:lpstr>
      <vt:lpstr>Courier New</vt:lpstr>
      <vt:lpstr>Arial</vt:lpstr>
      <vt:lpstr>TimesNewRomanPSMT</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Jonathan W. Gross</cp:lastModifiedBy>
  <cp:revision>146</cp:revision>
  <dcterms:created xsi:type="dcterms:W3CDTF">2023-11-29T19:33:05Z</dcterms:created>
  <dcterms:modified xsi:type="dcterms:W3CDTF">2026-04-30T13:42:17Z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