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0"/>
  </p:notesMasterIdLst>
  <p:sldIdLst>
    <p:sldId id="294" r:id="rId5"/>
    <p:sldId id="259" r:id="rId6"/>
    <p:sldId id="258" r:id="rId7"/>
    <p:sldId id="260" r:id="rId8"/>
    <p:sldId id="261" r:id="rId9"/>
    <p:sldId id="262" r:id="rId10"/>
    <p:sldId id="265" r:id="rId11"/>
    <p:sldId id="263" r:id="rId12"/>
    <p:sldId id="266" r:id="rId13"/>
    <p:sldId id="357" r:id="rId14"/>
    <p:sldId id="318" r:id="rId15"/>
    <p:sldId id="267" r:id="rId16"/>
    <p:sldId id="268" r:id="rId17"/>
    <p:sldId id="295" r:id="rId18"/>
    <p:sldId id="358" r:id="rId19"/>
    <p:sldId id="271" r:id="rId20"/>
    <p:sldId id="297" r:id="rId21"/>
    <p:sldId id="296" r:id="rId22"/>
    <p:sldId id="317" r:id="rId23"/>
    <p:sldId id="359" r:id="rId24"/>
    <p:sldId id="306" r:id="rId25"/>
    <p:sldId id="273" r:id="rId26"/>
    <p:sldId id="302" r:id="rId27"/>
    <p:sldId id="307" r:id="rId28"/>
    <p:sldId id="308" r:id="rId29"/>
    <p:sldId id="298" r:id="rId30"/>
    <p:sldId id="320" r:id="rId31"/>
    <p:sldId id="319" r:id="rId32"/>
    <p:sldId id="300" r:id="rId33"/>
    <p:sldId id="310" r:id="rId34"/>
    <p:sldId id="301" r:id="rId35"/>
    <p:sldId id="309" r:id="rId36"/>
    <p:sldId id="312" r:id="rId37"/>
    <p:sldId id="313" r:id="rId38"/>
    <p:sldId id="314" r:id="rId39"/>
    <p:sldId id="304" r:id="rId40"/>
    <p:sldId id="321" r:id="rId41"/>
    <p:sldId id="356" r:id="rId42"/>
    <p:sldId id="315" r:id="rId43"/>
    <p:sldId id="316" r:id="rId44"/>
    <p:sldId id="305" r:id="rId45"/>
    <p:sldId id="291" r:id="rId46"/>
    <p:sldId id="290" r:id="rId47"/>
    <p:sldId id="292" r:id="rId48"/>
    <p:sldId id="293" r:id="rId49"/>
  </p:sldIdLst>
  <p:sldSz cx="12192000" cy="6858000"/>
  <p:notesSz cx="6858000" cy="9144000"/>
  <p:embeddedFontLst>
    <p:embeddedFont>
      <p:font typeface="Century Gothic" panose="020B0502020202020204" pitchFamily="34" charset="0"/>
      <p:regular r:id="rId51"/>
      <p:bold r:id="rId52"/>
      <p:italic r:id="rId53"/>
      <p:boldItalic r:id="rId54"/>
    </p:embeddedFont>
    <p:embeddedFont>
      <p:font typeface="Lato" panose="020F0502020204030203" pitchFamily="34" charset="77"/>
      <p:regular r:id="rId55"/>
      <p:bold r:id="rId56"/>
      <p:italic r:id="rId57"/>
      <p:boldItalic r:id="rId58"/>
    </p:embeddedFont>
    <p:embeddedFont>
      <p:font typeface="Lato Black" panose="020F0502020204030203" pitchFamily="34" charset="77"/>
      <p:bold r:id="rId59"/>
      <p:italic r:id="rId60"/>
      <p:boldItalic r:id="rId61"/>
    </p:embeddedFont>
    <p:embeddedFont>
      <p:font typeface="Overlock" panose="020B0604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bwmeaeIy0VqOo5hRMJOKNlA0L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9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DB6379-CCA5-4111-9CDA-8A1330E98553}" v="9" dt="2026-03-21T17:17:50.6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2"/>
    <p:restoredTop sz="58767" autoAdjust="0"/>
  </p:normalViewPr>
  <p:slideViewPr>
    <p:cSldViewPr snapToGrid="0">
      <p:cViewPr varScale="1">
        <p:scale>
          <a:sx n="72" d="100"/>
          <a:sy n="72" d="100"/>
        </p:scale>
        <p:origin x="10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customschemas.google.com/relationships/presentationmetadata" Target="metadata"/><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1EB1E-3DBB-4218-AE45-143E6CB4E5B7}"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s-PY"/>
        </a:p>
      </dgm:t>
    </dgm:pt>
    <dgm:pt modelId="{7EC70AFD-837D-4037-BBA4-3B59B94ADF33}">
      <dgm:prSet phldrT="[Text]"/>
      <dgm:spPr/>
      <dgm:t>
        <a:bodyPr/>
        <a:lstStyle/>
        <a:p>
          <a:r>
            <a:rPr lang="en-US" b="0" dirty="0">
              <a:solidFill>
                <a:schemeClr val="bg2"/>
              </a:solidFill>
              <a:latin typeface="Century Gothic" panose="020B0502020202020204" pitchFamily="34" charset="0"/>
            </a:rPr>
            <a:t>La Gran </a:t>
          </a:r>
          <a:r>
            <a:rPr lang="en-US" b="0" dirty="0" err="1">
              <a:solidFill>
                <a:schemeClr val="bg2"/>
              </a:solidFill>
              <a:latin typeface="Century Gothic" panose="020B0502020202020204" pitchFamily="34" charset="0"/>
            </a:rPr>
            <a:t>Comisión</a:t>
          </a:r>
          <a:r>
            <a:rPr lang="en-US" b="0" dirty="0">
              <a:solidFill>
                <a:schemeClr val="bg2"/>
              </a:solidFill>
              <a:latin typeface="Century Gothic" panose="020B0502020202020204" pitchFamily="34" charset="0"/>
            </a:rPr>
            <a:t>	</a:t>
          </a:r>
          <a:endParaRPr lang="es-PY" b="0" dirty="0">
            <a:solidFill>
              <a:schemeClr val="bg2"/>
            </a:solidFill>
            <a:latin typeface="Century Gothic" panose="020B0502020202020204" pitchFamily="34" charset="0"/>
          </a:endParaRPr>
        </a:p>
      </dgm:t>
    </dgm:pt>
    <dgm:pt modelId="{6436B2A6-F97D-4E32-8D33-2CCC165C961E}" type="parTrans" cxnId="{245C001B-F2BD-493C-BDA7-CE0941BF626A}">
      <dgm:prSet/>
      <dgm:spPr/>
      <dgm:t>
        <a:bodyPr/>
        <a:lstStyle/>
        <a:p>
          <a:endParaRPr lang="es-PY"/>
        </a:p>
      </dgm:t>
    </dgm:pt>
    <dgm:pt modelId="{20F09721-C795-4061-AEE7-FEFDB0073CA2}" type="sibTrans" cxnId="{245C001B-F2BD-493C-BDA7-CE0941BF626A}">
      <dgm:prSet/>
      <dgm:spPr/>
      <dgm:t>
        <a:bodyPr/>
        <a:lstStyle/>
        <a:p>
          <a:endParaRPr lang="es-PY"/>
        </a:p>
      </dgm:t>
    </dgm:pt>
    <dgm:pt modelId="{668BED4A-FEB5-43CD-83B1-CDB0B893E3AB}">
      <dgm:prSet phldrT="[Text]"/>
      <dgm:spPr/>
      <dgm:t>
        <a:bodyPr/>
        <a:lstStyle/>
        <a:p>
          <a:r>
            <a:rPr lang="en-US" b="0" dirty="0" err="1">
              <a:solidFill>
                <a:schemeClr val="bg2"/>
              </a:solidFill>
              <a:latin typeface="Century Gothic" panose="020B0502020202020204" pitchFamily="34" charset="0"/>
            </a:rPr>
            <a:t>Educación</a:t>
          </a:r>
          <a:r>
            <a:rPr lang="en-US" b="0" dirty="0">
              <a:solidFill>
                <a:schemeClr val="bg2"/>
              </a:solidFill>
              <a:latin typeface="Century Gothic" panose="020B0502020202020204" pitchFamily="34" charset="0"/>
            </a:rPr>
            <a:t> Cristiana</a:t>
          </a:r>
          <a:endParaRPr lang="es-PY" b="0" dirty="0">
            <a:solidFill>
              <a:schemeClr val="bg2"/>
            </a:solidFill>
            <a:latin typeface="Century Gothic" panose="020B0502020202020204" pitchFamily="34" charset="0"/>
          </a:endParaRPr>
        </a:p>
      </dgm:t>
    </dgm:pt>
    <dgm:pt modelId="{C397855E-D207-4501-A6C0-1AED66EFE491}" type="parTrans" cxnId="{F42B6A19-B0B3-40C5-9891-883614D132DC}">
      <dgm:prSet/>
      <dgm:spPr/>
      <dgm:t>
        <a:bodyPr/>
        <a:lstStyle/>
        <a:p>
          <a:endParaRPr lang="es-PY"/>
        </a:p>
      </dgm:t>
    </dgm:pt>
    <dgm:pt modelId="{41270E93-B7E8-421C-B08F-B7D402C76D08}" type="sibTrans" cxnId="{F42B6A19-B0B3-40C5-9891-883614D132DC}">
      <dgm:prSet/>
      <dgm:spPr/>
      <dgm:t>
        <a:bodyPr/>
        <a:lstStyle/>
        <a:p>
          <a:endParaRPr lang="es-PY"/>
        </a:p>
      </dgm:t>
    </dgm:pt>
    <dgm:pt modelId="{31EACDF1-BF75-442D-B9E8-F7C3FB6AE80D}">
      <dgm:prSet phldrT="[Text]"/>
      <dgm:spPr/>
      <dgm:t>
        <a:bodyPr/>
        <a:lstStyle/>
        <a:p>
          <a:r>
            <a:rPr lang="en-US" b="0" dirty="0" err="1">
              <a:solidFill>
                <a:schemeClr val="bg2"/>
              </a:solidFill>
              <a:latin typeface="Century Gothic" panose="020B0502020202020204" pitchFamily="34" charset="0"/>
            </a:rPr>
            <a:t>Adoración</a:t>
          </a:r>
          <a:r>
            <a:rPr lang="en-US" b="0" dirty="0">
              <a:solidFill>
                <a:schemeClr val="bg2"/>
              </a:solidFill>
              <a:latin typeface="Century Gothic" panose="020B0502020202020204" pitchFamily="34" charset="0"/>
            </a:rPr>
            <a:t> Cristiana</a:t>
          </a:r>
          <a:endParaRPr lang="es-PY" b="0" dirty="0">
            <a:solidFill>
              <a:schemeClr val="bg2"/>
            </a:solidFill>
            <a:latin typeface="Century Gothic" panose="020B0502020202020204" pitchFamily="34" charset="0"/>
          </a:endParaRPr>
        </a:p>
      </dgm:t>
    </dgm:pt>
    <dgm:pt modelId="{5A73BABA-0AB8-4925-89D0-36C96A392746}" type="parTrans" cxnId="{5C4BB0CF-6E4C-4FB7-855E-B8488282C2DB}">
      <dgm:prSet/>
      <dgm:spPr/>
      <dgm:t>
        <a:bodyPr/>
        <a:lstStyle/>
        <a:p>
          <a:endParaRPr lang="es-PY"/>
        </a:p>
      </dgm:t>
    </dgm:pt>
    <dgm:pt modelId="{AFE15C10-FCCA-47B1-AAF0-BE837C01A674}" type="sibTrans" cxnId="{5C4BB0CF-6E4C-4FB7-855E-B8488282C2DB}">
      <dgm:prSet/>
      <dgm:spPr/>
      <dgm:t>
        <a:bodyPr/>
        <a:lstStyle/>
        <a:p>
          <a:endParaRPr lang="es-PY"/>
        </a:p>
      </dgm:t>
    </dgm:pt>
    <dgm:pt modelId="{67D0605E-54FC-4AED-808A-D5B02FAA2652}">
      <dgm:prSet phldrT="[Text]"/>
      <dgm:spPr/>
      <dgm:t>
        <a:bodyPr/>
        <a:lstStyle/>
        <a:p>
          <a:r>
            <a:rPr lang="en-US" b="0" dirty="0">
              <a:solidFill>
                <a:schemeClr val="bg2"/>
              </a:solidFill>
              <a:latin typeface="Century Gothic" panose="020B0502020202020204" pitchFamily="34" charset="0"/>
            </a:rPr>
            <a:t>Tu </a:t>
          </a:r>
          <a:r>
            <a:rPr lang="en-US" b="0" dirty="0" err="1">
              <a:solidFill>
                <a:schemeClr val="bg2"/>
              </a:solidFill>
              <a:latin typeface="Century Gothic" panose="020B0502020202020204" pitchFamily="34" charset="0"/>
            </a:rPr>
            <a:t>Comunidad</a:t>
          </a:r>
          <a:r>
            <a:rPr lang="en-US" b="0" dirty="0">
              <a:solidFill>
                <a:schemeClr val="bg2"/>
              </a:solidFill>
              <a:latin typeface="Century Gothic" panose="020B0502020202020204" pitchFamily="34" charset="0"/>
            </a:rPr>
            <a:t> Cristiana</a:t>
          </a:r>
          <a:endParaRPr lang="es-PY" b="0" dirty="0">
            <a:solidFill>
              <a:schemeClr val="bg2"/>
            </a:solidFill>
            <a:latin typeface="Century Gothic" panose="020B0502020202020204" pitchFamily="34" charset="0"/>
          </a:endParaRPr>
        </a:p>
      </dgm:t>
    </dgm:pt>
    <dgm:pt modelId="{8DA521F4-B9D1-409A-A4F7-53BAA38870EB}" type="parTrans" cxnId="{4269652D-02C4-4187-AFF0-5E51C0E2D785}">
      <dgm:prSet/>
      <dgm:spPr/>
      <dgm:t>
        <a:bodyPr/>
        <a:lstStyle/>
        <a:p>
          <a:endParaRPr lang="es-PY"/>
        </a:p>
      </dgm:t>
    </dgm:pt>
    <dgm:pt modelId="{DF0047FC-94AB-44A8-8B0A-324945853B2E}" type="sibTrans" cxnId="{4269652D-02C4-4187-AFF0-5E51C0E2D785}">
      <dgm:prSet/>
      <dgm:spPr/>
      <dgm:t>
        <a:bodyPr/>
        <a:lstStyle/>
        <a:p>
          <a:endParaRPr lang="es-PY"/>
        </a:p>
      </dgm:t>
    </dgm:pt>
    <dgm:pt modelId="{FAE6F601-466C-4E3C-AB1C-0CBF78D18BC6}">
      <dgm:prSet phldrT="[Text]"/>
      <dgm:spPr/>
      <dgm:t>
        <a:bodyPr/>
        <a:lstStyle/>
        <a:p>
          <a:r>
            <a:rPr lang="en-US" b="0" dirty="0">
              <a:solidFill>
                <a:schemeClr val="bg2"/>
              </a:solidFill>
              <a:latin typeface="Century Gothic" panose="020B0502020202020204" pitchFamily="34" charset="0"/>
            </a:rPr>
            <a:t>Mi Vida </a:t>
          </a:r>
          <a:r>
            <a:rPr lang="en-US" b="0" dirty="0" err="1">
              <a:solidFill>
                <a:schemeClr val="bg2"/>
              </a:solidFill>
              <a:latin typeface="Century Gothic" panose="020B0502020202020204" pitchFamily="34" charset="0"/>
            </a:rPr>
            <a:t>Devocional</a:t>
          </a:r>
          <a:r>
            <a:rPr lang="en-US" b="0" dirty="0">
              <a:solidFill>
                <a:schemeClr val="bg2"/>
              </a:solidFill>
              <a:latin typeface="Century Gothic" panose="020B0502020202020204" pitchFamily="34" charset="0"/>
            </a:rPr>
            <a:t> </a:t>
          </a:r>
          <a:r>
            <a:rPr lang="en-US" b="0" dirty="0" err="1">
              <a:solidFill>
                <a:schemeClr val="bg2"/>
              </a:solidFill>
              <a:latin typeface="Century Gothic" panose="020B0502020202020204" pitchFamily="34" charset="0"/>
            </a:rPr>
            <a:t>en</a:t>
          </a:r>
          <a:r>
            <a:rPr lang="en-US" b="0" dirty="0">
              <a:solidFill>
                <a:schemeClr val="bg2"/>
              </a:solidFill>
              <a:latin typeface="Century Gothic" panose="020B0502020202020204" pitchFamily="34" charset="0"/>
            </a:rPr>
            <a:t> </a:t>
          </a:r>
          <a:r>
            <a:rPr lang="en-US" b="0" dirty="0" err="1">
              <a:solidFill>
                <a:schemeClr val="bg2"/>
              </a:solidFill>
              <a:latin typeface="Century Gothic" panose="020B0502020202020204" pitchFamily="34" charset="0"/>
            </a:rPr>
            <a:t>los</a:t>
          </a:r>
          <a:r>
            <a:rPr lang="en-US" b="0" dirty="0">
              <a:solidFill>
                <a:schemeClr val="bg2"/>
              </a:solidFill>
              <a:latin typeface="Century Gothic" panose="020B0502020202020204" pitchFamily="34" charset="0"/>
            </a:rPr>
            <a:t> Salmos</a:t>
          </a:r>
          <a:endParaRPr lang="es-PY" b="0" dirty="0">
            <a:solidFill>
              <a:schemeClr val="bg2"/>
            </a:solidFill>
            <a:latin typeface="Century Gothic" panose="020B0502020202020204" pitchFamily="34" charset="0"/>
          </a:endParaRPr>
        </a:p>
      </dgm:t>
    </dgm:pt>
    <dgm:pt modelId="{ADD2CEEA-AC20-4265-8B0E-53F2670C01ED}" type="parTrans" cxnId="{54E07903-356B-40B5-8220-0075A2FD31A3}">
      <dgm:prSet/>
      <dgm:spPr/>
      <dgm:t>
        <a:bodyPr/>
        <a:lstStyle/>
        <a:p>
          <a:endParaRPr lang="es-PY"/>
        </a:p>
      </dgm:t>
    </dgm:pt>
    <dgm:pt modelId="{1539DE14-0F13-4277-883C-E9A8964FC885}" type="sibTrans" cxnId="{54E07903-356B-40B5-8220-0075A2FD31A3}">
      <dgm:prSet/>
      <dgm:spPr/>
      <dgm:t>
        <a:bodyPr/>
        <a:lstStyle/>
        <a:p>
          <a:endParaRPr lang="es-PY"/>
        </a:p>
      </dgm:t>
    </dgm:pt>
    <dgm:pt modelId="{E2D3FBBA-D2DF-49B0-A968-06D16DE2DFFC}">
      <dgm:prSet phldrT="[Text]"/>
      <dgm:spPr/>
      <dgm:t>
        <a:bodyPr/>
        <a:lstStyle/>
        <a:p>
          <a:r>
            <a:rPr lang="en-US" b="0" dirty="0" err="1">
              <a:solidFill>
                <a:schemeClr val="bg2"/>
              </a:solidFill>
              <a:latin typeface="Century Gothic" panose="020B0502020202020204" pitchFamily="34" charset="0"/>
            </a:rPr>
            <a:t>Identificación</a:t>
          </a:r>
          <a:r>
            <a:rPr lang="en-US" b="0" dirty="0">
              <a:solidFill>
                <a:schemeClr val="bg2"/>
              </a:solidFill>
              <a:latin typeface="Century Gothic" panose="020B0502020202020204" pitchFamily="34" charset="0"/>
            </a:rPr>
            <a:t> </a:t>
          </a:r>
          <a:r>
            <a:rPr lang="en-US" b="0" dirty="0" err="1">
              <a:solidFill>
                <a:schemeClr val="bg2"/>
              </a:solidFill>
              <a:latin typeface="Century Gothic" panose="020B0502020202020204" pitchFamily="34" charset="0"/>
            </a:rPr>
            <a:t>Espiritual</a:t>
          </a:r>
          <a:r>
            <a:rPr lang="en-US" b="0" dirty="0">
              <a:solidFill>
                <a:schemeClr val="bg2"/>
              </a:solidFill>
              <a:latin typeface="Century Gothic" panose="020B0502020202020204" pitchFamily="34" charset="0"/>
            </a:rPr>
            <a:t> Dos</a:t>
          </a:r>
          <a:endParaRPr lang="es-PY" b="0" dirty="0">
            <a:solidFill>
              <a:schemeClr val="bg2"/>
            </a:solidFill>
            <a:latin typeface="Century Gothic" panose="020B0502020202020204" pitchFamily="34" charset="0"/>
          </a:endParaRPr>
        </a:p>
      </dgm:t>
    </dgm:pt>
    <dgm:pt modelId="{76DE2E37-F2EB-444E-93B4-32421B756767}" type="parTrans" cxnId="{24AC2664-380A-453A-98FB-D0419CDFA50A}">
      <dgm:prSet/>
      <dgm:spPr/>
      <dgm:t>
        <a:bodyPr/>
        <a:lstStyle/>
        <a:p>
          <a:endParaRPr lang="es-PY"/>
        </a:p>
      </dgm:t>
    </dgm:pt>
    <dgm:pt modelId="{2DAF9B86-6CEC-446B-8BC4-39970A621EFB}" type="sibTrans" cxnId="{24AC2664-380A-453A-98FB-D0419CDFA50A}">
      <dgm:prSet/>
      <dgm:spPr/>
      <dgm:t>
        <a:bodyPr/>
        <a:lstStyle/>
        <a:p>
          <a:endParaRPr lang="es-PY"/>
        </a:p>
      </dgm:t>
    </dgm:pt>
    <dgm:pt modelId="{718E7B2A-3236-437C-AA9E-3977B300E6A5}">
      <dgm:prSet phldrT="[Text]"/>
      <dgm:spPr/>
      <dgm:t>
        <a:bodyPr/>
        <a:lstStyle/>
        <a:p>
          <a:r>
            <a:rPr lang="en-US" b="0" dirty="0" err="1">
              <a:solidFill>
                <a:schemeClr val="bg2"/>
              </a:solidFill>
              <a:latin typeface="Century Gothic" panose="020B0502020202020204" pitchFamily="34" charset="0"/>
            </a:rPr>
            <a:t>Entendiendo</a:t>
          </a:r>
          <a:r>
            <a:rPr lang="en-US" b="0" dirty="0">
              <a:solidFill>
                <a:schemeClr val="bg2"/>
              </a:solidFill>
              <a:latin typeface="Century Gothic" panose="020B0502020202020204" pitchFamily="34" charset="0"/>
            </a:rPr>
            <a:t> a </a:t>
          </a:r>
          <a:r>
            <a:rPr lang="en-US" b="0" dirty="0" err="1">
              <a:solidFill>
                <a:schemeClr val="bg2"/>
              </a:solidFill>
              <a:latin typeface="Century Gothic" panose="020B0502020202020204" pitchFamily="34" charset="0"/>
            </a:rPr>
            <a:t>los</a:t>
          </a:r>
          <a:r>
            <a:rPr lang="en-US" b="0" dirty="0">
              <a:solidFill>
                <a:schemeClr val="bg2"/>
              </a:solidFill>
              <a:latin typeface="Century Gothic" panose="020B0502020202020204" pitchFamily="34" charset="0"/>
            </a:rPr>
            <a:t> </a:t>
          </a:r>
          <a:r>
            <a:rPr lang="en-US" b="0" dirty="0" err="1">
              <a:solidFill>
                <a:schemeClr val="bg2"/>
              </a:solidFill>
              <a:latin typeface="Century Gothic" panose="020B0502020202020204" pitchFamily="34" charset="0"/>
            </a:rPr>
            <a:t>Profetas</a:t>
          </a:r>
          <a:endParaRPr lang="es-PY" b="0" dirty="0">
            <a:solidFill>
              <a:schemeClr val="bg2"/>
            </a:solidFill>
            <a:latin typeface="Century Gothic" panose="020B0502020202020204" pitchFamily="34" charset="0"/>
          </a:endParaRPr>
        </a:p>
      </dgm:t>
    </dgm:pt>
    <dgm:pt modelId="{8F2680C6-AE79-4431-B5FC-3B5C3D8A1FAC}" type="parTrans" cxnId="{F210E373-B9A3-49CA-9001-4CC46DCD3156}">
      <dgm:prSet/>
      <dgm:spPr/>
      <dgm:t>
        <a:bodyPr/>
        <a:lstStyle/>
        <a:p>
          <a:endParaRPr lang="es-PY"/>
        </a:p>
      </dgm:t>
    </dgm:pt>
    <dgm:pt modelId="{8F1C741E-7405-44D2-B2B1-B79744921F0D}" type="sibTrans" cxnId="{F210E373-B9A3-49CA-9001-4CC46DCD3156}">
      <dgm:prSet/>
      <dgm:spPr/>
      <dgm:t>
        <a:bodyPr/>
        <a:lstStyle/>
        <a:p>
          <a:endParaRPr lang="es-PY"/>
        </a:p>
      </dgm:t>
    </dgm:pt>
    <dgm:pt modelId="{F1E8C594-DA15-41BB-9F4A-4FF9050CB097}">
      <dgm:prSet phldrT="[Text]"/>
      <dgm:spPr/>
      <dgm:t>
        <a:bodyPr/>
        <a:lstStyle/>
        <a:p>
          <a:r>
            <a:rPr lang="en-US" b="0" dirty="0" err="1">
              <a:solidFill>
                <a:schemeClr val="bg2"/>
              </a:solidFill>
              <a:latin typeface="Century Gothic" panose="020B0502020202020204" pitchFamily="34" charset="0"/>
            </a:rPr>
            <a:t>Fortaleciendo</a:t>
          </a:r>
          <a:r>
            <a:rPr lang="en-US" b="0" dirty="0">
              <a:solidFill>
                <a:schemeClr val="bg2"/>
              </a:solidFill>
              <a:latin typeface="Century Gothic" panose="020B0502020202020204" pitchFamily="34" charset="0"/>
            </a:rPr>
            <a:t> a </a:t>
          </a:r>
          <a:r>
            <a:rPr lang="en-US" b="0" dirty="0" err="1">
              <a:solidFill>
                <a:schemeClr val="bg2"/>
              </a:solidFill>
              <a:latin typeface="Century Gothic" panose="020B0502020202020204" pitchFamily="34" charset="0"/>
            </a:rPr>
            <a:t>Timoteo</a:t>
          </a:r>
          <a:endParaRPr lang="es-PY" b="0" dirty="0">
            <a:solidFill>
              <a:schemeClr val="bg2"/>
            </a:solidFill>
            <a:latin typeface="Century Gothic" panose="020B0502020202020204" pitchFamily="34" charset="0"/>
          </a:endParaRPr>
        </a:p>
      </dgm:t>
    </dgm:pt>
    <dgm:pt modelId="{1ED7CC92-EA78-48DA-91EE-969FEDB8304A}" type="parTrans" cxnId="{4E57EF1D-AAD4-4FE4-9988-B080C0B2D031}">
      <dgm:prSet/>
      <dgm:spPr/>
      <dgm:t>
        <a:bodyPr/>
        <a:lstStyle/>
        <a:p>
          <a:endParaRPr lang="es-PY"/>
        </a:p>
      </dgm:t>
    </dgm:pt>
    <dgm:pt modelId="{27554B3C-D632-4E57-A8B4-D8B842EC0D45}" type="sibTrans" cxnId="{4E57EF1D-AAD4-4FE4-9988-B080C0B2D031}">
      <dgm:prSet/>
      <dgm:spPr/>
      <dgm:t>
        <a:bodyPr/>
        <a:lstStyle/>
        <a:p>
          <a:endParaRPr lang="es-PY"/>
        </a:p>
      </dgm:t>
    </dgm:pt>
    <dgm:pt modelId="{907B90FA-4BF5-4182-AD74-064A34AD8612}">
      <dgm:prSet phldrT="[Text]"/>
      <dgm:spPr/>
      <dgm:t>
        <a:bodyPr/>
        <a:lstStyle/>
        <a:p>
          <a:r>
            <a:rPr lang="en-US" b="0" dirty="0">
              <a:solidFill>
                <a:schemeClr val="bg2"/>
              </a:solidFill>
              <a:latin typeface="Century Gothic" panose="020B0502020202020204" pitchFamily="34" charset="0"/>
            </a:rPr>
            <a:t>Las Cartas del Nuevo </a:t>
          </a:r>
          <a:r>
            <a:rPr lang="en-US" b="0" dirty="0" err="1">
              <a:solidFill>
                <a:schemeClr val="bg2"/>
              </a:solidFill>
              <a:latin typeface="Century Gothic" panose="020B0502020202020204" pitchFamily="34" charset="0"/>
            </a:rPr>
            <a:t>Testamento</a:t>
          </a:r>
          <a:endParaRPr lang="es-PY" b="0" dirty="0">
            <a:solidFill>
              <a:schemeClr val="bg2"/>
            </a:solidFill>
            <a:latin typeface="Century Gothic" panose="020B0502020202020204" pitchFamily="34" charset="0"/>
          </a:endParaRPr>
        </a:p>
      </dgm:t>
    </dgm:pt>
    <dgm:pt modelId="{11CD4E93-626C-48C6-9938-1F12D3C81C11}" type="parTrans" cxnId="{23A0CAFA-77CE-4AC2-90AD-03070A030937}">
      <dgm:prSet/>
      <dgm:spPr/>
      <dgm:t>
        <a:bodyPr/>
        <a:lstStyle/>
        <a:p>
          <a:endParaRPr lang="es-PY"/>
        </a:p>
      </dgm:t>
    </dgm:pt>
    <dgm:pt modelId="{CFCBBA84-F3E3-47EF-B148-647E81284CE2}" type="sibTrans" cxnId="{23A0CAFA-77CE-4AC2-90AD-03070A030937}">
      <dgm:prSet/>
      <dgm:spPr/>
      <dgm:t>
        <a:bodyPr/>
        <a:lstStyle/>
        <a:p>
          <a:endParaRPr lang="es-PY"/>
        </a:p>
      </dgm:t>
    </dgm:pt>
    <dgm:pt modelId="{DE360FD4-14E2-4F3D-9AED-A88DACF94169}">
      <dgm:prSet phldrT="[Text]"/>
      <dgm:spPr/>
      <dgm:t>
        <a:bodyPr/>
        <a:lstStyle/>
        <a:p>
          <a:r>
            <a:rPr lang="en-US" b="0" dirty="0">
              <a:solidFill>
                <a:schemeClr val="bg2"/>
              </a:solidFill>
              <a:latin typeface="Century Gothic" panose="020B0502020202020204" pitchFamily="34" charset="0"/>
            </a:rPr>
            <a:t>Intro. al </a:t>
          </a:r>
          <a:r>
            <a:rPr lang="en-US" b="0" dirty="0" err="1">
              <a:solidFill>
                <a:schemeClr val="bg2"/>
              </a:solidFill>
              <a:latin typeface="Century Gothic" panose="020B0502020202020204" pitchFamily="34" charset="0"/>
            </a:rPr>
            <a:t>Sermón</a:t>
          </a:r>
          <a:r>
            <a:rPr lang="en-US" b="0" dirty="0">
              <a:solidFill>
                <a:schemeClr val="bg2"/>
              </a:solidFill>
              <a:latin typeface="Century Gothic" panose="020B0502020202020204" pitchFamily="34" charset="0"/>
            </a:rPr>
            <a:t> </a:t>
          </a:r>
          <a:r>
            <a:rPr lang="en-US" b="0">
              <a:solidFill>
                <a:schemeClr val="bg2"/>
              </a:solidFill>
              <a:latin typeface="Century Gothic" panose="020B0502020202020204" pitchFamily="34" charset="0"/>
            </a:rPr>
            <a:t>Bíblico</a:t>
          </a:r>
          <a:endParaRPr lang="es-PY" b="0" dirty="0">
            <a:solidFill>
              <a:schemeClr val="bg2"/>
            </a:solidFill>
            <a:latin typeface="Century Gothic" panose="020B0502020202020204" pitchFamily="34" charset="0"/>
          </a:endParaRPr>
        </a:p>
      </dgm:t>
    </dgm:pt>
    <dgm:pt modelId="{58C17402-7B6B-44EA-95C0-C5AA64EACCE7}" type="parTrans" cxnId="{5292B430-3053-41DB-A531-B06EAD38AFFF}">
      <dgm:prSet/>
      <dgm:spPr/>
      <dgm:t>
        <a:bodyPr/>
        <a:lstStyle/>
        <a:p>
          <a:endParaRPr lang="es-PY"/>
        </a:p>
      </dgm:t>
    </dgm:pt>
    <dgm:pt modelId="{BE8D7C86-8C02-4BE7-9028-2AEEE65E8C11}" type="sibTrans" cxnId="{5292B430-3053-41DB-A531-B06EAD38AFFF}">
      <dgm:prSet/>
      <dgm:spPr/>
      <dgm:t>
        <a:bodyPr/>
        <a:lstStyle/>
        <a:p>
          <a:endParaRPr lang="es-PY"/>
        </a:p>
      </dgm:t>
    </dgm:pt>
    <dgm:pt modelId="{FF3561D4-9B19-4C1C-A89D-AC3D28C8B37F}" type="pres">
      <dgm:prSet presAssocID="{4F41EB1E-3DBB-4218-AE45-143E6CB4E5B7}" presName="diagram" presStyleCnt="0">
        <dgm:presLayoutVars>
          <dgm:dir/>
          <dgm:resizeHandles val="exact"/>
        </dgm:presLayoutVars>
      </dgm:prSet>
      <dgm:spPr/>
    </dgm:pt>
    <dgm:pt modelId="{41B562D5-F9DD-4597-8D2D-5FC101B5BA7F}" type="pres">
      <dgm:prSet presAssocID="{7EC70AFD-837D-4037-BBA4-3B59B94ADF33}" presName="node" presStyleLbl="node1" presStyleIdx="0" presStyleCnt="10">
        <dgm:presLayoutVars>
          <dgm:bulletEnabled val="1"/>
        </dgm:presLayoutVars>
      </dgm:prSet>
      <dgm:spPr/>
    </dgm:pt>
    <dgm:pt modelId="{9CABA4C9-B7AB-4613-8A24-96DCCAC020A3}" type="pres">
      <dgm:prSet presAssocID="{20F09721-C795-4061-AEE7-FEFDB0073CA2}" presName="sibTrans" presStyleCnt="0"/>
      <dgm:spPr/>
    </dgm:pt>
    <dgm:pt modelId="{D8277DA4-757A-4D9E-92F7-904CD80669F1}" type="pres">
      <dgm:prSet presAssocID="{668BED4A-FEB5-43CD-83B1-CDB0B893E3AB}" presName="node" presStyleLbl="node1" presStyleIdx="1" presStyleCnt="10">
        <dgm:presLayoutVars>
          <dgm:bulletEnabled val="1"/>
        </dgm:presLayoutVars>
      </dgm:prSet>
      <dgm:spPr/>
    </dgm:pt>
    <dgm:pt modelId="{84A506CD-B66F-4866-AA54-FEBC7CC7FE00}" type="pres">
      <dgm:prSet presAssocID="{41270E93-B7E8-421C-B08F-B7D402C76D08}" presName="sibTrans" presStyleCnt="0"/>
      <dgm:spPr/>
    </dgm:pt>
    <dgm:pt modelId="{62379A58-7679-48AA-8667-7F5FAF317F3D}" type="pres">
      <dgm:prSet presAssocID="{31EACDF1-BF75-442D-B9E8-F7C3FB6AE80D}" presName="node" presStyleLbl="node1" presStyleIdx="2" presStyleCnt="10">
        <dgm:presLayoutVars>
          <dgm:bulletEnabled val="1"/>
        </dgm:presLayoutVars>
      </dgm:prSet>
      <dgm:spPr/>
    </dgm:pt>
    <dgm:pt modelId="{2463E7EB-AE48-4195-8CB5-276DB9785382}" type="pres">
      <dgm:prSet presAssocID="{AFE15C10-FCCA-47B1-AAF0-BE837C01A674}" presName="sibTrans" presStyleCnt="0"/>
      <dgm:spPr/>
    </dgm:pt>
    <dgm:pt modelId="{ED9A2F6D-CA3E-4BB1-AC82-CCE4CEB83E2D}" type="pres">
      <dgm:prSet presAssocID="{67D0605E-54FC-4AED-808A-D5B02FAA2652}" presName="node" presStyleLbl="node1" presStyleIdx="3" presStyleCnt="10">
        <dgm:presLayoutVars>
          <dgm:bulletEnabled val="1"/>
        </dgm:presLayoutVars>
      </dgm:prSet>
      <dgm:spPr/>
    </dgm:pt>
    <dgm:pt modelId="{DD8A869F-4E5C-4B4E-BA3B-EBDDDC586952}" type="pres">
      <dgm:prSet presAssocID="{DF0047FC-94AB-44A8-8B0A-324945853B2E}" presName="sibTrans" presStyleCnt="0"/>
      <dgm:spPr/>
    </dgm:pt>
    <dgm:pt modelId="{05C8F5D0-F867-44D4-AB4C-77780CE5F937}" type="pres">
      <dgm:prSet presAssocID="{FAE6F601-466C-4E3C-AB1C-0CBF78D18BC6}" presName="node" presStyleLbl="node1" presStyleIdx="4" presStyleCnt="10">
        <dgm:presLayoutVars>
          <dgm:bulletEnabled val="1"/>
        </dgm:presLayoutVars>
      </dgm:prSet>
      <dgm:spPr/>
    </dgm:pt>
    <dgm:pt modelId="{466014D6-2A14-446F-B5A6-BF09B5288B7F}" type="pres">
      <dgm:prSet presAssocID="{1539DE14-0F13-4277-883C-E9A8964FC885}" presName="sibTrans" presStyleCnt="0"/>
      <dgm:spPr/>
    </dgm:pt>
    <dgm:pt modelId="{1CAC26D8-D446-46B6-BE5E-EFF81B0CB0E5}" type="pres">
      <dgm:prSet presAssocID="{E2D3FBBA-D2DF-49B0-A968-06D16DE2DFFC}" presName="node" presStyleLbl="node1" presStyleIdx="5" presStyleCnt="10">
        <dgm:presLayoutVars>
          <dgm:bulletEnabled val="1"/>
        </dgm:presLayoutVars>
      </dgm:prSet>
      <dgm:spPr/>
    </dgm:pt>
    <dgm:pt modelId="{177B5126-BEC4-4007-AC17-5046FB2E0783}" type="pres">
      <dgm:prSet presAssocID="{2DAF9B86-6CEC-446B-8BC4-39970A621EFB}" presName="sibTrans" presStyleCnt="0"/>
      <dgm:spPr/>
    </dgm:pt>
    <dgm:pt modelId="{D1CA848F-766E-4277-A948-4B6BF9DBD746}" type="pres">
      <dgm:prSet presAssocID="{718E7B2A-3236-437C-AA9E-3977B300E6A5}" presName="node" presStyleLbl="node1" presStyleIdx="6" presStyleCnt="10">
        <dgm:presLayoutVars>
          <dgm:bulletEnabled val="1"/>
        </dgm:presLayoutVars>
      </dgm:prSet>
      <dgm:spPr/>
    </dgm:pt>
    <dgm:pt modelId="{8FF41D08-05D2-4480-A720-F165B0B0FB02}" type="pres">
      <dgm:prSet presAssocID="{8F1C741E-7405-44D2-B2B1-B79744921F0D}" presName="sibTrans" presStyleCnt="0"/>
      <dgm:spPr/>
    </dgm:pt>
    <dgm:pt modelId="{60AE65B4-007F-47C3-9538-683B0C9BCCC3}" type="pres">
      <dgm:prSet presAssocID="{F1E8C594-DA15-41BB-9F4A-4FF9050CB097}" presName="node" presStyleLbl="node1" presStyleIdx="7" presStyleCnt="10">
        <dgm:presLayoutVars>
          <dgm:bulletEnabled val="1"/>
        </dgm:presLayoutVars>
      </dgm:prSet>
      <dgm:spPr/>
    </dgm:pt>
    <dgm:pt modelId="{1CBF1934-DCCD-47CB-B071-DD18589A07F4}" type="pres">
      <dgm:prSet presAssocID="{27554B3C-D632-4E57-A8B4-D8B842EC0D45}" presName="sibTrans" presStyleCnt="0"/>
      <dgm:spPr/>
    </dgm:pt>
    <dgm:pt modelId="{A797B7DE-9CF3-4BC9-823A-6A96368D0015}" type="pres">
      <dgm:prSet presAssocID="{907B90FA-4BF5-4182-AD74-064A34AD8612}" presName="node" presStyleLbl="node1" presStyleIdx="8" presStyleCnt="10">
        <dgm:presLayoutVars>
          <dgm:bulletEnabled val="1"/>
        </dgm:presLayoutVars>
      </dgm:prSet>
      <dgm:spPr/>
    </dgm:pt>
    <dgm:pt modelId="{25AF67A6-5EEB-416D-AFA1-F8D885710A93}" type="pres">
      <dgm:prSet presAssocID="{CFCBBA84-F3E3-47EF-B148-647E81284CE2}" presName="sibTrans" presStyleCnt="0"/>
      <dgm:spPr/>
    </dgm:pt>
    <dgm:pt modelId="{E39C0B43-807C-4C26-ABF6-5C4BD7099829}" type="pres">
      <dgm:prSet presAssocID="{DE360FD4-14E2-4F3D-9AED-A88DACF94169}" presName="node" presStyleLbl="node1" presStyleIdx="9" presStyleCnt="10">
        <dgm:presLayoutVars>
          <dgm:bulletEnabled val="1"/>
        </dgm:presLayoutVars>
      </dgm:prSet>
      <dgm:spPr/>
    </dgm:pt>
  </dgm:ptLst>
  <dgm:cxnLst>
    <dgm:cxn modelId="{54E07903-356B-40B5-8220-0075A2FD31A3}" srcId="{4F41EB1E-3DBB-4218-AE45-143E6CB4E5B7}" destId="{FAE6F601-466C-4E3C-AB1C-0CBF78D18BC6}" srcOrd="4" destOrd="0" parTransId="{ADD2CEEA-AC20-4265-8B0E-53F2670C01ED}" sibTransId="{1539DE14-0F13-4277-883C-E9A8964FC885}"/>
    <dgm:cxn modelId="{F42B6A19-B0B3-40C5-9891-883614D132DC}" srcId="{4F41EB1E-3DBB-4218-AE45-143E6CB4E5B7}" destId="{668BED4A-FEB5-43CD-83B1-CDB0B893E3AB}" srcOrd="1" destOrd="0" parTransId="{C397855E-D207-4501-A6C0-1AED66EFE491}" sibTransId="{41270E93-B7E8-421C-B08F-B7D402C76D08}"/>
    <dgm:cxn modelId="{245C001B-F2BD-493C-BDA7-CE0941BF626A}" srcId="{4F41EB1E-3DBB-4218-AE45-143E6CB4E5B7}" destId="{7EC70AFD-837D-4037-BBA4-3B59B94ADF33}" srcOrd="0" destOrd="0" parTransId="{6436B2A6-F97D-4E32-8D33-2CCC165C961E}" sibTransId="{20F09721-C795-4061-AEE7-FEFDB0073CA2}"/>
    <dgm:cxn modelId="{333F261D-472B-43D0-8E1A-9A1850C0AD93}" type="presOf" srcId="{E2D3FBBA-D2DF-49B0-A968-06D16DE2DFFC}" destId="{1CAC26D8-D446-46B6-BE5E-EFF81B0CB0E5}" srcOrd="0" destOrd="0" presId="urn:microsoft.com/office/officeart/2005/8/layout/default"/>
    <dgm:cxn modelId="{4E57EF1D-AAD4-4FE4-9988-B080C0B2D031}" srcId="{4F41EB1E-3DBB-4218-AE45-143E6CB4E5B7}" destId="{F1E8C594-DA15-41BB-9F4A-4FF9050CB097}" srcOrd="7" destOrd="0" parTransId="{1ED7CC92-EA78-48DA-91EE-969FEDB8304A}" sibTransId="{27554B3C-D632-4E57-A8B4-D8B842EC0D45}"/>
    <dgm:cxn modelId="{4269652D-02C4-4187-AFF0-5E51C0E2D785}" srcId="{4F41EB1E-3DBB-4218-AE45-143E6CB4E5B7}" destId="{67D0605E-54FC-4AED-808A-D5B02FAA2652}" srcOrd="3" destOrd="0" parTransId="{8DA521F4-B9D1-409A-A4F7-53BAA38870EB}" sibTransId="{DF0047FC-94AB-44A8-8B0A-324945853B2E}"/>
    <dgm:cxn modelId="{5292B430-3053-41DB-A531-B06EAD38AFFF}" srcId="{4F41EB1E-3DBB-4218-AE45-143E6CB4E5B7}" destId="{DE360FD4-14E2-4F3D-9AED-A88DACF94169}" srcOrd="9" destOrd="0" parTransId="{58C17402-7B6B-44EA-95C0-C5AA64EACCE7}" sibTransId="{BE8D7C86-8C02-4BE7-9028-2AEEE65E8C11}"/>
    <dgm:cxn modelId="{FAD26E39-4591-4F11-A2DA-30E3252B7D5B}" type="presOf" srcId="{31EACDF1-BF75-442D-B9E8-F7C3FB6AE80D}" destId="{62379A58-7679-48AA-8667-7F5FAF317F3D}" srcOrd="0" destOrd="0" presId="urn:microsoft.com/office/officeart/2005/8/layout/default"/>
    <dgm:cxn modelId="{B8F7C73E-1EAC-435E-B0C1-003262D411C6}" type="presOf" srcId="{718E7B2A-3236-437C-AA9E-3977B300E6A5}" destId="{D1CA848F-766E-4277-A948-4B6BF9DBD746}" srcOrd="0" destOrd="0" presId="urn:microsoft.com/office/officeart/2005/8/layout/default"/>
    <dgm:cxn modelId="{ED177543-BC44-4331-ABAD-2D3A62D93894}" type="presOf" srcId="{F1E8C594-DA15-41BB-9F4A-4FF9050CB097}" destId="{60AE65B4-007F-47C3-9538-683B0C9BCCC3}" srcOrd="0" destOrd="0" presId="urn:microsoft.com/office/officeart/2005/8/layout/default"/>
    <dgm:cxn modelId="{93568B44-55CC-41F0-A703-871C1973591C}" type="presOf" srcId="{668BED4A-FEB5-43CD-83B1-CDB0B893E3AB}" destId="{D8277DA4-757A-4D9E-92F7-904CD80669F1}" srcOrd="0" destOrd="0" presId="urn:microsoft.com/office/officeart/2005/8/layout/default"/>
    <dgm:cxn modelId="{7D4C045C-1C61-43E9-8CBD-F846598CD609}" type="presOf" srcId="{67D0605E-54FC-4AED-808A-D5B02FAA2652}" destId="{ED9A2F6D-CA3E-4BB1-AC82-CCE4CEB83E2D}" srcOrd="0" destOrd="0" presId="urn:microsoft.com/office/officeart/2005/8/layout/default"/>
    <dgm:cxn modelId="{565CF55E-887F-4478-BB35-D948D729AF8C}" type="presOf" srcId="{7EC70AFD-837D-4037-BBA4-3B59B94ADF33}" destId="{41B562D5-F9DD-4597-8D2D-5FC101B5BA7F}" srcOrd="0" destOrd="0" presId="urn:microsoft.com/office/officeart/2005/8/layout/default"/>
    <dgm:cxn modelId="{24AC2664-380A-453A-98FB-D0419CDFA50A}" srcId="{4F41EB1E-3DBB-4218-AE45-143E6CB4E5B7}" destId="{E2D3FBBA-D2DF-49B0-A968-06D16DE2DFFC}" srcOrd="5" destOrd="0" parTransId="{76DE2E37-F2EB-444E-93B4-32421B756767}" sibTransId="{2DAF9B86-6CEC-446B-8BC4-39970A621EFB}"/>
    <dgm:cxn modelId="{F210E373-B9A3-49CA-9001-4CC46DCD3156}" srcId="{4F41EB1E-3DBB-4218-AE45-143E6CB4E5B7}" destId="{718E7B2A-3236-437C-AA9E-3977B300E6A5}" srcOrd="6" destOrd="0" parTransId="{8F2680C6-AE79-4431-B5FC-3B5C3D8A1FAC}" sibTransId="{8F1C741E-7405-44D2-B2B1-B79744921F0D}"/>
    <dgm:cxn modelId="{05A6F780-785B-4BF8-B994-C78E67BAD666}" type="presOf" srcId="{907B90FA-4BF5-4182-AD74-064A34AD8612}" destId="{A797B7DE-9CF3-4BC9-823A-6A96368D0015}" srcOrd="0" destOrd="0" presId="urn:microsoft.com/office/officeart/2005/8/layout/default"/>
    <dgm:cxn modelId="{02A25384-A80C-4B12-8AFC-63E3C6DA1702}" type="presOf" srcId="{4F41EB1E-3DBB-4218-AE45-143E6CB4E5B7}" destId="{FF3561D4-9B19-4C1C-A89D-AC3D28C8B37F}" srcOrd="0" destOrd="0" presId="urn:microsoft.com/office/officeart/2005/8/layout/default"/>
    <dgm:cxn modelId="{0880A0BA-63E6-485B-A947-AA99BC47483B}" type="presOf" srcId="{DE360FD4-14E2-4F3D-9AED-A88DACF94169}" destId="{E39C0B43-807C-4C26-ABF6-5C4BD7099829}" srcOrd="0" destOrd="0" presId="urn:microsoft.com/office/officeart/2005/8/layout/default"/>
    <dgm:cxn modelId="{5C4BB0CF-6E4C-4FB7-855E-B8488282C2DB}" srcId="{4F41EB1E-3DBB-4218-AE45-143E6CB4E5B7}" destId="{31EACDF1-BF75-442D-B9E8-F7C3FB6AE80D}" srcOrd="2" destOrd="0" parTransId="{5A73BABA-0AB8-4925-89D0-36C96A392746}" sibTransId="{AFE15C10-FCCA-47B1-AAF0-BE837C01A674}"/>
    <dgm:cxn modelId="{23A0CAFA-77CE-4AC2-90AD-03070A030937}" srcId="{4F41EB1E-3DBB-4218-AE45-143E6CB4E5B7}" destId="{907B90FA-4BF5-4182-AD74-064A34AD8612}" srcOrd="8" destOrd="0" parTransId="{11CD4E93-626C-48C6-9938-1F12D3C81C11}" sibTransId="{CFCBBA84-F3E3-47EF-B148-647E81284CE2}"/>
    <dgm:cxn modelId="{844BA1FC-E63B-4CD2-AF12-3A16FC6CA840}" type="presOf" srcId="{FAE6F601-466C-4E3C-AB1C-0CBF78D18BC6}" destId="{05C8F5D0-F867-44D4-AB4C-77780CE5F937}" srcOrd="0" destOrd="0" presId="urn:microsoft.com/office/officeart/2005/8/layout/default"/>
    <dgm:cxn modelId="{018AEE54-5C80-49CF-9C15-F67C0BA4EA4B}" type="presParOf" srcId="{FF3561D4-9B19-4C1C-A89D-AC3D28C8B37F}" destId="{41B562D5-F9DD-4597-8D2D-5FC101B5BA7F}" srcOrd="0" destOrd="0" presId="urn:microsoft.com/office/officeart/2005/8/layout/default"/>
    <dgm:cxn modelId="{BC3C5EF7-8986-4D55-B2D1-70143983F89A}" type="presParOf" srcId="{FF3561D4-9B19-4C1C-A89D-AC3D28C8B37F}" destId="{9CABA4C9-B7AB-4613-8A24-96DCCAC020A3}" srcOrd="1" destOrd="0" presId="urn:microsoft.com/office/officeart/2005/8/layout/default"/>
    <dgm:cxn modelId="{06733AC0-E522-4A72-8B6B-B8FD39978B84}" type="presParOf" srcId="{FF3561D4-9B19-4C1C-A89D-AC3D28C8B37F}" destId="{D8277DA4-757A-4D9E-92F7-904CD80669F1}" srcOrd="2" destOrd="0" presId="urn:microsoft.com/office/officeart/2005/8/layout/default"/>
    <dgm:cxn modelId="{F2B60117-0AC0-4DD8-8D64-E29A7CAA9EBD}" type="presParOf" srcId="{FF3561D4-9B19-4C1C-A89D-AC3D28C8B37F}" destId="{84A506CD-B66F-4866-AA54-FEBC7CC7FE00}" srcOrd="3" destOrd="0" presId="urn:microsoft.com/office/officeart/2005/8/layout/default"/>
    <dgm:cxn modelId="{A5EE950E-6254-4701-A3D0-A94AB9DFF952}" type="presParOf" srcId="{FF3561D4-9B19-4C1C-A89D-AC3D28C8B37F}" destId="{62379A58-7679-48AA-8667-7F5FAF317F3D}" srcOrd="4" destOrd="0" presId="urn:microsoft.com/office/officeart/2005/8/layout/default"/>
    <dgm:cxn modelId="{8BAED3EA-3FEF-48A8-BE12-738CE0BD3EF0}" type="presParOf" srcId="{FF3561D4-9B19-4C1C-A89D-AC3D28C8B37F}" destId="{2463E7EB-AE48-4195-8CB5-276DB9785382}" srcOrd="5" destOrd="0" presId="urn:microsoft.com/office/officeart/2005/8/layout/default"/>
    <dgm:cxn modelId="{8E1AB76F-D765-4806-A1CB-9CEF86850775}" type="presParOf" srcId="{FF3561D4-9B19-4C1C-A89D-AC3D28C8B37F}" destId="{ED9A2F6D-CA3E-4BB1-AC82-CCE4CEB83E2D}" srcOrd="6" destOrd="0" presId="urn:microsoft.com/office/officeart/2005/8/layout/default"/>
    <dgm:cxn modelId="{05EF522F-4847-4F34-8EA5-C9B8F865274B}" type="presParOf" srcId="{FF3561D4-9B19-4C1C-A89D-AC3D28C8B37F}" destId="{DD8A869F-4E5C-4B4E-BA3B-EBDDDC586952}" srcOrd="7" destOrd="0" presId="urn:microsoft.com/office/officeart/2005/8/layout/default"/>
    <dgm:cxn modelId="{156F9F51-BC5C-4394-AD9C-A00B52691300}" type="presParOf" srcId="{FF3561D4-9B19-4C1C-A89D-AC3D28C8B37F}" destId="{05C8F5D0-F867-44D4-AB4C-77780CE5F937}" srcOrd="8" destOrd="0" presId="urn:microsoft.com/office/officeart/2005/8/layout/default"/>
    <dgm:cxn modelId="{F41CC95E-B8E7-4232-A0B3-84491419962A}" type="presParOf" srcId="{FF3561D4-9B19-4C1C-A89D-AC3D28C8B37F}" destId="{466014D6-2A14-446F-B5A6-BF09B5288B7F}" srcOrd="9" destOrd="0" presId="urn:microsoft.com/office/officeart/2005/8/layout/default"/>
    <dgm:cxn modelId="{D5F0EEA3-2D73-4B97-BDE2-9AA2A0B48AE5}" type="presParOf" srcId="{FF3561D4-9B19-4C1C-A89D-AC3D28C8B37F}" destId="{1CAC26D8-D446-46B6-BE5E-EFF81B0CB0E5}" srcOrd="10" destOrd="0" presId="urn:microsoft.com/office/officeart/2005/8/layout/default"/>
    <dgm:cxn modelId="{EC0F25C4-1394-4AB6-B9FE-922F98B28BAD}" type="presParOf" srcId="{FF3561D4-9B19-4C1C-A89D-AC3D28C8B37F}" destId="{177B5126-BEC4-4007-AC17-5046FB2E0783}" srcOrd="11" destOrd="0" presId="urn:microsoft.com/office/officeart/2005/8/layout/default"/>
    <dgm:cxn modelId="{749BB96A-18E2-4674-89A2-5D6754C22495}" type="presParOf" srcId="{FF3561D4-9B19-4C1C-A89D-AC3D28C8B37F}" destId="{D1CA848F-766E-4277-A948-4B6BF9DBD746}" srcOrd="12" destOrd="0" presId="urn:microsoft.com/office/officeart/2005/8/layout/default"/>
    <dgm:cxn modelId="{91C3F315-724C-4A49-B1C7-51EF3ABC38E5}" type="presParOf" srcId="{FF3561D4-9B19-4C1C-A89D-AC3D28C8B37F}" destId="{8FF41D08-05D2-4480-A720-F165B0B0FB02}" srcOrd="13" destOrd="0" presId="urn:microsoft.com/office/officeart/2005/8/layout/default"/>
    <dgm:cxn modelId="{18987B5D-FFEA-4CAB-B60F-40E404FB418A}" type="presParOf" srcId="{FF3561D4-9B19-4C1C-A89D-AC3D28C8B37F}" destId="{60AE65B4-007F-47C3-9538-683B0C9BCCC3}" srcOrd="14" destOrd="0" presId="urn:microsoft.com/office/officeart/2005/8/layout/default"/>
    <dgm:cxn modelId="{4901E048-3146-4AA4-AB5F-82A5B29AFFE4}" type="presParOf" srcId="{FF3561D4-9B19-4C1C-A89D-AC3D28C8B37F}" destId="{1CBF1934-DCCD-47CB-B071-DD18589A07F4}" srcOrd="15" destOrd="0" presId="urn:microsoft.com/office/officeart/2005/8/layout/default"/>
    <dgm:cxn modelId="{33812BDD-EEF0-4193-B32F-49FBB2110FF8}" type="presParOf" srcId="{FF3561D4-9B19-4C1C-A89D-AC3D28C8B37F}" destId="{A797B7DE-9CF3-4BC9-823A-6A96368D0015}" srcOrd="16" destOrd="0" presId="urn:microsoft.com/office/officeart/2005/8/layout/default"/>
    <dgm:cxn modelId="{6D60A669-0A6A-4565-B471-4E779A6FDA8C}" type="presParOf" srcId="{FF3561D4-9B19-4C1C-A89D-AC3D28C8B37F}" destId="{25AF67A6-5EEB-416D-AFA1-F8D885710A93}" srcOrd="17" destOrd="0" presId="urn:microsoft.com/office/officeart/2005/8/layout/default"/>
    <dgm:cxn modelId="{5CF5CE60-5F5E-406A-82C6-83846968FAC5}" type="presParOf" srcId="{FF3561D4-9B19-4C1C-A89D-AC3D28C8B37F}" destId="{E39C0B43-807C-4C26-ABF6-5C4BD7099829}"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562D5-F9DD-4597-8D2D-5FC101B5BA7F}">
      <dsp:nvSpPr>
        <dsp:cNvPr id="0" name=""/>
        <dsp:cNvSpPr/>
      </dsp:nvSpPr>
      <dsp:spPr>
        <a:xfrm>
          <a:off x="3476" y="524217"/>
          <a:ext cx="2758112" cy="1654867"/>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chemeClr val="bg2"/>
              </a:solidFill>
              <a:latin typeface="Century Gothic" panose="020B0502020202020204" pitchFamily="34" charset="0"/>
            </a:rPr>
            <a:t>La Gran </a:t>
          </a:r>
          <a:r>
            <a:rPr lang="en-US" sz="2900" b="0" kern="1200" dirty="0" err="1">
              <a:solidFill>
                <a:schemeClr val="bg2"/>
              </a:solidFill>
              <a:latin typeface="Century Gothic" panose="020B0502020202020204" pitchFamily="34" charset="0"/>
            </a:rPr>
            <a:t>Comisión</a:t>
          </a:r>
          <a:r>
            <a:rPr lang="en-US" sz="2900" b="0" kern="1200" dirty="0">
              <a:solidFill>
                <a:schemeClr val="bg2"/>
              </a:solidFill>
              <a:latin typeface="Century Gothic" panose="020B0502020202020204" pitchFamily="34" charset="0"/>
            </a:rPr>
            <a:t>	</a:t>
          </a:r>
          <a:endParaRPr lang="es-PY" sz="2900" b="0" kern="1200" dirty="0">
            <a:solidFill>
              <a:schemeClr val="bg2"/>
            </a:solidFill>
            <a:latin typeface="Century Gothic" panose="020B0502020202020204" pitchFamily="34" charset="0"/>
          </a:endParaRPr>
        </a:p>
      </dsp:txBody>
      <dsp:txXfrm>
        <a:off x="3476" y="524217"/>
        <a:ext cx="2758112" cy="1654867"/>
      </dsp:txXfrm>
    </dsp:sp>
    <dsp:sp modelId="{D8277DA4-757A-4D9E-92F7-904CD80669F1}">
      <dsp:nvSpPr>
        <dsp:cNvPr id="0" name=""/>
        <dsp:cNvSpPr/>
      </dsp:nvSpPr>
      <dsp:spPr>
        <a:xfrm>
          <a:off x="3037400" y="524217"/>
          <a:ext cx="2758112" cy="1654867"/>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err="1">
              <a:solidFill>
                <a:schemeClr val="bg2"/>
              </a:solidFill>
              <a:latin typeface="Century Gothic" panose="020B0502020202020204" pitchFamily="34" charset="0"/>
            </a:rPr>
            <a:t>Educación</a:t>
          </a:r>
          <a:r>
            <a:rPr lang="en-US" sz="2900" b="0" kern="1200" dirty="0">
              <a:solidFill>
                <a:schemeClr val="bg2"/>
              </a:solidFill>
              <a:latin typeface="Century Gothic" panose="020B0502020202020204" pitchFamily="34" charset="0"/>
            </a:rPr>
            <a:t> Cristiana</a:t>
          </a:r>
          <a:endParaRPr lang="es-PY" sz="2900" b="0" kern="1200" dirty="0">
            <a:solidFill>
              <a:schemeClr val="bg2"/>
            </a:solidFill>
            <a:latin typeface="Century Gothic" panose="020B0502020202020204" pitchFamily="34" charset="0"/>
          </a:endParaRPr>
        </a:p>
      </dsp:txBody>
      <dsp:txXfrm>
        <a:off x="3037400" y="524217"/>
        <a:ext cx="2758112" cy="1654867"/>
      </dsp:txXfrm>
    </dsp:sp>
    <dsp:sp modelId="{62379A58-7679-48AA-8667-7F5FAF317F3D}">
      <dsp:nvSpPr>
        <dsp:cNvPr id="0" name=""/>
        <dsp:cNvSpPr/>
      </dsp:nvSpPr>
      <dsp:spPr>
        <a:xfrm>
          <a:off x="6071323" y="524217"/>
          <a:ext cx="2758112" cy="1654867"/>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err="1">
              <a:solidFill>
                <a:schemeClr val="bg2"/>
              </a:solidFill>
              <a:latin typeface="Century Gothic" panose="020B0502020202020204" pitchFamily="34" charset="0"/>
            </a:rPr>
            <a:t>Adoración</a:t>
          </a:r>
          <a:r>
            <a:rPr lang="en-US" sz="2900" b="0" kern="1200" dirty="0">
              <a:solidFill>
                <a:schemeClr val="bg2"/>
              </a:solidFill>
              <a:latin typeface="Century Gothic" panose="020B0502020202020204" pitchFamily="34" charset="0"/>
            </a:rPr>
            <a:t> Cristiana</a:t>
          </a:r>
          <a:endParaRPr lang="es-PY" sz="2900" b="0" kern="1200" dirty="0">
            <a:solidFill>
              <a:schemeClr val="bg2"/>
            </a:solidFill>
            <a:latin typeface="Century Gothic" panose="020B0502020202020204" pitchFamily="34" charset="0"/>
          </a:endParaRPr>
        </a:p>
      </dsp:txBody>
      <dsp:txXfrm>
        <a:off x="6071323" y="524217"/>
        <a:ext cx="2758112" cy="1654867"/>
      </dsp:txXfrm>
    </dsp:sp>
    <dsp:sp modelId="{ED9A2F6D-CA3E-4BB1-AC82-CCE4CEB83E2D}">
      <dsp:nvSpPr>
        <dsp:cNvPr id="0" name=""/>
        <dsp:cNvSpPr/>
      </dsp:nvSpPr>
      <dsp:spPr>
        <a:xfrm>
          <a:off x="9105247" y="524217"/>
          <a:ext cx="2758112" cy="1654867"/>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chemeClr val="bg2"/>
              </a:solidFill>
              <a:latin typeface="Century Gothic" panose="020B0502020202020204" pitchFamily="34" charset="0"/>
            </a:rPr>
            <a:t>Tu </a:t>
          </a:r>
          <a:r>
            <a:rPr lang="en-US" sz="2900" b="0" kern="1200" dirty="0" err="1">
              <a:solidFill>
                <a:schemeClr val="bg2"/>
              </a:solidFill>
              <a:latin typeface="Century Gothic" panose="020B0502020202020204" pitchFamily="34" charset="0"/>
            </a:rPr>
            <a:t>Comunidad</a:t>
          </a:r>
          <a:r>
            <a:rPr lang="en-US" sz="2900" b="0" kern="1200" dirty="0">
              <a:solidFill>
                <a:schemeClr val="bg2"/>
              </a:solidFill>
              <a:latin typeface="Century Gothic" panose="020B0502020202020204" pitchFamily="34" charset="0"/>
            </a:rPr>
            <a:t> Cristiana</a:t>
          </a:r>
          <a:endParaRPr lang="es-PY" sz="2900" b="0" kern="1200" dirty="0">
            <a:solidFill>
              <a:schemeClr val="bg2"/>
            </a:solidFill>
            <a:latin typeface="Century Gothic" panose="020B0502020202020204" pitchFamily="34" charset="0"/>
          </a:endParaRPr>
        </a:p>
      </dsp:txBody>
      <dsp:txXfrm>
        <a:off x="9105247" y="524217"/>
        <a:ext cx="2758112" cy="1654867"/>
      </dsp:txXfrm>
    </dsp:sp>
    <dsp:sp modelId="{05C8F5D0-F867-44D4-AB4C-77780CE5F937}">
      <dsp:nvSpPr>
        <dsp:cNvPr id="0" name=""/>
        <dsp:cNvSpPr/>
      </dsp:nvSpPr>
      <dsp:spPr>
        <a:xfrm>
          <a:off x="3476" y="2454895"/>
          <a:ext cx="2758112" cy="1654867"/>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chemeClr val="bg2"/>
              </a:solidFill>
              <a:latin typeface="Century Gothic" panose="020B0502020202020204" pitchFamily="34" charset="0"/>
            </a:rPr>
            <a:t>Mi Vida </a:t>
          </a:r>
          <a:r>
            <a:rPr lang="en-US" sz="2900" b="0" kern="1200" dirty="0" err="1">
              <a:solidFill>
                <a:schemeClr val="bg2"/>
              </a:solidFill>
              <a:latin typeface="Century Gothic" panose="020B0502020202020204" pitchFamily="34" charset="0"/>
            </a:rPr>
            <a:t>Devocional</a:t>
          </a:r>
          <a:r>
            <a:rPr lang="en-US" sz="2900" b="0" kern="1200" dirty="0">
              <a:solidFill>
                <a:schemeClr val="bg2"/>
              </a:solidFill>
              <a:latin typeface="Century Gothic" panose="020B0502020202020204" pitchFamily="34" charset="0"/>
            </a:rPr>
            <a:t> </a:t>
          </a:r>
          <a:r>
            <a:rPr lang="en-US" sz="2900" b="0" kern="1200" dirty="0" err="1">
              <a:solidFill>
                <a:schemeClr val="bg2"/>
              </a:solidFill>
              <a:latin typeface="Century Gothic" panose="020B0502020202020204" pitchFamily="34" charset="0"/>
            </a:rPr>
            <a:t>en</a:t>
          </a:r>
          <a:r>
            <a:rPr lang="en-US" sz="2900" b="0" kern="1200" dirty="0">
              <a:solidFill>
                <a:schemeClr val="bg2"/>
              </a:solidFill>
              <a:latin typeface="Century Gothic" panose="020B0502020202020204" pitchFamily="34" charset="0"/>
            </a:rPr>
            <a:t> </a:t>
          </a:r>
          <a:r>
            <a:rPr lang="en-US" sz="2900" b="0" kern="1200" dirty="0" err="1">
              <a:solidFill>
                <a:schemeClr val="bg2"/>
              </a:solidFill>
              <a:latin typeface="Century Gothic" panose="020B0502020202020204" pitchFamily="34" charset="0"/>
            </a:rPr>
            <a:t>los</a:t>
          </a:r>
          <a:r>
            <a:rPr lang="en-US" sz="2900" b="0" kern="1200" dirty="0">
              <a:solidFill>
                <a:schemeClr val="bg2"/>
              </a:solidFill>
              <a:latin typeface="Century Gothic" panose="020B0502020202020204" pitchFamily="34" charset="0"/>
            </a:rPr>
            <a:t> Salmos</a:t>
          </a:r>
          <a:endParaRPr lang="es-PY" sz="2900" b="0" kern="1200" dirty="0">
            <a:solidFill>
              <a:schemeClr val="bg2"/>
            </a:solidFill>
            <a:latin typeface="Century Gothic" panose="020B0502020202020204" pitchFamily="34" charset="0"/>
          </a:endParaRPr>
        </a:p>
      </dsp:txBody>
      <dsp:txXfrm>
        <a:off x="3476" y="2454895"/>
        <a:ext cx="2758112" cy="1654867"/>
      </dsp:txXfrm>
    </dsp:sp>
    <dsp:sp modelId="{1CAC26D8-D446-46B6-BE5E-EFF81B0CB0E5}">
      <dsp:nvSpPr>
        <dsp:cNvPr id="0" name=""/>
        <dsp:cNvSpPr/>
      </dsp:nvSpPr>
      <dsp:spPr>
        <a:xfrm>
          <a:off x="3037400" y="2454895"/>
          <a:ext cx="2758112" cy="1654867"/>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err="1">
              <a:solidFill>
                <a:schemeClr val="bg2"/>
              </a:solidFill>
              <a:latin typeface="Century Gothic" panose="020B0502020202020204" pitchFamily="34" charset="0"/>
            </a:rPr>
            <a:t>Identificación</a:t>
          </a:r>
          <a:r>
            <a:rPr lang="en-US" sz="2900" b="0" kern="1200" dirty="0">
              <a:solidFill>
                <a:schemeClr val="bg2"/>
              </a:solidFill>
              <a:latin typeface="Century Gothic" panose="020B0502020202020204" pitchFamily="34" charset="0"/>
            </a:rPr>
            <a:t> </a:t>
          </a:r>
          <a:r>
            <a:rPr lang="en-US" sz="2900" b="0" kern="1200" dirty="0" err="1">
              <a:solidFill>
                <a:schemeClr val="bg2"/>
              </a:solidFill>
              <a:latin typeface="Century Gothic" panose="020B0502020202020204" pitchFamily="34" charset="0"/>
            </a:rPr>
            <a:t>Espiritual</a:t>
          </a:r>
          <a:r>
            <a:rPr lang="en-US" sz="2900" b="0" kern="1200" dirty="0">
              <a:solidFill>
                <a:schemeClr val="bg2"/>
              </a:solidFill>
              <a:latin typeface="Century Gothic" panose="020B0502020202020204" pitchFamily="34" charset="0"/>
            </a:rPr>
            <a:t> Dos</a:t>
          </a:r>
          <a:endParaRPr lang="es-PY" sz="2900" b="0" kern="1200" dirty="0">
            <a:solidFill>
              <a:schemeClr val="bg2"/>
            </a:solidFill>
            <a:latin typeface="Century Gothic" panose="020B0502020202020204" pitchFamily="34" charset="0"/>
          </a:endParaRPr>
        </a:p>
      </dsp:txBody>
      <dsp:txXfrm>
        <a:off x="3037400" y="2454895"/>
        <a:ext cx="2758112" cy="1654867"/>
      </dsp:txXfrm>
    </dsp:sp>
    <dsp:sp modelId="{D1CA848F-766E-4277-A948-4B6BF9DBD746}">
      <dsp:nvSpPr>
        <dsp:cNvPr id="0" name=""/>
        <dsp:cNvSpPr/>
      </dsp:nvSpPr>
      <dsp:spPr>
        <a:xfrm>
          <a:off x="6071323" y="2454895"/>
          <a:ext cx="2758112" cy="1654867"/>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err="1">
              <a:solidFill>
                <a:schemeClr val="bg2"/>
              </a:solidFill>
              <a:latin typeface="Century Gothic" panose="020B0502020202020204" pitchFamily="34" charset="0"/>
            </a:rPr>
            <a:t>Entendiendo</a:t>
          </a:r>
          <a:r>
            <a:rPr lang="en-US" sz="2900" b="0" kern="1200" dirty="0">
              <a:solidFill>
                <a:schemeClr val="bg2"/>
              </a:solidFill>
              <a:latin typeface="Century Gothic" panose="020B0502020202020204" pitchFamily="34" charset="0"/>
            </a:rPr>
            <a:t> a </a:t>
          </a:r>
          <a:r>
            <a:rPr lang="en-US" sz="2900" b="0" kern="1200" dirty="0" err="1">
              <a:solidFill>
                <a:schemeClr val="bg2"/>
              </a:solidFill>
              <a:latin typeface="Century Gothic" panose="020B0502020202020204" pitchFamily="34" charset="0"/>
            </a:rPr>
            <a:t>los</a:t>
          </a:r>
          <a:r>
            <a:rPr lang="en-US" sz="2900" b="0" kern="1200" dirty="0">
              <a:solidFill>
                <a:schemeClr val="bg2"/>
              </a:solidFill>
              <a:latin typeface="Century Gothic" panose="020B0502020202020204" pitchFamily="34" charset="0"/>
            </a:rPr>
            <a:t> </a:t>
          </a:r>
          <a:r>
            <a:rPr lang="en-US" sz="2900" b="0" kern="1200" dirty="0" err="1">
              <a:solidFill>
                <a:schemeClr val="bg2"/>
              </a:solidFill>
              <a:latin typeface="Century Gothic" panose="020B0502020202020204" pitchFamily="34" charset="0"/>
            </a:rPr>
            <a:t>Profetas</a:t>
          </a:r>
          <a:endParaRPr lang="es-PY" sz="2900" b="0" kern="1200" dirty="0">
            <a:solidFill>
              <a:schemeClr val="bg2"/>
            </a:solidFill>
            <a:latin typeface="Century Gothic" panose="020B0502020202020204" pitchFamily="34" charset="0"/>
          </a:endParaRPr>
        </a:p>
      </dsp:txBody>
      <dsp:txXfrm>
        <a:off x="6071323" y="2454895"/>
        <a:ext cx="2758112" cy="1654867"/>
      </dsp:txXfrm>
    </dsp:sp>
    <dsp:sp modelId="{60AE65B4-007F-47C3-9538-683B0C9BCCC3}">
      <dsp:nvSpPr>
        <dsp:cNvPr id="0" name=""/>
        <dsp:cNvSpPr/>
      </dsp:nvSpPr>
      <dsp:spPr>
        <a:xfrm>
          <a:off x="9105247" y="2454895"/>
          <a:ext cx="2758112" cy="1654867"/>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err="1">
              <a:solidFill>
                <a:schemeClr val="bg2"/>
              </a:solidFill>
              <a:latin typeface="Century Gothic" panose="020B0502020202020204" pitchFamily="34" charset="0"/>
            </a:rPr>
            <a:t>Fortaleciendo</a:t>
          </a:r>
          <a:r>
            <a:rPr lang="en-US" sz="2900" b="0" kern="1200" dirty="0">
              <a:solidFill>
                <a:schemeClr val="bg2"/>
              </a:solidFill>
              <a:latin typeface="Century Gothic" panose="020B0502020202020204" pitchFamily="34" charset="0"/>
            </a:rPr>
            <a:t> a </a:t>
          </a:r>
          <a:r>
            <a:rPr lang="en-US" sz="2900" b="0" kern="1200" dirty="0" err="1">
              <a:solidFill>
                <a:schemeClr val="bg2"/>
              </a:solidFill>
              <a:latin typeface="Century Gothic" panose="020B0502020202020204" pitchFamily="34" charset="0"/>
            </a:rPr>
            <a:t>Timoteo</a:t>
          </a:r>
          <a:endParaRPr lang="es-PY" sz="2900" b="0" kern="1200" dirty="0">
            <a:solidFill>
              <a:schemeClr val="bg2"/>
            </a:solidFill>
            <a:latin typeface="Century Gothic" panose="020B0502020202020204" pitchFamily="34" charset="0"/>
          </a:endParaRPr>
        </a:p>
      </dsp:txBody>
      <dsp:txXfrm>
        <a:off x="9105247" y="2454895"/>
        <a:ext cx="2758112" cy="1654867"/>
      </dsp:txXfrm>
    </dsp:sp>
    <dsp:sp modelId="{A797B7DE-9CF3-4BC9-823A-6A96368D0015}">
      <dsp:nvSpPr>
        <dsp:cNvPr id="0" name=""/>
        <dsp:cNvSpPr/>
      </dsp:nvSpPr>
      <dsp:spPr>
        <a:xfrm>
          <a:off x="3037400" y="4385574"/>
          <a:ext cx="2758112" cy="1654867"/>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chemeClr val="bg2"/>
              </a:solidFill>
              <a:latin typeface="Century Gothic" panose="020B0502020202020204" pitchFamily="34" charset="0"/>
            </a:rPr>
            <a:t>Las Cartas del Nuevo </a:t>
          </a:r>
          <a:r>
            <a:rPr lang="en-US" sz="2900" b="0" kern="1200" dirty="0" err="1">
              <a:solidFill>
                <a:schemeClr val="bg2"/>
              </a:solidFill>
              <a:latin typeface="Century Gothic" panose="020B0502020202020204" pitchFamily="34" charset="0"/>
            </a:rPr>
            <a:t>Testamento</a:t>
          </a:r>
          <a:endParaRPr lang="es-PY" sz="2900" b="0" kern="1200" dirty="0">
            <a:solidFill>
              <a:schemeClr val="bg2"/>
            </a:solidFill>
            <a:latin typeface="Century Gothic" panose="020B0502020202020204" pitchFamily="34" charset="0"/>
          </a:endParaRPr>
        </a:p>
      </dsp:txBody>
      <dsp:txXfrm>
        <a:off x="3037400" y="4385574"/>
        <a:ext cx="2758112" cy="1654867"/>
      </dsp:txXfrm>
    </dsp:sp>
    <dsp:sp modelId="{E39C0B43-807C-4C26-ABF6-5C4BD7099829}">
      <dsp:nvSpPr>
        <dsp:cNvPr id="0" name=""/>
        <dsp:cNvSpPr/>
      </dsp:nvSpPr>
      <dsp:spPr>
        <a:xfrm>
          <a:off x="6071323" y="4385574"/>
          <a:ext cx="2758112" cy="1654867"/>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chemeClr val="bg2"/>
              </a:solidFill>
              <a:latin typeface="Century Gothic" panose="020B0502020202020204" pitchFamily="34" charset="0"/>
            </a:rPr>
            <a:t>Intro. al </a:t>
          </a:r>
          <a:r>
            <a:rPr lang="en-US" sz="2900" b="0" kern="1200" dirty="0" err="1">
              <a:solidFill>
                <a:schemeClr val="bg2"/>
              </a:solidFill>
              <a:latin typeface="Century Gothic" panose="020B0502020202020204" pitchFamily="34" charset="0"/>
            </a:rPr>
            <a:t>Sermón</a:t>
          </a:r>
          <a:r>
            <a:rPr lang="en-US" sz="2900" b="0" kern="1200" dirty="0">
              <a:solidFill>
                <a:schemeClr val="bg2"/>
              </a:solidFill>
              <a:latin typeface="Century Gothic" panose="020B0502020202020204" pitchFamily="34" charset="0"/>
            </a:rPr>
            <a:t> </a:t>
          </a:r>
          <a:r>
            <a:rPr lang="en-US" sz="2900" b="0" kern="1200">
              <a:solidFill>
                <a:schemeClr val="bg2"/>
              </a:solidFill>
              <a:latin typeface="Century Gothic" panose="020B0502020202020204" pitchFamily="34" charset="0"/>
            </a:rPr>
            <a:t>Bíblico</a:t>
          </a:r>
          <a:endParaRPr lang="es-PY" sz="2900" b="0" kern="1200" dirty="0">
            <a:solidFill>
              <a:schemeClr val="bg2"/>
            </a:solidFill>
            <a:latin typeface="Century Gothic" panose="020B0502020202020204" pitchFamily="34" charset="0"/>
          </a:endParaRPr>
        </a:p>
      </dsp:txBody>
      <dsp:txXfrm>
        <a:off x="6071323" y="4385574"/>
        <a:ext cx="2758112" cy="16548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youtu.be/Q-Ru79bQl44?si=w12-HPQb-47Y9js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7916"/>
              </a:lnSpc>
              <a:spcBef>
                <a:spcPts val="1200"/>
              </a:spcBef>
              <a:spcAft>
                <a:spcPts val="0"/>
              </a:spcAft>
              <a:buNone/>
            </a:pPr>
            <a:endParaRPr b="1"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436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46761D95-C68F-6BEE-A633-6F1AD906C252}"/>
            </a:ext>
          </a:extLst>
        </p:cNvPr>
        <p:cNvGrpSpPr/>
        <p:nvPr/>
      </p:nvGrpSpPr>
      <p:grpSpPr>
        <a:xfrm>
          <a:off x="0" y="0"/>
          <a:ext cx="0" cy="0"/>
          <a:chOff x="0" y="0"/>
          <a:chExt cx="0" cy="0"/>
        </a:xfrm>
      </p:grpSpPr>
      <p:sp>
        <p:nvSpPr>
          <p:cNvPr id="206" name="Google Shape;206;g2f5882f685f_0_139:notes">
            <a:extLst>
              <a:ext uri="{FF2B5EF4-FFF2-40B4-BE49-F238E27FC236}">
                <a16:creationId xmlns:a16="http://schemas.microsoft.com/office/drawing/2014/main" id="{3BFC53ED-3AB2-BE06-9ABA-8D25DF8F72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4. Proyecto Final – 3 partes</a:t>
            </a:r>
            <a:endParaRPr lang="en-US" sz="1800" b="1" dirty="0">
              <a:effectLst/>
              <a:latin typeface="Calibri" panose="020F0502020204030204" pitchFamily="34" charset="0"/>
              <a:ea typeface="Calibri" panose="020F0502020204030204" pitchFamily="34" charset="0"/>
            </a:endParaRPr>
          </a:p>
          <a:p>
            <a:pPr marL="0" marR="0" lvl="0" indent="0">
              <a:buFontTx/>
              <a:buNone/>
            </a:pPr>
            <a:endParaRPr lang="es-E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2) Carta a un “Timoteo”: </a:t>
            </a:r>
          </a:p>
          <a:p>
            <a:pPr marL="0" marR="0" lvl="0" indent="0">
              <a:buFontTx/>
              <a:buNone/>
            </a:pPr>
            <a:r>
              <a:rPr lang="es-ES" sz="1800" dirty="0">
                <a:effectLst/>
                <a:latin typeface="Calibri" panose="020F0502020204030204" pitchFamily="34" charset="0"/>
                <a:ea typeface="Calibri" panose="020F0502020204030204" pitchFamily="34" charset="0"/>
              </a:rPr>
              <a:t>Escribir una carta a un “Timoteo” (alguien) en tu grupo que muestre potencial como líder La carta hablará sobre el carácter de un líder espiritual, usando temas y pasajes de 1 y 2 Timoteo. ¿Qué es lo que ve en él o ella? </a:t>
            </a:r>
            <a:r>
              <a:rPr lang="es-ES" sz="1800" i="1" dirty="0">
                <a:effectLst/>
                <a:latin typeface="Calibri" panose="020F0502020204030204" pitchFamily="34" charset="0"/>
                <a:ea typeface="Calibri" panose="020F0502020204030204" pitchFamily="34" charset="0"/>
              </a:rPr>
              <a:t>Enfócate más en lo espiritual, los dones, y los frutos del Espíritu, y no solamente en los talentos.</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a:extLst>
              <a:ext uri="{FF2B5EF4-FFF2-40B4-BE49-F238E27FC236}">
                <a16:creationId xmlns:a16="http://schemas.microsoft.com/office/drawing/2014/main" id="{F02AAC06-43F2-B60E-564C-C2F1294884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352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351DEDE9-14AB-F9BA-7165-46DDCD6F9702}"/>
            </a:ext>
          </a:extLst>
        </p:cNvPr>
        <p:cNvGrpSpPr/>
        <p:nvPr/>
      </p:nvGrpSpPr>
      <p:grpSpPr>
        <a:xfrm>
          <a:off x="0" y="0"/>
          <a:ext cx="0" cy="0"/>
          <a:chOff x="0" y="0"/>
          <a:chExt cx="0" cy="0"/>
        </a:xfrm>
      </p:grpSpPr>
      <p:sp>
        <p:nvSpPr>
          <p:cNvPr id="206" name="Google Shape;206;g2f5882f685f_0_139:notes">
            <a:extLst>
              <a:ext uri="{FF2B5EF4-FFF2-40B4-BE49-F238E27FC236}">
                <a16:creationId xmlns:a16="http://schemas.microsoft.com/office/drawing/2014/main" id="{40768AD8-FA7A-920C-468D-45644B2EA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indent="-285750"/>
            <a:r>
              <a:rPr lang="es-ES" sz="1800" dirty="0">
                <a:effectLst/>
                <a:latin typeface="Calibri" panose="020F0502020204030204" pitchFamily="34" charset="0"/>
                <a:ea typeface="Calibri" panose="020F0502020204030204" pitchFamily="34" charset="0"/>
              </a:rPr>
              <a:t>4. Proyecto Final – 3 partes</a:t>
            </a:r>
            <a:endParaRPr lang="en-US" sz="1800" dirty="0">
              <a:effectLst/>
              <a:latin typeface="Calibri" panose="020F0502020204030204" pitchFamily="34" charset="0"/>
              <a:ea typeface="Calibri" panose="020F0502020204030204" pitchFamily="34" charset="0"/>
            </a:endParaRPr>
          </a:p>
          <a:p>
            <a:pPr marL="0" marR="0" lvl="0" indent="0">
              <a:buFontTx/>
              <a:buNone/>
            </a:pPr>
            <a:endParaRPr lang="es-E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3) Preguntas Clave: </a:t>
            </a:r>
          </a:p>
          <a:p>
            <a:pPr marL="0" marR="0" lvl="0" indent="0">
              <a:buFontTx/>
              <a:buNone/>
            </a:pPr>
            <a:endParaRPr lang="es-E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Responder algunas preguntas acerca de temas clave en las dos cartas a Timoteo.</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a:extLst>
              <a:ext uri="{FF2B5EF4-FFF2-40B4-BE49-F238E27FC236}">
                <a16:creationId xmlns:a16="http://schemas.microsoft.com/office/drawing/2014/main" id="{8BE9AF32-27D8-5089-B62F-C4075CEFDE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166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f5882f685f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s-ES" sz="1800" b="1" dirty="0">
                <a:effectLst/>
                <a:latin typeface="Calibri" panose="020F0502020204030204" pitchFamily="34" charset="0"/>
                <a:ea typeface="Calibri" panose="020F0502020204030204" pitchFamily="34" charset="0"/>
              </a:rPr>
              <a:t>5. Esquema del Curso: Fortaleciendo a Timoteo – 8 Lecciones</a:t>
            </a:r>
            <a:r>
              <a:rPr lang="en-US" b="1" dirty="0">
                <a:effectLst/>
              </a:rPr>
              <a:t> </a:t>
            </a:r>
            <a:endParaRPr b="1" dirty="0">
              <a:solidFill>
                <a:schemeClr val="dk1"/>
              </a:solidFill>
              <a:latin typeface="Calibri"/>
              <a:ea typeface="Calibri"/>
              <a:cs typeface="Calibri"/>
              <a:sym typeface="Calibri"/>
            </a:endParaRPr>
          </a:p>
        </p:txBody>
      </p:sp>
      <p:sp>
        <p:nvSpPr>
          <p:cNvPr id="218" name="Google Shape;218;g2f5882f685f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f5882f685f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5882f685f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5. Esquema del Curso: Fortaleciendo a Timoteo – 8 Lecciones</a:t>
            </a: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1. (1 Timoteo 1)</a:t>
            </a:r>
            <a:r>
              <a:rPr lang="es-ES" sz="1800" dirty="0">
                <a:effectLst/>
                <a:latin typeface="Calibri" panose="020F0502020204030204" pitchFamily="34" charset="0"/>
                <a:ea typeface="Calibri" panose="020F0502020204030204" pitchFamily="34" charset="0"/>
              </a:rPr>
              <a:t> Te encargo, Hijo Timoteo </a:t>
            </a: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2. (1 Timoteo 2)</a:t>
            </a:r>
            <a:r>
              <a:rPr lang="es-ES" sz="1800" dirty="0">
                <a:effectLst/>
                <a:latin typeface="Calibri" panose="020F0502020204030204" pitchFamily="34" charset="0"/>
                <a:ea typeface="Calibri" panose="020F0502020204030204" pitchFamily="34" charset="0"/>
              </a:rPr>
              <a:t> Orar, Varones, Mujeres </a:t>
            </a: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3. (1 Timoteo 3)</a:t>
            </a:r>
            <a:r>
              <a:rPr lang="es-ES" sz="1800" dirty="0">
                <a:effectLst/>
                <a:latin typeface="Calibri" panose="020F0502020204030204" pitchFamily="34" charset="0"/>
                <a:ea typeface="Calibri" panose="020F0502020204030204" pitchFamily="34" charset="0"/>
              </a:rPr>
              <a:t> Requisitos para Líderes</a:t>
            </a: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4. (1 Timoteo 4)</a:t>
            </a:r>
            <a:r>
              <a:rPr lang="es-ES" sz="1800" dirty="0">
                <a:effectLst/>
                <a:latin typeface="Calibri" panose="020F0502020204030204" pitchFamily="34" charset="0"/>
                <a:ea typeface="Calibri" panose="020F0502020204030204" pitchFamily="34" charset="0"/>
              </a:rPr>
              <a:t> Un Buen Ministerio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C3423D67-9211-C94F-5F49-8F783EF22BAA}"/>
            </a:ext>
          </a:extLst>
        </p:cNvPr>
        <p:cNvGrpSpPr/>
        <p:nvPr/>
      </p:nvGrpSpPr>
      <p:grpSpPr>
        <a:xfrm>
          <a:off x="0" y="0"/>
          <a:ext cx="0" cy="0"/>
          <a:chOff x="0" y="0"/>
          <a:chExt cx="0" cy="0"/>
        </a:xfrm>
      </p:grpSpPr>
      <p:sp>
        <p:nvSpPr>
          <p:cNvPr id="228" name="Google Shape;228;g2f5882f685f_0_254:notes">
            <a:extLst>
              <a:ext uri="{FF2B5EF4-FFF2-40B4-BE49-F238E27FC236}">
                <a16:creationId xmlns:a16="http://schemas.microsoft.com/office/drawing/2014/main" id="{0F75D6BC-11D2-0073-BD38-6C5E48472F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5882f685f_0_254:notes">
            <a:extLst>
              <a:ext uri="{FF2B5EF4-FFF2-40B4-BE49-F238E27FC236}">
                <a16:creationId xmlns:a16="http://schemas.microsoft.com/office/drawing/2014/main" id="{1E3122C3-0877-5110-5ECB-39DC24E3DC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 5. Esquema del Curso: Fortaleciendo a Timoteo – 8 Lecciones</a:t>
            </a: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5. (1 Timoteo 5)</a:t>
            </a:r>
            <a:r>
              <a:rPr lang="es-ES" sz="1800" dirty="0">
                <a:effectLst/>
                <a:latin typeface="Calibri" panose="020F0502020204030204" pitchFamily="34" charset="0"/>
                <a:ea typeface="Calibri" panose="020F0502020204030204" pitchFamily="34" charset="0"/>
              </a:rPr>
              <a:t> Viudas y Ancianos</a:t>
            </a: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6. (1 Timoteo 6 y contexto de 2 Timoteo)</a:t>
            </a:r>
            <a:r>
              <a:rPr lang="es-ES" sz="1800" dirty="0">
                <a:effectLst/>
                <a:latin typeface="Calibri" panose="020F0502020204030204" pitchFamily="34" charset="0"/>
                <a:ea typeface="Calibri" panose="020F0502020204030204" pitchFamily="34" charset="0"/>
              </a:rPr>
              <a:t> Contentamiento y la Buena Batalla</a:t>
            </a: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7. (2 Timoteo 1-2)</a:t>
            </a:r>
            <a:r>
              <a:rPr lang="es-ES" sz="1800" dirty="0">
                <a:effectLst/>
                <a:latin typeface="Calibri" panose="020F0502020204030204" pitchFamily="34" charset="0"/>
                <a:ea typeface="Calibri" panose="020F0502020204030204" pitchFamily="34" charset="0"/>
              </a:rPr>
              <a:t> El Ministerio Cristo Céntrico</a:t>
            </a: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i="1" dirty="0">
                <a:effectLst/>
                <a:latin typeface="Calibri" panose="020F0502020204030204" pitchFamily="34" charset="0"/>
                <a:ea typeface="Calibri" panose="020F0502020204030204" pitchFamily="34" charset="0"/>
              </a:rPr>
              <a:t>8. (2 Timoteo 3-4)</a:t>
            </a:r>
            <a:r>
              <a:rPr lang="es-ES" sz="1800" dirty="0">
                <a:effectLst/>
                <a:latin typeface="Calibri" panose="020F0502020204030204" pitchFamily="34" charset="0"/>
                <a:ea typeface="Calibri" panose="020F0502020204030204" pitchFamily="34" charset="0"/>
              </a:rPr>
              <a:t> Firme en las Escrituras / El Ministerio es Personal</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81046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D2949536-257F-6623-C566-D9718BEDC73A}"/>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953D1013-5C5C-562A-7464-C8AE9FD8F6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OBJETIVO #2: Definir un “Timoteo” </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lang="en-US"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AB4A4AD1-275A-F39C-769D-F460A1A1FB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283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e8f58b83d9_0_9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b="1" dirty="0">
                <a:effectLst/>
                <a:latin typeface="Calibri" panose="020F0502020204030204" pitchFamily="34" charset="0"/>
                <a:ea typeface="Calibri" panose="020F0502020204030204" pitchFamily="34" charset="0"/>
              </a:rPr>
              <a:t>1. Según tu investigación, ¿Quién es Timoteo? </a:t>
            </a:r>
          </a:p>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endParaRPr lang="es-ES" sz="1800" i="1" dirty="0">
              <a:solidFill>
                <a:srgbClr val="00B050"/>
              </a:solidFill>
              <a:effectLst/>
              <a:latin typeface="Calibri" panose="020F0502020204030204" pitchFamily="34" charset="0"/>
              <a:ea typeface="Calibri" panose="020F0502020204030204" pitchFamily="34" charset="0"/>
            </a:endParaRPr>
          </a:p>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i="1" dirty="0">
                <a:solidFill>
                  <a:srgbClr val="00B050"/>
                </a:solidFill>
                <a:effectLst/>
                <a:latin typeface="Calibri" panose="020F0502020204030204" pitchFamily="34" charset="0"/>
                <a:ea typeface="Calibri" panose="020F0502020204030204" pitchFamily="34" charset="0"/>
              </a:rPr>
              <a:t>Permite que los estudiantes contestan.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295" name="Google Shape;295;g2e8f58b83d9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D4A14947-9214-6A39-C903-E5CB09ED43B8}"/>
            </a:ext>
          </a:extLst>
        </p:cNvPr>
        <p:cNvGrpSpPr/>
        <p:nvPr/>
      </p:nvGrpSpPr>
      <p:grpSpPr>
        <a:xfrm>
          <a:off x="0" y="0"/>
          <a:ext cx="0" cy="0"/>
          <a:chOff x="0" y="0"/>
          <a:chExt cx="0" cy="0"/>
        </a:xfrm>
      </p:grpSpPr>
      <p:sp>
        <p:nvSpPr>
          <p:cNvPr id="294" name="Google Shape;294;g2e8f58b83d9_0_989:notes">
            <a:extLst>
              <a:ext uri="{FF2B5EF4-FFF2-40B4-BE49-F238E27FC236}">
                <a16:creationId xmlns:a16="http://schemas.microsoft.com/office/drawing/2014/main" id="{488D75DC-6396-C007-9F19-D61FEE8BE09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1. Según tu investigación, ¿Quién es Timoteo? </a:t>
            </a:r>
          </a:p>
          <a:p>
            <a:pPr marL="0" marR="0">
              <a:buNone/>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Hechos 16:1-5 – En </a:t>
            </a:r>
            <a:r>
              <a:rPr lang="es-ES" sz="1800" dirty="0" err="1">
                <a:effectLst/>
                <a:latin typeface="Calibri" panose="020F0502020204030204" pitchFamily="34" charset="0"/>
                <a:ea typeface="Calibri" panose="020F0502020204030204" pitchFamily="34" charset="0"/>
              </a:rPr>
              <a:t>Listra</a:t>
            </a:r>
            <a:r>
              <a:rPr lang="es-ES" sz="1800" dirty="0">
                <a:effectLst/>
                <a:latin typeface="Calibri" panose="020F0502020204030204" pitchFamily="34" charset="0"/>
                <a:ea typeface="Calibri" panose="020F0502020204030204" pitchFamily="34" charset="0"/>
              </a:rPr>
              <a:t>, (Turquía, hoy en día), Pablo conoció a Timoteo, discípulo, hijo de judía cristiana y padre griego.  Hablaban bien de él.  </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1 Corintios 4:17 –Pablo lo envió como su representante, le llama su hijo amado y fiel en el Señor.  </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Hechos 20:1-5 – Timoteo acompañó a Pablo en varias etapas de sus viajes misioneros. </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1 Tesalonicenses 3:2- Otra vez Pablo lo manda como su representante para animar a una iglesia.  Le llama colaborador y servidor.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295" name="Google Shape;295;g2e8f58b83d9_0_989:notes">
            <a:extLst>
              <a:ext uri="{FF2B5EF4-FFF2-40B4-BE49-F238E27FC236}">
                <a16:creationId xmlns:a16="http://schemas.microsoft.com/office/drawing/2014/main" id="{FB1B448A-92E0-FC87-BB7A-960D66AFB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3698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EC0DD610-BBD1-D5BE-8181-4FB6A584825C}"/>
            </a:ext>
          </a:extLst>
        </p:cNvPr>
        <p:cNvGrpSpPr/>
        <p:nvPr/>
      </p:nvGrpSpPr>
      <p:grpSpPr>
        <a:xfrm>
          <a:off x="0" y="0"/>
          <a:ext cx="0" cy="0"/>
          <a:chOff x="0" y="0"/>
          <a:chExt cx="0" cy="0"/>
        </a:xfrm>
      </p:grpSpPr>
      <p:sp>
        <p:nvSpPr>
          <p:cNvPr id="294" name="Google Shape;294;g2e8f58b83d9_0_989:notes">
            <a:extLst>
              <a:ext uri="{FF2B5EF4-FFF2-40B4-BE49-F238E27FC236}">
                <a16:creationId xmlns:a16="http://schemas.microsoft.com/office/drawing/2014/main" id="{30D7B145-8E3E-D8D5-D827-4848DFA77C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1. Según tu investigación, ¿Quién es Timoteo? </a:t>
            </a:r>
            <a:endParaRPr lang="es-ES" sz="1800" b="1" i="1" dirty="0">
              <a:solidFill>
                <a:srgbClr val="00B050"/>
              </a:solidFill>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1 Timoteo 1:3 – Pablo lo tiene en Éfeso para luchar contra la falsa enseñanza.  </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Hebreos 13:23 – Al parecer, pasó un tiempo en la cárcel.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295" name="Google Shape;295;g2e8f58b83d9_0_989:notes">
            <a:extLst>
              <a:ext uri="{FF2B5EF4-FFF2-40B4-BE49-F238E27FC236}">
                <a16:creationId xmlns:a16="http://schemas.microsoft.com/office/drawing/2014/main" id="{A7FE9D85-6072-E686-1D75-8336E0C154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931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0B736464-71D0-8245-75EE-8B1A29495F61}"/>
            </a:ext>
          </a:extLst>
        </p:cNvPr>
        <p:cNvGrpSpPr/>
        <p:nvPr/>
      </p:nvGrpSpPr>
      <p:grpSpPr>
        <a:xfrm>
          <a:off x="0" y="0"/>
          <a:ext cx="0" cy="0"/>
          <a:chOff x="0" y="0"/>
          <a:chExt cx="0" cy="0"/>
        </a:xfrm>
      </p:grpSpPr>
      <p:sp>
        <p:nvSpPr>
          <p:cNvPr id="294" name="Google Shape;294;g2e8f58b83d9_0_989:notes">
            <a:extLst>
              <a:ext uri="{FF2B5EF4-FFF2-40B4-BE49-F238E27FC236}">
                <a16:creationId xmlns:a16="http://schemas.microsoft.com/office/drawing/2014/main" id="{E26CC880-BB34-027A-C3F4-0F2EFC13948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Tx/>
              <a:buNone/>
              <a:tabLst/>
              <a:defRPr/>
            </a:pPr>
            <a:r>
              <a:rPr lang="es-ES" sz="1800" b="1" dirty="0">
                <a:effectLst/>
                <a:latin typeface="Calibri" panose="020F0502020204030204" pitchFamily="34" charset="0"/>
                <a:ea typeface="Calibri" panose="020F0502020204030204" pitchFamily="34" charset="0"/>
              </a:rPr>
              <a:t>2. Según su consejero: ¿Qué es un “Timoteo” en el contexto de Academia Cristo?</a:t>
            </a:r>
            <a:r>
              <a:rPr lang="es-ES" sz="1800" b="1" i="1" dirty="0">
                <a:solidFill>
                  <a:srgbClr val="00B050"/>
                </a:solidFill>
                <a:effectLst/>
                <a:latin typeface="Calibri" panose="020F0502020204030204" pitchFamily="34" charset="0"/>
                <a:ea typeface="Calibri" panose="020F0502020204030204" pitchFamily="34" charset="0"/>
              </a:rPr>
              <a:t> </a:t>
            </a:r>
          </a:p>
          <a:p>
            <a:pPr marL="0" marR="171450" lvl="0" indent="0" algn="l" defTabSz="914400" rtl="0" eaLnBrk="1" fontAlgn="auto" latinLnBrk="0" hangingPunct="1">
              <a:lnSpc>
                <a:spcPct val="100000"/>
              </a:lnSpc>
              <a:spcBef>
                <a:spcPts val="1000"/>
              </a:spcBef>
              <a:spcAft>
                <a:spcPts val="1000"/>
              </a:spcAft>
              <a:buClr>
                <a:srgbClr val="000000"/>
              </a:buClr>
              <a:buSzPts val="1100"/>
              <a:buFontTx/>
              <a:buNone/>
              <a:tabLst/>
              <a:defRPr/>
            </a:pPr>
            <a:endParaRPr lang="es-ES" sz="1800" i="1" dirty="0">
              <a:solidFill>
                <a:srgbClr val="00B050"/>
              </a:solidFill>
              <a:effectLst/>
              <a:latin typeface="Calibri" panose="020F0502020204030204" pitchFamily="34" charset="0"/>
              <a:ea typeface="Calibri" panose="020F0502020204030204" pitchFamily="34" charset="0"/>
            </a:endParaRPr>
          </a:p>
          <a:p>
            <a:pPr marL="0" marR="171450" lvl="0" indent="0" algn="l" defTabSz="914400" rtl="0" eaLnBrk="1" fontAlgn="auto" latinLnBrk="0" hangingPunct="1">
              <a:lnSpc>
                <a:spcPct val="100000"/>
              </a:lnSpc>
              <a:spcBef>
                <a:spcPts val="1000"/>
              </a:spcBef>
              <a:spcAft>
                <a:spcPts val="1000"/>
              </a:spcAft>
              <a:buClr>
                <a:srgbClr val="000000"/>
              </a:buClr>
              <a:buSzPts val="1100"/>
              <a:buFontTx/>
              <a:buNone/>
              <a:tabLst/>
              <a:defRPr/>
            </a:pP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p>
          <a:p>
            <a:pPr marL="0" marR="171450" lvl="0" indent="0" algn="l" defTabSz="914400" rtl="0" eaLnBrk="1" fontAlgn="auto" latinLnBrk="0" hangingPunct="1">
              <a:lnSpc>
                <a:spcPct val="100000"/>
              </a:lnSpc>
              <a:spcBef>
                <a:spcPts val="1000"/>
              </a:spcBef>
              <a:spcAft>
                <a:spcPts val="1000"/>
              </a:spcAft>
              <a:buClr>
                <a:srgbClr val="000000"/>
              </a:buClr>
              <a:buSzPts val="1100"/>
              <a:buFontTx/>
              <a:buNone/>
              <a:tabLst/>
              <a:defRPr/>
            </a:pPr>
            <a:endParaRPr lang="es-ES" sz="1800" i="1" dirty="0">
              <a:solidFill>
                <a:srgbClr val="00B050"/>
              </a:solidFill>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Un Timoteo es simplemente una persona, hombre o mujer, que estudia la Biblia con usted y le apoya en la obra.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Lo idóneo en muchos casos es invitarle a estudiar con Academia Cristo también.  Con tiempo puede ir involucrándose en la obra.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Es alguien de confianza, de buen carácter, estudioso de la Palabra, con deseos de servir. </a:t>
            </a:r>
            <a:endParaRPr lang="en-US" sz="1800" dirty="0">
              <a:effectLst/>
              <a:latin typeface="Calibri" panose="020F0502020204030204" pitchFamily="34" charset="0"/>
              <a:ea typeface="Calibri" panose="020F0502020204030204" pitchFamily="34" charset="0"/>
            </a:endParaRPr>
          </a:p>
          <a:p>
            <a:pPr marL="0" marR="171450" lvl="0" indent="0" algn="l" defTabSz="914400" rtl="0" eaLnBrk="1" fontAlgn="auto" latinLnBrk="0" hangingPunct="1">
              <a:lnSpc>
                <a:spcPct val="100000"/>
              </a:lnSpc>
              <a:spcBef>
                <a:spcPts val="1000"/>
              </a:spcBef>
              <a:spcAft>
                <a:spcPts val="1000"/>
              </a:spcAft>
              <a:buClr>
                <a:srgbClr val="000000"/>
              </a:buClr>
              <a:buSzPts val="1100"/>
              <a:buFontTx/>
              <a:buNone/>
              <a:tabLst/>
              <a:defRPr/>
            </a:pPr>
            <a:endParaRPr lang="en-US" sz="1800" dirty="0">
              <a:effectLst/>
              <a:latin typeface="Calibri" panose="020F0502020204030204" pitchFamily="34" charset="0"/>
              <a:ea typeface="Calibri" panose="020F0502020204030204" pitchFamily="34" charset="0"/>
            </a:endParaRPr>
          </a:p>
          <a:p>
            <a:pPr marL="171450" marR="171450" lvl="0" indent="-171450" algn="l" rtl="0">
              <a:lnSpc>
                <a:spcPct val="100000"/>
              </a:lnSpc>
              <a:spcBef>
                <a:spcPts val="1000"/>
              </a:spcBef>
              <a:spcAft>
                <a:spcPts val="1000"/>
              </a:spcAft>
              <a:buSzPts val="1100"/>
            </a:pPr>
            <a:endParaRPr lang="es-PY" sz="1104" b="0" dirty="0">
              <a:solidFill>
                <a:schemeClr val="dk1"/>
              </a:solidFill>
              <a:latin typeface="Calibri"/>
              <a:ea typeface="Calibri"/>
              <a:cs typeface="Calibri"/>
              <a:sym typeface="Calibri"/>
            </a:endParaRPr>
          </a:p>
        </p:txBody>
      </p:sp>
      <p:sp>
        <p:nvSpPr>
          <p:cNvPr id="295" name="Google Shape;295;g2e8f58b83d9_0_989:notes">
            <a:extLst>
              <a:ext uri="{FF2B5EF4-FFF2-40B4-BE49-F238E27FC236}">
                <a16:creationId xmlns:a16="http://schemas.microsoft.com/office/drawing/2014/main" id="{6B3A5253-D568-C4B3-2507-632F50EF0E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725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1. Bienvenida y saludos</a:t>
            </a:r>
            <a:endParaRPr lang="en-US" sz="1800" b="1" i="0" dirty="0">
              <a:solidFill>
                <a:srgbClr val="000000"/>
              </a:solidFill>
              <a:effectLst/>
              <a:latin typeface="Calibri" panose="020F0502020204030204" pitchFamily="34" charset="0"/>
              <a:ea typeface="Calibri" panose="020F0502020204030204" pitchFamily="34" charset="0"/>
            </a:endParaRPr>
          </a:p>
          <a:p>
            <a:pPr marL="0" marR="0">
              <a:buNone/>
            </a:pPr>
            <a:endParaRPr lang="es-ES" sz="1800" i="1" dirty="0">
              <a:solidFill>
                <a:srgbClr val="00B050"/>
              </a:solidFill>
              <a:effectLst/>
              <a:latin typeface="Calibri" panose="020F0502020204030204" pitchFamily="34" charset="0"/>
              <a:ea typeface="Calibri" panose="020F0502020204030204" pitchFamily="34" charset="0"/>
            </a:endParaRPr>
          </a:p>
          <a:p>
            <a:pPr marL="0" marR="0">
              <a:buNone/>
            </a:pPr>
            <a:r>
              <a:rPr lang="es-ES" sz="1800" i="1" dirty="0">
                <a:solidFill>
                  <a:srgbClr val="00B050"/>
                </a:solidFill>
                <a:effectLst/>
                <a:latin typeface="Calibri" panose="020F0502020204030204" pitchFamily="34" charset="0"/>
                <a:ea typeface="Calibri" panose="020F0502020204030204" pitchFamily="34" charset="0"/>
              </a:rPr>
              <a:t>Saluda a todos los estudiantes cuando se conecten a la clase en línea. Estas presentaciones pueden tomar un buen rato, ya que es la primera clase. Preséntate y comparte alguna información sobre tu trayectoria, tu biografía y tu trabajo en Academia Cristo.</a:t>
            </a:r>
            <a:endParaRPr lang="en-US" sz="1800" dirty="0">
              <a:effectLst/>
              <a:latin typeface="Calibri" panose="020F0502020204030204" pitchFamily="34" charset="0"/>
              <a:ea typeface="Calibri" panose="020F0502020204030204" pitchFamily="34" charset="0"/>
            </a:endParaRPr>
          </a:p>
          <a:p>
            <a:pPr marL="0" marR="171450" lvl="0" indent="0" algn="l" rtl="0">
              <a:lnSpc>
                <a:spcPct val="107916"/>
              </a:lnSpc>
              <a:spcBef>
                <a:spcPts val="120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26F893F3-47E2-A547-F283-39A6FF6F2D9B}"/>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06AF23C6-7936-EE1A-9474-8F29B4FD26A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OBJETIVO #3: Leer y profundizar 1 Timoteo 1 con ojos de un sembrador</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lang="en-US"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F624AC8D-8146-D53D-C7E6-3E0E88657E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26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198DA1EE-0577-D8EE-06B2-B90376A340C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781A4D3-73F0-D546-EF27-DE2F4CD265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i="1" dirty="0">
                <a:effectLst/>
                <a:latin typeface="Calibri" panose="020F0502020204030204" pitchFamily="34" charset="0"/>
                <a:ea typeface="Calibri" panose="020F0502020204030204" pitchFamily="34" charset="0"/>
              </a:rPr>
              <a:t>1. 1 Timoteo 1:1-2 </a:t>
            </a:r>
            <a:r>
              <a:rPr lang="es-PY" sz="1800" i="1" dirty="0">
                <a:effectLst/>
                <a:latin typeface="Calibri" panose="020F0502020204030204" pitchFamily="34" charset="0"/>
                <a:ea typeface="Calibri" panose="020F0502020204030204" pitchFamily="34" charset="0"/>
              </a:rPr>
              <a:t>Yo, Pablo, apóstol de Jesucristo por mandato de Dios nuestro Salvador, y del Señor Jesucristo, que es nuestra esperanza, </a:t>
            </a:r>
            <a:r>
              <a:rPr lang="es-PY" sz="1800" b="1" i="1" baseline="30000" dirty="0">
                <a:effectLst/>
                <a:latin typeface="Calibri" panose="020F0502020204030204" pitchFamily="34" charset="0"/>
                <a:ea typeface="Calibri" panose="020F0502020204030204" pitchFamily="34" charset="0"/>
              </a:rPr>
              <a:t>2 </a:t>
            </a:r>
            <a:r>
              <a:rPr lang="es-PY" sz="1800" i="1" dirty="0">
                <a:effectLst/>
                <a:latin typeface="Calibri" panose="020F0502020204030204" pitchFamily="34" charset="0"/>
                <a:ea typeface="Calibri" panose="020F0502020204030204" pitchFamily="34" charset="0"/>
              </a:rPr>
              <a:t>a Timoteo, verdadero hijo en la fe: Recibe gracia, misericordia y paz de Dios nuestro Padre, y de Cristo Jesús nuestro Señor.</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DD4F0030-EA92-23D8-6B19-26910FD991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8482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f5882f685f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¿Quiénes son los personajes en 1 Timoteo 1:1-2? </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b="1" dirty="0">
                <a:effectLst/>
                <a:latin typeface="Calibri" panose="020F0502020204030204" pitchFamily="34" charset="0"/>
                <a:ea typeface="Calibri" panose="020F0502020204030204" pitchFamily="34" charset="0"/>
              </a:rPr>
              <a:t>Pablo </a:t>
            </a:r>
            <a:r>
              <a:rPr lang="es-ES" sz="1100" dirty="0">
                <a:effectLst/>
                <a:latin typeface="Calibri" panose="020F0502020204030204" pitchFamily="34" charset="0"/>
                <a:ea typeface="Calibri" panose="020F0502020204030204" pitchFamily="34" charset="0"/>
              </a:rPr>
              <a:t>– apóstol de Jesucristo, por mandato de Cristo. </a:t>
            </a:r>
            <a:endParaRPr lang="en-US" sz="1100" dirty="0">
              <a:effectLst/>
              <a:latin typeface="Calibri" panose="020F0502020204030204" pitchFamily="34" charset="0"/>
              <a:ea typeface="Calibri" panose="020F0502020204030204" pitchFamily="34" charset="0"/>
            </a:endParaRPr>
          </a:p>
          <a:p>
            <a:pPr marL="171450" marR="0" lvl="0" indent="-171450"/>
            <a:r>
              <a:rPr lang="es-ES" sz="1100" b="1" dirty="0">
                <a:effectLst/>
                <a:latin typeface="Calibri" panose="020F0502020204030204" pitchFamily="34" charset="0"/>
                <a:ea typeface="Calibri" panose="020F0502020204030204" pitchFamily="34" charset="0"/>
              </a:rPr>
              <a:t>Jesucristo</a:t>
            </a:r>
            <a:r>
              <a:rPr lang="es-ES" sz="1100" dirty="0">
                <a:effectLst/>
                <a:latin typeface="Calibri" panose="020F0502020204030204" pitchFamily="34" charset="0"/>
                <a:ea typeface="Calibri" panose="020F0502020204030204" pitchFamily="34" charset="0"/>
              </a:rPr>
              <a:t> – se menciona 3 veces en este saludo.  Esta sí es una carta cristiana.  Pablo le dice Señor, nuestra Esperanza.  </a:t>
            </a:r>
            <a:endParaRPr lang="en-US" sz="1100" dirty="0">
              <a:effectLst/>
              <a:latin typeface="Calibri" panose="020F0502020204030204" pitchFamily="34" charset="0"/>
              <a:ea typeface="Calibri" panose="020F0502020204030204" pitchFamily="34" charset="0"/>
            </a:endParaRPr>
          </a:p>
          <a:p>
            <a:pPr marL="171450" marR="0" lvl="0" indent="-171450"/>
            <a:r>
              <a:rPr lang="es-ES" sz="1100" b="1" dirty="0">
                <a:effectLst/>
                <a:latin typeface="Calibri" panose="020F0502020204030204" pitchFamily="34" charset="0"/>
                <a:ea typeface="Calibri" panose="020F0502020204030204" pitchFamily="34" charset="0"/>
              </a:rPr>
              <a:t>Dios Nuestro Salvador</a:t>
            </a:r>
            <a:endParaRPr lang="en-US" sz="1100" b="1" dirty="0">
              <a:effectLst/>
              <a:latin typeface="Calibri" panose="020F0502020204030204" pitchFamily="34" charset="0"/>
              <a:ea typeface="Calibri" panose="020F0502020204030204" pitchFamily="34" charset="0"/>
            </a:endParaRPr>
          </a:p>
          <a:p>
            <a:pPr marL="171450" marR="0" lvl="0" indent="-171450"/>
            <a:r>
              <a:rPr lang="es-ES" sz="1100" b="1" dirty="0">
                <a:effectLst/>
                <a:latin typeface="Calibri" panose="020F0502020204030204" pitchFamily="34" charset="0"/>
                <a:ea typeface="Calibri" panose="020F0502020204030204" pitchFamily="34" charset="0"/>
              </a:rPr>
              <a:t>Timoteo </a:t>
            </a:r>
            <a:r>
              <a:rPr lang="es-ES" sz="1100" dirty="0">
                <a:effectLst/>
                <a:latin typeface="Calibri" panose="020F0502020204030204" pitchFamily="34" charset="0"/>
                <a:ea typeface="Calibri" panose="020F0502020204030204" pitchFamily="34" charset="0"/>
              </a:rPr>
              <a:t>– Verdadero hijo en la fe.  </a:t>
            </a:r>
            <a:endParaRPr lang="en-US" sz="1100" dirty="0">
              <a:effectLst/>
              <a:latin typeface="Calibri" panose="020F0502020204030204" pitchFamily="34" charset="0"/>
              <a:ea typeface="Calibri" panose="020F0502020204030204" pitchFamily="34" charset="0"/>
            </a:endParaRPr>
          </a:p>
          <a:p>
            <a:pPr marL="171450" lvl="0" indent="-171450" algn="l" rtl="0">
              <a:spcBef>
                <a:spcPts val="1000"/>
              </a:spcBef>
              <a:spcAft>
                <a:spcPts val="0"/>
              </a:spcAft>
              <a:buFontTx/>
              <a:buChar char="-"/>
            </a:pPr>
            <a:endParaRPr lang="en-US" dirty="0"/>
          </a:p>
        </p:txBody>
      </p:sp>
      <p:sp>
        <p:nvSpPr>
          <p:cNvPr id="311" name="Google Shape;311;g2f5882f685f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CBB352BF-3956-0C66-02A6-16E23C3C9850}"/>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70858078-29BA-DA02-99E4-49695EF2C4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¿Qué clase de saludo expresa Pablo? </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Gracia, misericordia, y paz.  El saludo de Pablo a Timoteo expresa una tierna preocupación por Timoteo en su difícil tarea.  Pablo quiere que todas las ricas bendiciones de Dios auxilien, consuelen y sostengan a su representante mientras lleva a cabo su obra como el siervo escogido de Dios en Éfeso.</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propósito de este saludo es infundir confianza en Timoteo.</a:t>
            </a:r>
            <a:endParaRPr lang="en-US" sz="1100" dirty="0">
              <a:effectLst/>
              <a:latin typeface="Calibri" panose="020F0502020204030204" pitchFamily="34" charset="0"/>
              <a:ea typeface="Calibri" panose="020F0502020204030204" pitchFamily="34" charset="0"/>
            </a:endParaRPr>
          </a:p>
          <a:p>
            <a:pPr marL="342900" algn="just">
              <a:tabLst>
                <a:tab pos="571500" algn="l"/>
                <a:tab pos="1371600" algn="l"/>
                <a:tab pos="2057400" algn="l"/>
              </a:tabLst>
            </a:pPr>
            <a:endParaRPr dirty="0"/>
          </a:p>
        </p:txBody>
      </p:sp>
      <p:sp>
        <p:nvSpPr>
          <p:cNvPr id="311" name="Google Shape;311;g2f5882f685f_0_775:notes">
            <a:extLst>
              <a:ext uri="{FF2B5EF4-FFF2-40B4-BE49-F238E27FC236}">
                <a16:creationId xmlns:a16="http://schemas.microsoft.com/office/drawing/2014/main" id="{BDA82E85-ABE3-DCCD-D2B4-99E3896C95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269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85484F4-17C9-6926-AF0E-1111F45E61CA}"/>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4E5C60A8-A9BC-1B38-073F-B9413F9E06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s-ES" sz="1800" i="1" dirty="0">
                <a:effectLst/>
                <a:latin typeface="Calibri" panose="020F0502020204030204" pitchFamily="34" charset="0"/>
                <a:ea typeface="Calibri" panose="020F0502020204030204" pitchFamily="34" charset="0"/>
              </a:rPr>
              <a:t>2. 1 Timoteo 1:3-7 </a:t>
            </a:r>
            <a:r>
              <a:rPr lang="es-PY" sz="1800" b="1" i="1" baseline="30000" dirty="0">
                <a:effectLst/>
                <a:latin typeface="Calibri" panose="020F0502020204030204" pitchFamily="34" charset="0"/>
                <a:ea typeface="Calibri" panose="020F0502020204030204" pitchFamily="34" charset="0"/>
              </a:rPr>
              <a:t>3 </a:t>
            </a:r>
            <a:r>
              <a:rPr lang="es-PY" sz="1800" i="1" dirty="0">
                <a:effectLst/>
                <a:latin typeface="Calibri" panose="020F0502020204030204" pitchFamily="34" charset="0"/>
                <a:ea typeface="Calibri" panose="020F0502020204030204" pitchFamily="34" charset="0"/>
              </a:rPr>
              <a:t>Cuando fui a Macedonia, te rogué que te quedaras en Éfeso para que mandaras a algunos que no enseñaran una doctrina diferente, </a:t>
            </a:r>
            <a:r>
              <a:rPr lang="es-PY" sz="1800" b="1" i="1" baseline="30000" dirty="0">
                <a:effectLst/>
                <a:latin typeface="Calibri" panose="020F0502020204030204" pitchFamily="34" charset="0"/>
                <a:ea typeface="Calibri" panose="020F0502020204030204" pitchFamily="34" charset="0"/>
              </a:rPr>
              <a:t>4 </a:t>
            </a:r>
            <a:r>
              <a:rPr lang="es-PY" sz="1800" i="1" dirty="0">
                <a:effectLst/>
                <a:latin typeface="Calibri" panose="020F0502020204030204" pitchFamily="34" charset="0"/>
                <a:ea typeface="Calibri" panose="020F0502020204030204" pitchFamily="34" charset="0"/>
              </a:rPr>
              <a:t>ni prestaran atención a fábulas y genealogías interminables, que acarrean disputas más que la edificación de Dios que es por la fe. Y ahora te encargo lo mismo.</a:t>
            </a:r>
            <a:r>
              <a:rPr lang="en-US" dirty="0">
                <a:effectLst/>
              </a:rPr>
              <a:t> </a:t>
            </a:r>
            <a:endParaRPr dirty="0"/>
          </a:p>
        </p:txBody>
      </p:sp>
      <p:sp>
        <p:nvSpPr>
          <p:cNvPr id="311" name="Google Shape;311;g2f5882f685f_0_775:notes">
            <a:extLst>
              <a:ext uri="{FF2B5EF4-FFF2-40B4-BE49-F238E27FC236}">
                <a16:creationId xmlns:a16="http://schemas.microsoft.com/office/drawing/2014/main" id="{A7FEDBB4-3FE7-A02E-DDCD-A89D3171B1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7496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E40BE528-761F-E03A-258B-44DBE74C698D}"/>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FBC2D876-1366-67E1-2D30-D04712B114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800" b="1" i="1" baseline="30000" dirty="0">
                <a:effectLst/>
                <a:latin typeface="Calibri" panose="020F0502020204030204" pitchFamily="34" charset="0"/>
                <a:ea typeface="Calibri" panose="020F0502020204030204" pitchFamily="34" charset="0"/>
              </a:rPr>
              <a:t>5 </a:t>
            </a:r>
            <a:r>
              <a:rPr lang="es-PY" sz="1800" i="1" dirty="0">
                <a:effectLst/>
                <a:latin typeface="Calibri" panose="020F0502020204030204" pitchFamily="34" charset="0"/>
                <a:ea typeface="Calibri" panose="020F0502020204030204" pitchFamily="34" charset="0"/>
              </a:rPr>
              <a:t>Pues el propósito de este mandamiento es el amor que nace de un corazón limpio, de una buena conciencia y de una fe sincera. </a:t>
            </a:r>
            <a:r>
              <a:rPr lang="es-PY" sz="1800" b="1" i="1" baseline="30000" dirty="0">
                <a:effectLst/>
                <a:latin typeface="Calibri" panose="020F0502020204030204" pitchFamily="34" charset="0"/>
                <a:ea typeface="Calibri" panose="020F0502020204030204" pitchFamily="34" charset="0"/>
              </a:rPr>
              <a:t>6 </a:t>
            </a:r>
            <a:r>
              <a:rPr lang="es-PY" sz="1800" i="1" dirty="0">
                <a:effectLst/>
                <a:latin typeface="Calibri" panose="020F0502020204030204" pitchFamily="34" charset="0"/>
                <a:ea typeface="Calibri" panose="020F0502020204030204" pitchFamily="34" charset="0"/>
              </a:rPr>
              <a:t>De estas cosas se han desviado algunos y se han apartado a palabrerías sin sentido; </a:t>
            </a:r>
            <a:r>
              <a:rPr lang="es-PY" sz="1800" b="1" i="1" baseline="30000" dirty="0">
                <a:effectLst/>
                <a:latin typeface="Calibri" panose="020F0502020204030204" pitchFamily="34" charset="0"/>
                <a:ea typeface="Calibri" panose="020F0502020204030204" pitchFamily="34" charset="0"/>
              </a:rPr>
              <a:t>7 </a:t>
            </a:r>
            <a:r>
              <a:rPr lang="es-PY" sz="1800" i="1" dirty="0">
                <a:effectLst/>
                <a:latin typeface="Calibri" panose="020F0502020204030204" pitchFamily="34" charset="0"/>
                <a:ea typeface="Calibri" panose="020F0502020204030204" pitchFamily="34" charset="0"/>
              </a:rPr>
              <a:t>pretenden ser doctores de la ley, aunque no entienden lo que dicen ni lo que afirman.</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FA90A5D-60AD-6E2A-486E-6D911CDF9C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8625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A3083DF-4E07-A1C0-9C3A-38112A9E9E1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EBF8C1C-6CB3-6CF4-ABB6-8A4E75FF8B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¿Cuál es el contexto o situación de la carta (1:3-4)? </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Pablo y Timoteo habían llegado a Éfeso.  Luego Pablo siguió hasta Macedonia.  En esa ocasión exhortó o amonestó a Timoteo en cuanto a los asuntos a los cuales se refiere esta sección.  Así como Pablo dio a Timoteo consejos en aquella ocasión, en esta carta renueva o repite su consejo.</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B4936D7F-D664-D178-BAA1-C6B8FCC90F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906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DAABF32-839B-401E-8E41-B40B66C7E992}"/>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D4F78F1-5440-DD17-9BD5-5D2AC8792A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1000"/>
              </a:spcBef>
              <a:spcAft>
                <a:spcPts val="0"/>
              </a:spcAft>
            </a:pPr>
            <a:r>
              <a:rPr lang="es-MX" sz="1800" dirty="0">
                <a:effectLst/>
                <a:latin typeface="Times New Roman" panose="02020603050405020304" pitchFamily="18" charset="0"/>
                <a:ea typeface="Times New Roman" panose="02020603050405020304" pitchFamily="18" charset="0"/>
              </a:rPr>
              <a:t>Timoteo proviene de Listra. </a:t>
            </a:r>
          </a:p>
          <a:p>
            <a:pPr marL="285750" lvl="0" indent="-285750" algn="l" rtl="0">
              <a:spcBef>
                <a:spcPts val="1000"/>
              </a:spcBef>
              <a:spcAft>
                <a:spcPts val="0"/>
              </a:spcAft>
            </a:pPr>
            <a:r>
              <a:rPr lang="es-MX" sz="1800" dirty="0">
                <a:effectLst/>
                <a:latin typeface="Times New Roman" panose="02020603050405020304" pitchFamily="18" charset="0"/>
                <a:ea typeface="Times New Roman" panose="02020603050405020304" pitchFamily="18" charset="0"/>
              </a:rPr>
              <a:t>Está en Éfeso</a:t>
            </a:r>
          </a:p>
          <a:p>
            <a:pPr marL="285750" lvl="0" indent="-285750" algn="l" rtl="0">
              <a:spcBef>
                <a:spcPts val="1000"/>
              </a:spcBef>
              <a:spcAft>
                <a:spcPts val="0"/>
              </a:spcAft>
            </a:pPr>
            <a:r>
              <a:rPr lang="es-MX" sz="1800" dirty="0">
                <a:effectLst/>
                <a:latin typeface="Times New Roman" panose="02020603050405020304" pitchFamily="18" charset="0"/>
                <a:ea typeface="Times New Roman" panose="02020603050405020304" pitchFamily="18" charset="0"/>
              </a:rPr>
              <a:t>Pablo está por Macedonia.</a:t>
            </a:r>
          </a:p>
          <a:p>
            <a:pPr marL="0" lvl="0" indent="0" algn="l" rtl="0">
              <a:spcBef>
                <a:spcPts val="1000"/>
              </a:spcBef>
              <a:spcAft>
                <a:spcPts val="0"/>
              </a:spcAft>
              <a:buNone/>
            </a:pPr>
            <a:endParaRPr lang="es-MX" sz="1800" dirty="0">
              <a:effectLst/>
              <a:latin typeface="Times New Roman" panose="02020603050405020304" pitchFamily="18" charset="0"/>
            </a:endParaRPr>
          </a:p>
          <a:p>
            <a:pPr marL="0" lvl="0" indent="0" algn="l" rtl="0">
              <a:spcBef>
                <a:spcPts val="1000"/>
              </a:spcBef>
              <a:spcAft>
                <a:spcPts val="0"/>
              </a:spcAft>
              <a:buNone/>
            </a:pPr>
            <a:endParaRPr lang="es-MX" sz="1800" dirty="0">
              <a:effectLst/>
              <a:latin typeface="Times New Roman" panose="02020603050405020304" pitchFamily="18" charset="0"/>
            </a:endParaRPr>
          </a:p>
          <a:p>
            <a:pPr marL="0" lvl="0" indent="0" algn="l" rtl="0">
              <a:spcBef>
                <a:spcPts val="1000"/>
              </a:spcBef>
              <a:spcAft>
                <a:spcPts val="0"/>
              </a:spcAft>
              <a:buNone/>
            </a:pPr>
            <a:endParaRPr lang="es-MX" sz="1800" dirty="0">
              <a:effectLst/>
              <a:latin typeface="Times New Roman" panose="02020603050405020304" pitchFamily="18" charset="0"/>
            </a:endParaRPr>
          </a:p>
          <a:p>
            <a:pPr marL="0" lvl="0" indent="0" algn="l" rtl="0">
              <a:spcBef>
                <a:spcPts val="1000"/>
              </a:spcBef>
              <a:spcAft>
                <a:spcPts val="0"/>
              </a:spcAft>
              <a:buNone/>
            </a:pPr>
            <a:endParaRPr lang="es-MX" sz="1800" dirty="0">
              <a:effectLst/>
              <a:latin typeface="Times New Roman" panose="02020603050405020304" pitchFamily="18" charset="0"/>
            </a:endParaRPr>
          </a:p>
          <a:p>
            <a:pPr marL="0" lvl="0" indent="0" algn="l" rtl="0">
              <a:spcBef>
                <a:spcPts val="1000"/>
              </a:spcBef>
              <a:spcAft>
                <a:spcPts val="0"/>
              </a:spcAft>
              <a:buNone/>
            </a:pPr>
            <a:r>
              <a:rPr lang="es-MX" sz="1800" dirty="0">
                <a:effectLst/>
                <a:latin typeface="Times New Roman" panose="02020603050405020304" pitchFamily="18" charset="0"/>
              </a:rPr>
              <a:t>Imagen: </a:t>
            </a:r>
            <a:r>
              <a:rPr lang="es-PY" dirty="0"/>
              <a:t>https://vidaesperanzayverdad.org/biblia/santa-biblia/nuevo-testamento/epistolas-de-pablo/cronologia-de-los-viajes-y-epistolas-de-pablo/</a:t>
            </a:r>
            <a:endParaRPr dirty="0"/>
          </a:p>
        </p:txBody>
      </p:sp>
      <p:sp>
        <p:nvSpPr>
          <p:cNvPr id="311" name="Google Shape;311;g2f5882f685f_0_775:notes">
            <a:extLst>
              <a:ext uri="{FF2B5EF4-FFF2-40B4-BE49-F238E27FC236}">
                <a16:creationId xmlns:a16="http://schemas.microsoft.com/office/drawing/2014/main" id="{E331F2ED-789C-B9AB-049B-05CBC1C1EE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547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01C0129-ED9C-6C09-47D2-52E1BB600EA3}"/>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718CDE4B-07E3-44C0-CD5D-6593D1B0F3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3. ¿Cuáles son los problemas que surgen en este capítulo? ¿Qué solución propone Pablo? </a:t>
            </a:r>
          </a:p>
          <a:p>
            <a:pPr marL="0" marR="0" indent="0">
              <a:buFontTx/>
              <a:buNone/>
            </a:pPr>
            <a:endParaRPr lang="es-ES" sz="1800"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r>
              <a:rPr lang="en-US" sz="3200" dirty="0">
                <a:effectLst/>
              </a:rPr>
              <a:t> </a:t>
            </a: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Problema: Algunos se desviaron y se creen grandes profesores, pero enseñan mal la Palabra de Dios, otras doctrinas, con un enfoque en mitos y genealogías alargadas. </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Solución: Pablo desea que Timoteo hable en amor con aquellos para que dejen su error.</a:t>
            </a:r>
          </a:p>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Una aplicación para nosotros: Actualmente encontramos a muchos supuestos maestros de la religión y escritores de libros que no se contentan con las claras verdades del Evangelio.  Se imaginan toda clase de invenciones necias.  Otros buscan todo tipo de significado especial en la Biblia, saliendo con interpretaciones que son verdaderas tonterías.  Quieren hablar como grandes autoridades.  Sin embargo, con su supuesta sabiduría fracasan totalmente, no dan en el blanco.  Esconden el mensaje de Cristo, el Salvador de los pecadores, detrás de todas sus preguntas y argumentos necios.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6E620454-A2BD-7414-2E0E-015FC57014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0289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8B87E54-968B-1FCB-90BB-C99F390AC07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B0E73FC5-C9B4-DA69-BAD5-7A44DA1654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4. 1 Timoteo 1:8-11 </a:t>
            </a:r>
            <a:r>
              <a:rPr lang="es-PY" sz="1800" baseline="30000" dirty="0">
                <a:effectLst/>
                <a:latin typeface="Calibri" panose="020F0502020204030204" pitchFamily="34" charset="0"/>
                <a:ea typeface="Calibri" panose="020F0502020204030204" pitchFamily="34" charset="0"/>
              </a:rPr>
              <a:t>8 </a:t>
            </a:r>
            <a:r>
              <a:rPr lang="es-PY" sz="1800" dirty="0">
                <a:effectLst/>
                <a:latin typeface="Calibri" panose="020F0502020204030204" pitchFamily="34" charset="0"/>
                <a:ea typeface="Calibri" panose="020F0502020204030204" pitchFamily="34" charset="0"/>
              </a:rPr>
              <a:t>Pero sabemos que la ley es buena, cuando se usa de manera legítima; </a:t>
            </a:r>
            <a:r>
              <a:rPr lang="es-PY" sz="1800" baseline="30000" dirty="0">
                <a:effectLst/>
                <a:latin typeface="Calibri" panose="020F0502020204030204" pitchFamily="34" charset="0"/>
                <a:ea typeface="Calibri" panose="020F0502020204030204" pitchFamily="34" charset="0"/>
              </a:rPr>
              <a:t>9 </a:t>
            </a:r>
            <a:r>
              <a:rPr lang="es-PY" sz="1800" dirty="0">
                <a:effectLst/>
                <a:latin typeface="Calibri" panose="020F0502020204030204" pitchFamily="34" charset="0"/>
                <a:ea typeface="Calibri" panose="020F0502020204030204" pitchFamily="34" charset="0"/>
              </a:rPr>
              <a:t>también sabemos que la ley no fue dada para el justo, sino para los transgresores y desobedientes, para los impíos y pecadores, para los irreverentes y profanos, para los parricidas y matricidas, para los homicidas,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4BD136EA-056F-A398-9CA1-C1713DA18C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59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800" b="1" dirty="0">
                <a:effectLst/>
                <a:latin typeface="Calibri" panose="020F0502020204030204" pitchFamily="34" charset="0"/>
                <a:ea typeface="Calibri" panose="020F0502020204030204" pitchFamily="34" charset="0"/>
              </a:rPr>
              <a:t>2. Introducción a Lección 1</a:t>
            </a:r>
            <a:endParaRPr lang="en-US" sz="1800" b="1"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408CEA9C-2CA1-0968-12C3-5F05589460FD}"/>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37DC86DC-6864-94C0-AAB2-12418A2CB7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system-ui"/>
              </a:rPr>
              <a:t>10 </a:t>
            </a:r>
            <a:r>
              <a:rPr lang="es-PY" sz="1100" b="0" i="0" dirty="0">
                <a:solidFill>
                  <a:srgbClr val="000000"/>
                </a:solidFill>
                <a:effectLst/>
                <a:latin typeface="system-ui"/>
              </a:rPr>
              <a:t>para los fornicarios, para los sodomitas, para los secuestradores, para los mentirosos y perjuros, y para todo lo que se oponga a la sana doctrina, </a:t>
            </a:r>
            <a:r>
              <a:rPr lang="es-PY" sz="1100" b="1" i="0" baseline="30000" dirty="0">
                <a:solidFill>
                  <a:srgbClr val="000000"/>
                </a:solidFill>
                <a:effectLst/>
                <a:latin typeface="system-ui"/>
              </a:rPr>
              <a:t>11 </a:t>
            </a:r>
            <a:r>
              <a:rPr lang="es-PY" sz="1100" b="0" i="0" dirty="0">
                <a:solidFill>
                  <a:srgbClr val="000000"/>
                </a:solidFill>
                <a:effectLst/>
                <a:latin typeface="system-ui"/>
              </a:rPr>
              <a:t>según el glorioso evangelio del Dios bendito, que a mí se me ha encomendado.</a:t>
            </a:r>
            <a:endParaRPr lang="es-PY" sz="1100" i="1" dirty="0">
              <a:solidFill>
                <a:schemeClr val="dk1"/>
              </a:solidFill>
              <a:latin typeface="Lato"/>
              <a:ea typeface="Lato"/>
              <a:cs typeface="Lato"/>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76A36E71-5390-B7C8-E30C-1AE37069D2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336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1788D7C9-9AC0-9CCB-C3E6-C95989088BF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D1F2BE1-3743-7FB2-BC0B-CDEBCAEF85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Hagamos una lista de las clases de pecadores que necesitan la ley. </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los criminales y desobedientes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los impíos y pecadores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los profanos e inmundos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los que matan a padre y madre</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los asesinos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adúlteros y sodomitas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secuestradores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mentirosos y perjuradores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para los que enseñan doctrina falsa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Calibri" panose="020F0502020204030204" pitchFamily="34" charset="0"/>
              </a:rPr>
              <a:t>Ahora, ¿qué se hace con los que viven así sin arrepentirse? </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Y con los que </a:t>
            </a:r>
            <a:r>
              <a:rPr lang="es-ES" sz="1100" i="1" dirty="0">
                <a:effectLst/>
                <a:latin typeface="Calibri" panose="020F0502020204030204" pitchFamily="34" charset="0"/>
                <a:ea typeface="Calibri" panose="020F0502020204030204" pitchFamily="34" charset="0"/>
              </a:rPr>
              <a:t>siguen viviendo así sin arrepentirse… ¿qué hacemos? </a:t>
            </a:r>
            <a:r>
              <a:rPr lang="es-ES" sz="1100" dirty="0">
                <a:effectLst/>
                <a:latin typeface="Calibri" panose="020F0502020204030204" pitchFamily="34" charset="0"/>
                <a:ea typeface="Calibri" panose="020F0502020204030204" pitchFamily="34" charset="0"/>
              </a:rPr>
              <a:t>Pues, aplicamos la ley como </a:t>
            </a:r>
            <a:r>
              <a:rPr lang="es-ES" sz="1100" i="1" dirty="0">
                <a:effectLst/>
                <a:latin typeface="Calibri" panose="020F0502020204030204" pitchFamily="34" charset="0"/>
                <a:ea typeface="Calibri" panose="020F0502020204030204" pitchFamily="34" charset="0"/>
              </a:rPr>
              <a:t>espejo y freno… </a:t>
            </a:r>
            <a:r>
              <a:rPr lang="es-ES" sz="1100" dirty="0">
                <a:effectLst/>
                <a:latin typeface="Calibri" panose="020F0502020204030204" pitchFamily="34" charset="0"/>
                <a:ea typeface="Calibri" panose="020F0502020204030204" pitchFamily="34" charset="0"/>
              </a:rPr>
              <a:t>Con la ley podemos exponer el pecado y refrenar el pecado.  Y esto se aplica también al Viejo hombre en ti y en mí.  En esta lista podemos reconocer los pecados y los impulsos del Viejo Adán nuestro.  O sea, aplicamos la ley a nuestra carne.</a:t>
            </a:r>
            <a:endParaRPr lang="en-US" sz="1100" dirty="0">
              <a:effectLst/>
              <a:latin typeface="Calibri" panose="020F0502020204030204" pitchFamily="34" charset="0"/>
              <a:ea typeface="Calibri" panose="020F0502020204030204" pitchFamily="34" charset="0"/>
            </a:endParaRPr>
          </a:p>
          <a:p>
            <a:pPr marL="228600" algn="just">
              <a:tabLst>
                <a:tab pos="1828800" algn="l"/>
              </a:tabLst>
            </a:pPr>
            <a:endParaRPr lang="es-PY" dirty="0"/>
          </a:p>
        </p:txBody>
      </p:sp>
      <p:sp>
        <p:nvSpPr>
          <p:cNvPr id="311" name="Google Shape;311;g2f5882f685f_0_775:notes">
            <a:extLst>
              <a:ext uri="{FF2B5EF4-FFF2-40B4-BE49-F238E27FC236}">
                <a16:creationId xmlns:a16="http://schemas.microsoft.com/office/drawing/2014/main" id="{2CC3CBEA-D71A-6CC9-DE31-8EAC8B0D24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568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A0A5AC2-2C1B-CA97-30FD-08B3EE22884B}"/>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10D979A-E626-4BEE-0786-E368E23D93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i="0" dirty="0">
                <a:effectLst/>
                <a:latin typeface="Calibri" panose="020F0502020204030204" pitchFamily="34" charset="0"/>
                <a:ea typeface="Calibri" panose="020F0502020204030204" pitchFamily="34" charset="0"/>
              </a:rPr>
              <a:t>¿Todavía necesitan los cristianos escuchar la ley de Dios? Explicar tu respuesta:</a:t>
            </a:r>
            <a:endParaRPr lang="en-US" sz="1100" b="1" i="0" dirty="0">
              <a:effectLst/>
              <a:latin typeface="Calibri" panose="020F0502020204030204" pitchFamily="34" charset="0"/>
              <a:ea typeface="Calibri" panose="020F0502020204030204" pitchFamily="34" charset="0"/>
            </a:endParaRPr>
          </a:p>
          <a:p>
            <a:pPr marL="0" marR="0" lvl="0" indent="0">
              <a:buFontTx/>
              <a:buNone/>
            </a:pPr>
            <a:endParaRPr lang="en-US" sz="1100" b="1" i="0" dirty="0">
              <a:effectLst/>
              <a:latin typeface="Calibri" panose="020F0502020204030204" pitchFamily="34" charset="0"/>
              <a:ea typeface="Calibri" panose="020F0502020204030204" pitchFamily="34" charset="0"/>
            </a:endParaRPr>
          </a:p>
          <a:p>
            <a:pPr marL="0" marR="0" lvl="0" indent="0">
              <a:buFontTx/>
              <a:buNone/>
            </a:pP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r>
              <a:rPr lang="en-US" dirty="0">
                <a:effectLst/>
              </a:rPr>
              <a:t> </a:t>
            </a: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ley sirve para llevar al arrepentimiento al incrédulo, preparándolo así para recibir el mensaje del evangelio.  Pero con los creyentes, se puede usar para exponer y reprender el Viejo Adán que mora en el cristiano.  Los primeros dos usos de la ley (espejo y freno) se le aplican al Viejo Tú.</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Y así, la ley nos puede guiar (3er uso de la ley como guía) en la vida santa, en saber lo bueno y lo malo.  Es una lámpara a los pies del nuevo ser en Cristo.</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Pero la ley no sirve para salvar ni motivarnos.  Lo que debe predominar para el cristiano es la motivación del evangelio para alimentar su Nuevo Hombre creado en Cristo Jesús.</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1E62193-3EB6-ABE3-C520-FFB1A38408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0601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ED144FB6-AE33-47DB-D143-B0A64A5051A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C31CD86-F807-EB32-DE4F-4E8933380F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system-ui"/>
              </a:rPr>
              <a:t>12 </a:t>
            </a:r>
            <a:r>
              <a:rPr lang="es-PY" sz="1100" b="0" i="0" dirty="0">
                <a:solidFill>
                  <a:srgbClr val="000000"/>
                </a:solidFill>
                <a:effectLst/>
                <a:latin typeface="system-ui"/>
              </a:rPr>
              <a:t>Doy gracias a Cristo Jesús nuestro Señor, que me fortaleció, porque me consideró fiel al ponerme en el ministerio, </a:t>
            </a:r>
            <a:r>
              <a:rPr lang="es-PY" sz="1100" b="1" i="0" baseline="30000" dirty="0">
                <a:solidFill>
                  <a:srgbClr val="000000"/>
                </a:solidFill>
                <a:effectLst/>
                <a:latin typeface="system-ui"/>
              </a:rPr>
              <a:t>13 </a:t>
            </a:r>
            <a:r>
              <a:rPr lang="es-PY" sz="1100" b="0" i="0" dirty="0">
                <a:solidFill>
                  <a:srgbClr val="000000"/>
                </a:solidFill>
                <a:effectLst/>
                <a:latin typeface="system-ui"/>
              </a:rPr>
              <a:t>aun cuando antes yo había sido blasfemo, perseguidor e injuriador; pero fui tratado con misericordia porque lo hice por ignorancia, en incredulidad. </a:t>
            </a:r>
            <a:endParaRPr lang="es-PY" sz="1100" i="1" dirty="0">
              <a:solidFill>
                <a:schemeClr val="dk1"/>
              </a:solidFill>
              <a:latin typeface="Lato"/>
              <a:ea typeface="Lato"/>
              <a:cs typeface="Lato"/>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73C492A4-41A3-4E67-52D9-A5D1FA8BF2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031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1388A39F-FD80-99A1-C146-6464433ED3B0}"/>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7E7366F6-E9A9-D791-2F8A-B3AC698A41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system-ui"/>
              </a:rPr>
              <a:t>14 </a:t>
            </a:r>
            <a:r>
              <a:rPr lang="es-PY" sz="1100" b="0" i="0" dirty="0">
                <a:solidFill>
                  <a:srgbClr val="000000"/>
                </a:solidFill>
                <a:effectLst/>
                <a:latin typeface="system-ui"/>
              </a:rPr>
              <a:t>Pero la gracia de nuestro Señor fue más abundante con la fe y el amor que es en Cristo Jesús. </a:t>
            </a:r>
            <a:r>
              <a:rPr lang="es-PY" sz="1100" b="1" i="0" baseline="30000" dirty="0">
                <a:solidFill>
                  <a:srgbClr val="000000"/>
                </a:solidFill>
                <a:effectLst/>
                <a:latin typeface="system-ui"/>
              </a:rPr>
              <a:t>15 </a:t>
            </a:r>
            <a:r>
              <a:rPr lang="es-PY" sz="1100" b="0" i="0" dirty="0">
                <a:solidFill>
                  <a:srgbClr val="000000"/>
                </a:solidFill>
                <a:effectLst/>
                <a:latin typeface="system-ui"/>
              </a:rPr>
              <a:t>Esta palabra es fiel y digna de ser recibida por todos: Cristo Jesús vino al mundo para salvar a los pecadores, de los cuales yo soy el primero. </a:t>
            </a:r>
            <a:endParaRPr lang="es-PY" sz="1100" i="1" dirty="0">
              <a:solidFill>
                <a:schemeClr val="dk1"/>
              </a:solidFill>
              <a:latin typeface="Lato"/>
              <a:ea typeface="Lato"/>
              <a:cs typeface="Lato"/>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A272E548-B051-6467-95AF-33B7F4A8A0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4947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4574881-1234-8DCB-7E25-04118E147676}"/>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30E73AC8-441F-FB2F-A6E7-AE7CD685A5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system-ui"/>
              </a:rPr>
              <a:t>16 </a:t>
            </a:r>
            <a:r>
              <a:rPr lang="es-PY" sz="1100" b="0" i="0" dirty="0">
                <a:solidFill>
                  <a:srgbClr val="000000"/>
                </a:solidFill>
                <a:effectLst/>
                <a:latin typeface="system-ui"/>
              </a:rPr>
              <a:t>Pero por esto fui tratado con misericordia, para que en mí, el primer pecador, Jesucristo mostrara toda su clemencia, para ejemplo de los que habrían de creer en él para vida eterna. </a:t>
            </a:r>
            <a:r>
              <a:rPr lang="es-PY" sz="1100" b="1" i="0" baseline="30000" dirty="0">
                <a:solidFill>
                  <a:srgbClr val="000000"/>
                </a:solidFill>
                <a:effectLst/>
                <a:latin typeface="system-ui"/>
              </a:rPr>
              <a:t>17 </a:t>
            </a:r>
            <a:r>
              <a:rPr lang="es-PY" sz="1100" b="0" i="0" dirty="0">
                <a:solidFill>
                  <a:srgbClr val="000000"/>
                </a:solidFill>
                <a:effectLst/>
                <a:latin typeface="system-ui"/>
              </a:rPr>
              <a:t>Por tanto, al Rey de los siglos, al inmortal e invisible, al único y sabio Dios, sean el honor y la gloria por los siglos de los siglos. Amén.</a:t>
            </a:r>
            <a:endParaRPr lang="es-PY" sz="1100" i="1" dirty="0">
              <a:solidFill>
                <a:schemeClr val="dk1"/>
              </a:solidFill>
              <a:latin typeface="Lato"/>
              <a:ea typeface="Lato"/>
              <a:cs typeface="Lato"/>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D426638-05FA-5977-63F2-4D5BA3191E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543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CCD9E773-A7C1-5C18-7DC8-DD0B64B1C943}"/>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2B2E1B7-C297-3BD3-A1BF-DA321A1E26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¿Cómo es el testimonio personal de Pablo? ¿Qué características notamos? </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Toda la gloria es para Dios. </a:t>
            </a:r>
            <a:r>
              <a:rPr lang="es-ES" sz="1100" i="1" dirty="0">
                <a:effectLst/>
                <a:latin typeface="Calibri" panose="020F0502020204030204" pitchFamily="34" charset="0"/>
                <a:ea typeface="Calibri" panose="020F0502020204030204" pitchFamily="34" charset="0"/>
              </a:rPr>
              <a:t>Él me puso en el ministerio, y me fortaleció. Misericordia…gracia… fe y amor… Cristo vino…</a:t>
            </a:r>
            <a:r>
              <a:rPr lang="es-ES" sz="1100" dirty="0">
                <a:effectLst/>
                <a:latin typeface="Calibri" panose="020F0502020204030204" pitchFamily="34" charset="0"/>
                <a:ea typeface="Calibri" panose="020F0502020204030204" pitchFamily="34" charset="0"/>
              </a:rPr>
              <a:t>  Se enfoca en la obra de Dios, dejando en claro que Dios es Él que todo lo hizo.</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Pablo es humilde, honesto, vulnerable.  No esconde lo que era.  Tampoco no da detalles no necesarios.  </a:t>
            </a:r>
            <a:endParaRPr lang="en-US" sz="1100" dirty="0">
              <a:effectLst/>
              <a:latin typeface="Calibri" panose="020F0502020204030204" pitchFamily="34" charset="0"/>
              <a:ea typeface="Calibri" panose="020F0502020204030204" pitchFamily="34" charset="0"/>
            </a:endParaRPr>
          </a:p>
          <a:p>
            <a:pPr marL="171450" lvl="0" indent="-171450" algn="l" rtl="0">
              <a:spcBef>
                <a:spcPts val="1000"/>
              </a:spcBef>
              <a:spcAft>
                <a:spcPts val="0"/>
              </a:spcAft>
              <a:buFontTx/>
              <a:buChar char="-"/>
            </a:pPr>
            <a:endParaRPr lang="en-US" i="0" dirty="0"/>
          </a:p>
          <a:p>
            <a:pPr marL="171450" lvl="0" indent="-171450" algn="l" rtl="0">
              <a:spcBef>
                <a:spcPts val="1000"/>
              </a:spcBef>
              <a:spcAft>
                <a:spcPts val="0"/>
              </a:spcAft>
              <a:buFontTx/>
              <a:buChar char="-"/>
            </a:pPr>
            <a:endParaRPr lang="en-US" i="0" dirty="0"/>
          </a:p>
        </p:txBody>
      </p:sp>
      <p:sp>
        <p:nvSpPr>
          <p:cNvPr id="311" name="Google Shape;311;g2f5882f685f_0_775:notes">
            <a:extLst>
              <a:ext uri="{FF2B5EF4-FFF2-40B4-BE49-F238E27FC236}">
                <a16:creationId xmlns:a16="http://schemas.microsoft.com/office/drawing/2014/main" id="{761C4670-3A63-B63B-489A-5828AE8B98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56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C79EDB6-36F9-FA7C-1F53-05890F52877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DB2DACC-B96E-B7F0-D00A-59DBDF23CC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i="1" dirty="0">
                <a:effectLst/>
                <a:latin typeface="Calibri" panose="020F0502020204030204" pitchFamily="34" charset="0"/>
                <a:ea typeface="Calibri" panose="020F0502020204030204" pitchFamily="34" charset="0"/>
              </a:rPr>
              <a:t>¿Cuál es su testimonio personal? </a:t>
            </a:r>
            <a:endParaRPr lang="en-US" sz="1100" b="1" i="0" dirty="0">
              <a:effectLst/>
              <a:latin typeface="Calibri" panose="020F0502020204030204" pitchFamily="34" charset="0"/>
              <a:ea typeface="Calibri" panose="020F0502020204030204" pitchFamily="34" charset="0"/>
            </a:endParaRPr>
          </a:p>
          <a:p>
            <a:pPr marL="0" marR="0" lvl="0" indent="0">
              <a:buFontTx/>
              <a:buNone/>
            </a:pPr>
            <a:endParaRPr lang="en-US" sz="1100" i="0" dirty="0">
              <a:effectLst/>
              <a:latin typeface="Calibri" panose="020F0502020204030204" pitchFamily="34" charset="0"/>
              <a:ea typeface="Calibri" panose="020F0502020204030204" pitchFamily="34" charset="0"/>
            </a:endParaRPr>
          </a:p>
          <a:p>
            <a:pPr marL="0" marR="0" lvl="0" indent="0">
              <a:buFontTx/>
              <a:buNone/>
            </a:pPr>
            <a:r>
              <a:rPr lang="es-ES" sz="1100" i="1" dirty="0">
                <a:effectLst/>
                <a:latin typeface="Calibri" panose="020F0502020204030204" pitchFamily="34" charset="0"/>
                <a:ea typeface="Calibri" panose="020F0502020204030204" pitchFamily="34" charset="0"/>
              </a:rPr>
              <a:t>TAREA: </a:t>
            </a:r>
            <a:r>
              <a:rPr lang="es-ES" sz="1100" dirty="0">
                <a:effectLst/>
                <a:latin typeface="Calibri" panose="020F0502020204030204" pitchFamily="34" charset="0"/>
                <a:ea typeface="Calibri" panose="020F0502020204030204" pitchFamily="34" charset="0"/>
              </a:rPr>
              <a:t>En 8 días, va a entregar por escrito o por audio su testimonio personal.</a:t>
            </a:r>
          </a:p>
          <a:p>
            <a:pPr marL="0" marR="0" lvl="0" indent="0">
              <a:buFontTx/>
              <a:buNone/>
            </a:pPr>
            <a:endParaRPr lang="es-E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Preguntas a considerar:</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¿De qué te ha salvado? ¿Cómo le salvó Dios?  ¿Qué ha obrado Dios en su vida?</a:t>
            </a:r>
          </a:p>
          <a:p>
            <a:pPr marL="0" lvl="0" indent="0" algn="l" rtl="0">
              <a:spcBef>
                <a:spcPts val="1000"/>
              </a:spcBef>
              <a:spcAft>
                <a:spcPts val="0"/>
              </a:spcAft>
              <a:buFontTx/>
              <a:buNone/>
            </a:pPr>
            <a:endParaRPr lang="en-US" i="0" dirty="0"/>
          </a:p>
        </p:txBody>
      </p:sp>
      <p:sp>
        <p:nvSpPr>
          <p:cNvPr id="311" name="Google Shape;311;g2f5882f685f_0_775:notes">
            <a:extLst>
              <a:ext uri="{FF2B5EF4-FFF2-40B4-BE49-F238E27FC236}">
                <a16:creationId xmlns:a16="http://schemas.microsoft.com/office/drawing/2014/main" id="{0E0BEF9B-FC3B-F286-D164-0D73887CD8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135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F57D4F06-F21E-724E-1F2E-3514BB2DC1D0}"/>
            </a:ext>
          </a:extLst>
        </p:cNvPr>
        <p:cNvGrpSpPr/>
        <p:nvPr/>
      </p:nvGrpSpPr>
      <p:grpSpPr>
        <a:xfrm>
          <a:off x="0" y="0"/>
          <a:ext cx="0" cy="0"/>
          <a:chOff x="0" y="0"/>
          <a:chExt cx="0" cy="0"/>
        </a:xfrm>
      </p:grpSpPr>
      <p:sp>
        <p:nvSpPr>
          <p:cNvPr id="294" name="Google Shape;294;g2e8f58b83d9_0_989:notes">
            <a:extLst>
              <a:ext uri="{FF2B5EF4-FFF2-40B4-BE49-F238E27FC236}">
                <a16:creationId xmlns:a16="http://schemas.microsoft.com/office/drawing/2014/main" id="{743CF0A3-66B0-6150-B11A-86D2E49E0A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200" dirty="0">
                <a:effectLst/>
                <a:latin typeface="Calibri" panose="020F0502020204030204" pitchFamily="34" charset="0"/>
                <a:ea typeface="Calibri" panose="020F0502020204030204" pitchFamily="34" charset="0"/>
              </a:rPr>
              <a:t>Unas sugerencias: </a:t>
            </a:r>
          </a:p>
          <a:p>
            <a:pPr marL="0" marR="0" lvl="0" indent="0">
              <a:buFontTx/>
              <a:buNone/>
            </a:pPr>
            <a:endParaRPr lang="es-ES" sz="1200" dirty="0">
              <a:effectLst/>
              <a:latin typeface="Calibri" panose="020F0502020204030204" pitchFamily="34" charset="0"/>
              <a:ea typeface="Calibri" panose="020F0502020204030204" pitchFamily="34" charset="0"/>
            </a:endParaRPr>
          </a:p>
          <a:p>
            <a:pPr marL="171450" marR="0" lvl="0" indent="-171450"/>
            <a:r>
              <a:rPr lang="es-ES" sz="1200" i="1" dirty="0">
                <a:effectLst/>
                <a:latin typeface="Calibri" panose="020F0502020204030204" pitchFamily="34" charset="0"/>
                <a:ea typeface="Calibri" panose="020F0502020204030204" pitchFamily="34" charset="0"/>
              </a:rPr>
              <a:t>Recuerden – </a:t>
            </a:r>
            <a:r>
              <a:rPr lang="es-ES" sz="1200" b="1" i="1" dirty="0">
                <a:effectLst/>
                <a:latin typeface="Calibri" panose="020F0502020204030204" pitchFamily="34" charset="0"/>
                <a:ea typeface="Calibri" panose="020F0502020204030204" pitchFamily="34" charset="0"/>
              </a:rPr>
              <a:t>Tu testimonio es obra de Dios. </a:t>
            </a:r>
            <a:r>
              <a:rPr lang="es-ES" sz="1200" i="1" dirty="0">
                <a:effectLst/>
                <a:latin typeface="Calibri" panose="020F0502020204030204" pitchFamily="34" charset="0"/>
                <a:ea typeface="Calibri" panose="020F0502020204030204" pitchFamily="34" charset="0"/>
              </a:rPr>
              <a:t>Es un testimonio de lo que Dios ha hecho por uno. No es para presumir. No eres el protagonista.  Dios lo es. </a:t>
            </a:r>
          </a:p>
          <a:p>
            <a:pPr marL="171450" marR="0" lvl="0" indent="-171450"/>
            <a:endParaRPr lang="es-ES" sz="1200" i="1" dirty="0">
              <a:effectLst/>
              <a:latin typeface="Calibri" panose="020F0502020204030204" pitchFamily="34" charset="0"/>
              <a:ea typeface="Calibri" panose="020F0502020204030204" pitchFamily="34" charset="0"/>
            </a:endParaRPr>
          </a:p>
          <a:p>
            <a:pPr marL="171450" marR="0" lvl="0" indent="-171450"/>
            <a:r>
              <a:rPr lang="es-ES" sz="1200" i="1" dirty="0">
                <a:effectLst/>
                <a:latin typeface="Calibri" panose="020F0502020204030204" pitchFamily="34" charset="0"/>
                <a:ea typeface="Calibri" panose="020F0502020204030204" pitchFamily="34" charset="0"/>
              </a:rPr>
              <a:t>Enfatizar SU obra, SU poder, no el tuyo, “Ustedes no me eligieron a mí.” </a:t>
            </a:r>
            <a:endParaRPr lang="en-US" sz="1200" i="0" dirty="0">
              <a:effectLst/>
              <a:latin typeface="Calibri" panose="020F0502020204030204" pitchFamily="34" charset="0"/>
              <a:ea typeface="Calibri" panose="020F0502020204030204" pitchFamily="34" charset="0"/>
            </a:endParaRPr>
          </a:p>
          <a:p>
            <a:pPr marL="171450" marR="0" lvl="0" indent="-171450"/>
            <a:endParaRPr lang="es-ES" sz="1200" i="1" dirty="0">
              <a:effectLst/>
              <a:latin typeface="Calibri" panose="020F0502020204030204" pitchFamily="34" charset="0"/>
              <a:ea typeface="Calibri" panose="020F0502020204030204" pitchFamily="34" charset="0"/>
            </a:endParaRPr>
          </a:p>
          <a:p>
            <a:pPr marL="171450" marR="0" lvl="0" indent="-171450"/>
            <a:r>
              <a:rPr lang="es-ES" sz="1200" i="1" dirty="0">
                <a:effectLst/>
                <a:latin typeface="Calibri" panose="020F0502020204030204" pitchFamily="34" charset="0"/>
                <a:ea typeface="Calibri" panose="020F0502020204030204" pitchFamily="34" charset="0"/>
              </a:rPr>
              <a:t>Seamos humildes, vulnerables y honestos como Pablo.  Pero tampoco no hay que compartir detalles íntimos que van a causar que otros tropiecen. Tues heridas y fallas hacen ver bien a Dios. </a:t>
            </a:r>
          </a:p>
          <a:p>
            <a:pPr marL="171450" marR="0" lvl="0" indent="-171450"/>
            <a:endParaRPr lang="en-US" sz="1200" i="0" dirty="0">
              <a:effectLst/>
              <a:latin typeface="Calibri" panose="020F0502020204030204" pitchFamily="34" charset="0"/>
              <a:ea typeface="Calibri" panose="020F0502020204030204" pitchFamily="34" charset="0"/>
            </a:endParaRPr>
          </a:p>
          <a:p>
            <a:pPr marL="171450" marR="0" lvl="0" indent="-171450"/>
            <a:r>
              <a:rPr lang="es-ES" sz="1200" i="1" dirty="0">
                <a:effectLst/>
                <a:latin typeface="Calibri" panose="020F0502020204030204" pitchFamily="34" charset="0"/>
                <a:ea typeface="Calibri" panose="020F0502020204030204" pitchFamily="34" charset="0"/>
              </a:rPr>
              <a:t>Los testimonios vienen de muchas formas.  No es una competencia.  </a:t>
            </a:r>
          </a:p>
          <a:p>
            <a:pPr marL="171450" marR="0" lvl="0" indent="-171450"/>
            <a:endParaRPr lang="en-US" sz="1200" i="0" dirty="0">
              <a:effectLst/>
              <a:latin typeface="Calibri" panose="020F0502020204030204" pitchFamily="34" charset="0"/>
              <a:ea typeface="Calibri" panose="020F0502020204030204" pitchFamily="34" charset="0"/>
            </a:endParaRPr>
          </a:p>
          <a:p>
            <a:pPr marL="171450" marR="0" lvl="0" indent="-171450"/>
            <a:r>
              <a:rPr lang="es-ES" sz="1200" i="1" dirty="0">
                <a:effectLst/>
                <a:latin typeface="Calibri" panose="020F0502020204030204" pitchFamily="34" charset="0"/>
                <a:ea typeface="Calibri" panose="020F0502020204030204" pitchFamily="34" charset="0"/>
              </a:rPr>
              <a:t>Tu testimonio no es el evangelio.  Pero tu testimonio puede ser evidencia del poder el evangelio en uno, como en el caso de Pablo. </a:t>
            </a:r>
          </a:p>
          <a:p>
            <a:pPr marL="171450" marR="0" lvl="0" indent="-171450"/>
            <a:endParaRPr lang="es-ES" sz="1200" i="1" dirty="0">
              <a:effectLst/>
              <a:latin typeface="Calibri" panose="020F0502020204030204" pitchFamily="34" charset="0"/>
              <a:ea typeface="Calibri" panose="020F0502020204030204" pitchFamily="34" charset="0"/>
            </a:endParaRPr>
          </a:p>
          <a:p>
            <a:pPr marL="171450" marR="0" lvl="0" indent="-171450"/>
            <a:r>
              <a:rPr lang="es-ES" sz="1200" i="1" dirty="0">
                <a:effectLst/>
                <a:latin typeface="Calibri" panose="020F0502020204030204" pitchFamily="34" charset="0"/>
                <a:ea typeface="Calibri" panose="020F0502020204030204" pitchFamily="34" charset="0"/>
              </a:rPr>
              <a:t>Utiliza la Biblia y términos espirituales – misericordia, gracia. </a:t>
            </a:r>
            <a:endParaRPr lang="en-US"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100"/>
              <a:buFontTx/>
              <a:buNone/>
            </a:pPr>
            <a:endParaRPr lang="en-US" sz="1200" dirty="0">
              <a:solidFill>
                <a:schemeClr val="dk1"/>
              </a:solidFill>
              <a:latin typeface="Lato"/>
              <a:ea typeface="Lato"/>
              <a:cs typeface="Lato"/>
              <a:sym typeface="Lato"/>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295" name="Google Shape;295;g2e8f58b83d9_0_989:notes">
            <a:extLst>
              <a:ext uri="{FF2B5EF4-FFF2-40B4-BE49-F238E27FC236}">
                <a16:creationId xmlns:a16="http://schemas.microsoft.com/office/drawing/2014/main" id="{1BE709E0-A550-B3CF-CF3B-E75C3FB5E5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5748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CA3A7FD6-EFAC-0823-78FF-81303BEB5B70}"/>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A8E4DB0F-F8AA-6194-2924-2AD398C82F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system-ui"/>
              </a:rPr>
              <a:t>18 </a:t>
            </a:r>
            <a:r>
              <a:rPr lang="es-PY" sz="1100" b="0" i="0" dirty="0">
                <a:solidFill>
                  <a:srgbClr val="000000"/>
                </a:solidFill>
                <a:effectLst/>
                <a:latin typeface="system-ui"/>
              </a:rPr>
              <a:t>Timoteo, hijo mío, te encargo este mandamiento para que, conforme a las profecías que antes se hicieron acerca de ti, presentes por ellas la buena batalla </a:t>
            </a:r>
            <a:endParaRPr lang="es-PY" sz="1000" i="1" dirty="0">
              <a:solidFill>
                <a:schemeClr val="dk1"/>
              </a:solidFill>
              <a:latin typeface="Lato"/>
              <a:ea typeface="Lato"/>
              <a:cs typeface="Lato"/>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53B9F4E0-3150-DEAC-751B-45F78C4C31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601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100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3. Oración de Apertura  </a:t>
            </a:r>
            <a:endParaRPr lang="en-US" sz="1800" b="1" dirty="0">
              <a:effectLst/>
              <a:latin typeface="Calibri" panose="020F0502020204030204" pitchFamily="34" charset="0"/>
              <a:ea typeface="Calibri" panose="020F0502020204030204" pitchFamily="34" charset="0"/>
            </a:endParaRPr>
          </a:p>
          <a:p>
            <a:pPr marL="228600" marR="171450" lvl="0" indent="0" algn="l" rtl="0">
              <a:spcBef>
                <a:spcPts val="0"/>
              </a:spcBef>
              <a:spcAft>
                <a:spcPts val="1000"/>
              </a:spcAft>
              <a:buClr>
                <a:schemeClr val="dk1"/>
              </a:buClr>
              <a:buSzPts val="1100"/>
              <a:buFont typeface="Arial"/>
              <a:buNone/>
            </a:pPr>
            <a:endParaRPr dirty="0"/>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911A0C1E-DADD-C89E-2710-BA2E9ABE5E6F}"/>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CD75C951-4B8B-7512-72C6-B5B8550528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i="0" baseline="30000" dirty="0">
                <a:solidFill>
                  <a:srgbClr val="000000"/>
                </a:solidFill>
                <a:effectLst/>
                <a:latin typeface="system-ui"/>
              </a:rPr>
              <a:t>19 </a:t>
            </a:r>
            <a:r>
              <a:rPr lang="es-PY" sz="1100" b="0" i="0" dirty="0">
                <a:solidFill>
                  <a:srgbClr val="000000"/>
                </a:solidFill>
                <a:effectLst/>
                <a:latin typeface="system-ui"/>
              </a:rPr>
              <a:t>y mantengas la fe y la buena conciencia, que por desecharlas algunos naufragaron en cuanto a la fe, </a:t>
            </a:r>
            <a:r>
              <a:rPr lang="es-PY" sz="1100" b="1" i="0" baseline="30000" dirty="0">
                <a:solidFill>
                  <a:srgbClr val="000000"/>
                </a:solidFill>
                <a:effectLst/>
                <a:latin typeface="system-ui"/>
              </a:rPr>
              <a:t>20 </a:t>
            </a:r>
            <a:r>
              <a:rPr lang="es-PY" sz="1100" b="0" i="0" dirty="0">
                <a:solidFill>
                  <a:srgbClr val="000000"/>
                </a:solidFill>
                <a:effectLst/>
                <a:latin typeface="system-ui"/>
              </a:rPr>
              <a:t>entre ellos Himeneo y Alejandro, a quienes entregué a Satanás para que aprendan a no blasfemar.</a:t>
            </a:r>
            <a:endParaRPr lang="es-PY" sz="1000" i="1" dirty="0">
              <a:solidFill>
                <a:schemeClr val="dk1"/>
              </a:solidFill>
              <a:latin typeface="Lato"/>
              <a:ea typeface="Lato"/>
              <a:cs typeface="Lato"/>
              <a:sym typeface="Lato"/>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81D5D1FC-E5CC-BB7B-99BC-8E25BEA27C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600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085D957C-572E-A7E0-5BBC-3DF3D65FC033}"/>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F653A36B-270D-19E3-714B-FAC993E28A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Al leer las ordenes que Pablo le da a su ‘hijo’, ¿qué tipo de instrucciones daremos a nuestros “hijos espirituales”? </a:t>
            </a:r>
          </a:p>
          <a:p>
            <a:pPr marL="0" marR="0" lvl="0" indent="0">
              <a:buFontTx/>
              <a:buNone/>
            </a:pPr>
            <a:endParaRPr lang="es-E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 luchar, a no perder la fe…</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No “naufragarse” </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ejemplo de Pablo también nos enseña la necesidad de la disciplina fraternal.  Tuvo que “entregar” a unos a Satanás.  Es como excomulgar, hacerles saber que, por su pecado persistente ya no son miembros de la congregación.</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De esta forma nosotros también podemos animar a los “</a:t>
            </a:r>
            <a:r>
              <a:rPr lang="es-ES" sz="1100" dirty="0" err="1">
                <a:effectLst/>
                <a:latin typeface="Calibri" panose="020F0502020204030204" pitchFamily="34" charset="0"/>
                <a:ea typeface="Calibri" panose="020F0502020204030204" pitchFamily="34" charset="0"/>
              </a:rPr>
              <a:t>timoteos</a:t>
            </a:r>
            <a:r>
              <a:rPr lang="es-ES" sz="1100" dirty="0">
                <a:effectLst/>
                <a:latin typeface="Calibri" panose="020F0502020204030204" pitchFamily="34" charset="0"/>
                <a:ea typeface="Calibri" panose="020F0502020204030204" pitchFamily="34" charset="0"/>
              </a:rPr>
              <a:t>,” a los líderes bajo nuestro cargo.  Igual los consejeros animarán a los sembradores así.   </a:t>
            </a:r>
            <a:endParaRPr lang="en-US" sz="1100" dirty="0">
              <a:effectLst/>
              <a:latin typeface="Calibri" panose="020F0502020204030204" pitchFamily="34" charset="0"/>
              <a:ea typeface="Calibri" panose="020F0502020204030204" pitchFamily="34" charset="0"/>
            </a:endParaRPr>
          </a:p>
          <a:p>
            <a:pPr marL="171450" lvl="0" indent="-171450" algn="l" rtl="0">
              <a:spcBef>
                <a:spcPts val="1000"/>
              </a:spcBef>
              <a:spcAft>
                <a:spcPts val="0"/>
              </a:spcAft>
              <a:buFontTx/>
              <a:buChar char="-"/>
            </a:pPr>
            <a:endParaRPr dirty="0"/>
          </a:p>
        </p:txBody>
      </p:sp>
      <p:sp>
        <p:nvSpPr>
          <p:cNvPr id="311" name="Google Shape;311;g2f5882f685f_0_775:notes">
            <a:extLst>
              <a:ext uri="{FF2B5EF4-FFF2-40B4-BE49-F238E27FC236}">
                <a16:creationId xmlns:a16="http://schemas.microsoft.com/office/drawing/2014/main" id="{4D0AD99B-27B0-D583-7EBA-94CD333307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258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La Tarea</a:t>
            </a:r>
          </a:p>
          <a:p>
            <a:pPr marL="0" marR="0">
              <a:buNone/>
            </a:pPr>
            <a:endParaRPr lang="en-US" sz="1800" b="1"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Ver el video 2:  </a:t>
            </a:r>
            <a:r>
              <a:rPr lang="es-ES" sz="1800" u="sng" dirty="0">
                <a:solidFill>
                  <a:srgbClr val="0000FF"/>
                </a:solidFill>
                <a:effectLst/>
                <a:latin typeface="Calibri" panose="020F0502020204030204" pitchFamily="34" charset="0"/>
                <a:ea typeface="Arial" panose="020B0604020202020204" pitchFamily="34" charset="0"/>
                <a:cs typeface="Calibri" panose="020F0502020204030204" pitchFamily="34" charset="0"/>
                <a:hlinkClick r:id="rId3"/>
              </a:rPr>
              <a:t>https://youtu.be/Q-Ru79bQl44?si=w12-HPQb-47Y9jsN</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Leer 1 Timoteo 2 en sus Biblias.</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Investigar: ¿Quién fue el Emperador romano en el año 63-65 d.C.?</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Enviar su testimonio personal al Profe por escrito, audio o video dentro de 8 días.</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sz="1104" dirty="0">
              <a:solidFill>
                <a:schemeClr val="dk1"/>
              </a:solidFill>
              <a:latin typeface="Calibri"/>
              <a:ea typeface="Calibri"/>
              <a:cs typeface="Calibri"/>
              <a:sym typeface="Calibri"/>
            </a:endParaRPr>
          </a:p>
        </p:txBody>
      </p:sp>
      <p:sp>
        <p:nvSpPr>
          <p:cNvPr id="460" name="Google Shape;46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adf25473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Oración o Bendición</a:t>
            </a:r>
            <a:endParaRPr lang="en-US" sz="1800" b="1"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452" name="Google Shape;452;g2adf2547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df254731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1000"/>
              </a:spcAft>
              <a:buSzPts val="1100"/>
              <a:buNone/>
            </a:pPr>
            <a:r>
              <a:rPr lang="es-ES" sz="1800" b="1" dirty="0">
                <a:effectLst/>
                <a:latin typeface="Calibri" panose="020F0502020204030204" pitchFamily="34" charset="0"/>
                <a:ea typeface="Calibri" panose="020F0502020204030204" pitchFamily="34" charset="0"/>
              </a:rPr>
              <a:t>Despedida</a:t>
            </a:r>
            <a:r>
              <a:rPr lang="en-US" sz="2000" b="1" dirty="0">
                <a:effectLst/>
              </a:rPr>
              <a:t> </a:t>
            </a:r>
            <a:endParaRPr sz="1104" b="1" dirty="0">
              <a:solidFill>
                <a:schemeClr val="dk1"/>
              </a:solidFill>
              <a:latin typeface="Calibri"/>
              <a:ea typeface="Calibri"/>
              <a:cs typeface="Calibri"/>
              <a:sym typeface="Calibri"/>
            </a:endParaRPr>
          </a:p>
        </p:txBody>
      </p:sp>
      <p:sp>
        <p:nvSpPr>
          <p:cNvPr id="470" name="Google Shape;470;g2adf254731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1000"/>
              </a:spcAft>
              <a:buSzPts val="1100"/>
              <a:buNone/>
            </a:pPr>
            <a:endParaRPr b="1" u="sng" dirty="0">
              <a:solidFill>
                <a:schemeClr val="dk1"/>
              </a:solidFill>
              <a:latin typeface="Calibri"/>
              <a:ea typeface="Calibri"/>
              <a:cs typeface="Calibri"/>
              <a:sym typeface="Calibri"/>
            </a:endParaRPr>
          </a:p>
        </p:txBody>
      </p:sp>
      <p:sp>
        <p:nvSpPr>
          <p:cNvPr id="478" name="Google Shape;478;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 </a:t>
            </a:r>
            <a:r>
              <a:rPr lang="es-ES" sz="1800" b="1" dirty="0">
                <a:effectLst/>
                <a:latin typeface="Calibri" panose="020F0502020204030204" pitchFamily="34" charset="0"/>
                <a:ea typeface="Calibri" panose="020F0502020204030204" pitchFamily="34" charset="0"/>
              </a:rPr>
              <a:t>OBJETIVO #1: Introducir el curso, su estructura, su proyecto final. </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lang="en-US" b="1" dirty="0">
              <a:solidFill>
                <a:schemeClr val="dk1"/>
              </a:solidFill>
              <a:latin typeface="Calibri"/>
              <a:ea typeface="Calibri"/>
              <a:cs typeface="Calibri"/>
              <a:sym typeface="Calibri"/>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f5882f685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 1. Introducción al curso</a:t>
            </a: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En este curso vamos a leer las dos cartas de Pablo a Timoteo.  La idea es leer estas cartas con los ojos de un sembrador, viendo aplicaciones para el ministerio, para poder animar a otros, y para su andar con Dios en lo personal. Lo que más se espera es que vean que Cristo es la clave en todo.</a:t>
            </a:r>
            <a:endParaRPr lang="en-US" sz="18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100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144" name="Google Shape;144;g2f5882f685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5882f685f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2. Objetivos del </a:t>
            </a:r>
            <a:r>
              <a:rPr lang="es-ES" sz="1800" b="1" u="sng" dirty="0">
                <a:effectLst/>
                <a:latin typeface="Calibri" panose="020F0502020204030204" pitchFamily="34" charset="0"/>
                <a:ea typeface="Calibri" panose="020F0502020204030204" pitchFamily="34" charset="0"/>
              </a:rPr>
              <a:t>Curso:</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Leeremos las dos cartas a Timoteo buscando aplicaciones para el sembrador y su grupo.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Compartiremos un testimonio y una exhortación </a:t>
            </a: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capaces de animar y fortalecer a un “Timoteo” y su grupo sembrador.</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Identificaremos las características esenciales sobre la vida personal y ministerial de los que sirven en la obra del Evangelio.</a:t>
            </a:r>
            <a:endParaRPr lang="en-US" sz="18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100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88" name="Google Shape;188;g2f5882f685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f5882f685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b="1" dirty="0"/>
              <a:t>3. Panorama del Nivel Sembrador – 10 </a:t>
            </a:r>
            <a:r>
              <a:rPr lang="en-US" b="1" dirty="0" err="1"/>
              <a:t>cursos</a:t>
            </a:r>
            <a:r>
              <a:rPr lang="en-US" b="1" dirty="0"/>
              <a:t> </a:t>
            </a:r>
            <a:r>
              <a:rPr lang="en-US" b="1" dirty="0" err="1"/>
              <a:t>en</a:t>
            </a:r>
            <a:r>
              <a:rPr lang="en-US" b="1" dirty="0"/>
              <a:t> total</a:t>
            </a:r>
            <a:br>
              <a:rPr lang="en-US" dirty="0"/>
            </a:br>
            <a:br>
              <a:rPr lang="en-US" dirty="0"/>
            </a:br>
            <a:r>
              <a:rPr lang="en-US" dirty="0"/>
              <a:t>El Nivel Sembrador de Academia Cristo </a:t>
            </a:r>
            <a:r>
              <a:rPr lang="en-US" dirty="0" err="1"/>
              <a:t>fue</a:t>
            </a:r>
            <a:r>
              <a:rPr lang="en-US" dirty="0"/>
              <a:t> </a:t>
            </a:r>
            <a:r>
              <a:rPr lang="en-US" dirty="0" err="1"/>
              <a:t>diseñado</a:t>
            </a:r>
            <a:r>
              <a:rPr lang="en-US" dirty="0"/>
              <a:t> con </a:t>
            </a:r>
            <a:r>
              <a:rPr lang="en-US" dirty="0" err="1"/>
              <a:t>el</a:t>
            </a:r>
            <a:r>
              <a:rPr lang="en-US" dirty="0"/>
              <a:t> Sembrador </a:t>
            </a:r>
            <a:r>
              <a:rPr lang="en-US" dirty="0" err="1"/>
              <a:t>en</a:t>
            </a:r>
            <a:r>
              <a:rPr lang="en-US" dirty="0"/>
              <a:t> </a:t>
            </a:r>
            <a:r>
              <a:rPr lang="en-US" dirty="0" err="1"/>
              <a:t>mente</a:t>
            </a:r>
            <a:r>
              <a:rPr lang="en-US" dirty="0"/>
              <a:t> </a:t>
            </a:r>
            <a:r>
              <a:rPr lang="en-US" dirty="0" err="1"/>
              <a:t>según</a:t>
            </a:r>
            <a:r>
              <a:rPr lang="en-US" dirty="0"/>
              <a:t> la Ruta Cristo y </a:t>
            </a:r>
            <a:r>
              <a:rPr lang="en-US" dirty="0" err="1"/>
              <a:t>los</a:t>
            </a:r>
            <a:r>
              <a:rPr lang="en-US" dirty="0"/>
              <a:t> Cinco </a:t>
            </a:r>
            <a:r>
              <a:rPr lang="en-US" dirty="0" err="1"/>
              <a:t>Hábitos</a:t>
            </a:r>
            <a:r>
              <a:rPr lang="en-US" dirty="0"/>
              <a:t> del Grupo Sembrador.  Sin embargo, </a:t>
            </a:r>
            <a:r>
              <a:rPr lang="en-US" dirty="0" err="1"/>
              <a:t>el</a:t>
            </a:r>
            <a:r>
              <a:rPr lang="en-US" dirty="0"/>
              <a:t> material le </a:t>
            </a:r>
            <a:r>
              <a:rPr lang="en-US" dirty="0" err="1"/>
              <a:t>serviría</a:t>
            </a:r>
            <a:r>
              <a:rPr lang="en-US" dirty="0"/>
              <a:t> a </a:t>
            </a:r>
            <a:r>
              <a:rPr lang="en-US" dirty="0" err="1"/>
              <a:t>cualquier</a:t>
            </a:r>
            <a:r>
              <a:rPr lang="en-US" dirty="0"/>
              <a:t> </a:t>
            </a:r>
            <a:r>
              <a:rPr lang="en-US" dirty="0" err="1"/>
              <a:t>creyente</a:t>
            </a:r>
            <a:r>
              <a:rPr lang="en-US" dirty="0"/>
              <a:t> que </a:t>
            </a:r>
            <a:r>
              <a:rPr lang="en-US" dirty="0" err="1"/>
              <a:t>desee</a:t>
            </a:r>
            <a:r>
              <a:rPr lang="en-US" dirty="0"/>
              <a:t> </a:t>
            </a:r>
            <a:r>
              <a:rPr lang="en-US" dirty="0" err="1"/>
              <a:t>sembrar</a:t>
            </a:r>
            <a:r>
              <a:rPr lang="en-US" dirty="0"/>
              <a:t> la Palabra y </a:t>
            </a:r>
            <a:r>
              <a:rPr lang="en-US" dirty="0" err="1"/>
              <a:t>apoyar</a:t>
            </a:r>
            <a:r>
              <a:rPr lang="en-US" dirty="0"/>
              <a:t> </a:t>
            </a:r>
            <a:r>
              <a:rPr lang="en-US" dirty="0" err="1"/>
              <a:t>en</a:t>
            </a:r>
            <a:r>
              <a:rPr lang="en-US" dirty="0"/>
              <a:t> la </a:t>
            </a:r>
            <a:r>
              <a:rPr lang="en-US" dirty="0" err="1"/>
              <a:t>obra</a:t>
            </a:r>
            <a:r>
              <a:rPr lang="en-US" dirty="0"/>
              <a:t> de </a:t>
            </a:r>
            <a:r>
              <a:rPr lang="en-US" dirty="0" err="1"/>
              <a:t>distinas</a:t>
            </a:r>
            <a:r>
              <a:rPr lang="en-US" dirty="0"/>
              <a:t> </a:t>
            </a:r>
            <a:r>
              <a:rPr lang="en-US" dirty="0" err="1"/>
              <a:t>maneras</a:t>
            </a:r>
            <a:r>
              <a:rPr lang="en-US" dirty="0"/>
              <a:t>. </a:t>
            </a:r>
          </a:p>
          <a:p>
            <a:pPr marL="0" lvl="0" indent="0" algn="l" rtl="0">
              <a:spcBef>
                <a:spcPts val="1000"/>
              </a:spcBef>
              <a:spcAft>
                <a:spcPts val="0"/>
              </a:spcAft>
              <a:buNone/>
            </a:pPr>
            <a:endParaRPr lang="en-US" dirty="0"/>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Los cursos: La Gran comisión; Educación Cristiana; Adoración Cristiana; Tu Comunidad Cristiana; Mi Vida Devocional en los Salmos; Identificación Espiritual Dos; Entendiendo a los Profetas; Fortaleciendo a Timoteo; Las Cartas del Nuevo Testamento; Introducción al Sermón Bíblico. </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155" name="Google Shape;155;g2f5882f685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5882f685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libri" panose="020F0502020204030204" pitchFamily="34" charset="0"/>
              </a:rPr>
              <a:t>4. Proyecto Final – 3 partes</a:t>
            </a:r>
          </a:p>
          <a:p>
            <a:pPr marL="0" marR="0">
              <a:buNone/>
            </a:pPr>
            <a:endParaRPr lang="es-ES" sz="1800" b="1" dirty="0">
              <a:effectLst/>
              <a:latin typeface="Calibri" panose="020F0502020204030204" pitchFamily="34" charset="0"/>
              <a:ea typeface="Calibri" panose="020F0502020204030204" pitchFamily="34" charset="0"/>
            </a:endParaRPr>
          </a:p>
          <a:p>
            <a:pPr marL="0" marR="0">
              <a:buNone/>
            </a:pPr>
            <a:r>
              <a:rPr lang="es-ES" sz="1800" b="0" dirty="0">
                <a:effectLst/>
                <a:latin typeface="Calibri" panose="020F0502020204030204" pitchFamily="34" charset="0"/>
                <a:ea typeface="Calibri" panose="020F0502020204030204" pitchFamily="34" charset="0"/>
              </a:rPr>
              <a:t>1)Testimonio Personal: </a:t>
            </a:r>
          </a:p>
          <a:p>
            <a:pPr marL="0" marR="0">
              <a:buNone/>
            </a:pPr>
            <a:r>
              <a:rPr lang="es-ES" sz="1800" dirty="0">
                <a:effectLst/>
                <a:latin typeface="Calibri" panose="020F0502020204030204" pitchFamily="34" charset="0"/>
                <a:ea typeface="Calibri" panose="020F0502020204030204" pitchFamily="34" charset="0"/>
              </a:rPr>
              <a:t>Desarrollar por escrito, por audio o video tu testimonio personal. ¿Cómo te ha salvado Dios? ¿Cómo ha obrado en tu vida?  Compartirlo con el Profesor y si quiere con su consejero.</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1" descr="A logo with a cross and a bird&#10;&#10;Description automatically generated"/>
          <p:cNvPicPr preferRelativeResize="0"/>
          <p:nvPr/>
        </p:nvPicPr>
        <p:blipFill rotWithShape="1">
          <a:blip r:embed="rId3">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4500273"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5400" b="0" i="0" u="none" strike="noStrike" cap="none" dirty="0" err="1">
                <a:solidFill>
                  <a:schemeClr val="dk1"/>
                </a:solidFill>
                <a:latin typeface="Lato"/>
                <a:ea typeface="Lato"/>
                <a:cs typeface="Lato"/>
                <a:sym typeface="Lato"/>
              </a:rPr>
              <a:t>Fortaleciendo</a:t>
            </a:r>
            <a:r>
              <a:rPr lang="en-US" sz="5400" b="0" i="0" u="none" strike="noStrike" cap="none" dirty="0">
                <a:solidFill>
                  <a:schemeClr val="dk1"/>
                </a:solidFill>
                <a:latin typeface="Lato"/>
                <a:ea typeface="Lato"/>
                <a:cs typeface="Lato"/>
                <a:sym typeface="Lato"/>
              </a:rPr>
              <a:t> a </a:t>
            </a:r>
            <a:r>
              <a:rPr lang="en-US" sz="5400" b="0" i="0" u="none" strike="noStrike" cap="none" dirty="0" err="1">
                <a:solidFill>
                  <a:schemeClr val="dk1"/>
                </a:solidFill>
                <a:latin typeface="Lato"/>
                <a:ea typeface="Lato"/>
                <a:cs typeface="Lato"/>
                <a:sym typeface="Lato"/>
              </a:rPr>
              <a:t>Timoteo</a:t>
            </a:r>
            <a:endParaRPr sz="700" b="0" i="0" u="none" strike="noStrike" cap="none" dirty="0">
              <a:solidFill>
                <a:srgbClr val="000000"/>
              </a:solidFill>
              <a:latin typeface="Lato"/>
              <a:ea typeface="Lato"/>
              <a:cs typeface="Lato"/>
              <a:sym typeface="Lato"/>
            </a:endParaRPr>
          </a:p>
        </p:txBody>
      </p:sp>
      <p:sp>
        <p:nvSpPr>
          <p:cNvPr id="89" name="Google Shape;89;p1"/>
          <p:cNvSpPr/>
          <p:nvPr/>
        </p:nvSpPr>
        <p:spPr>
          <a:xfrm>
            <a:off x="1264510" y="2818701"/>
            <a:ext cx="114817" cy="2143283"/>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306" cy="21432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0A39270B-DCB6-3C28-F14A-CE39464C5050}"/>
              </a:ext>
            </a:extLst>
          </p:cNvPr>
          <p:cNvPicPr>
            <a:picLocks noChangeAspect="1"/>
          </p:cNvPicPr>
          <p:nvPr/>
        </p:nvPicPr>
        <p:blipFill>
          <a:blip r:embed="rId4"/>
          <a:stretch>
            <a:fillRect/>
          </a:stretch>
        </p:blipFill>
        <p:spPr>
          <a:xfrm>
            <a:off x="6269395" y="908921"/>
            <a:ext cx="5811785" cy="4358839"/>
          </a:xfrm>
          <a:prstGeom prst="rect">
            <a:avLst/>
          </a:prstGeom>
        </p:spPr>
      </p:pic>
    </p:spTree>
    <p:extLst>
      <p:ext uri="{BB962C8B-B14F-4D97-AF65-F5344CB8AC3E}">
        <p14:creationId xmlns:p14="http://schemas.microsoft.com/office/powerpoint/2010/main" val="303045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a:extLst>
            <a:ext uri="{FF2B5EF4-FFF2-40B4-BE49-F238E27FC236}">
              <a16:creationId xmlns:a16="http://schemas.microsoft.com/office/drawing/2014/main" id="{9E1175EC-FD2B-BC72-CFE3-86CE658450A9}"/>
            </a:ext>
          </a:extLst>
        </p:cNvPr>
        <p:cNvGrpSpPr/>
        <p:nvPr/>
      </p:nvGrpSpPr>
      <p:grpSpPr>
        <a:xfrm>
          <a:off x="0" y="0"/>
          <a:ext cx="0" cy="0"/>
          <a:chOff x="0" y="0"/>
          <a:chExt cx="0" cy="0"/>
        </a:xfrm>
      </p:grpSpPr>
      <p:sp>
        <p:nvSpPr>
          <p:cNvPr id="209" name="Google Shape;209;g2f5882f685f_0_139">
            <a:extLst>
              <a:ext uri="{FF2B5EF4-FFF2-40B4-BE49-F238E27FC236}">
                <a16:creationId xmlns:a16="http://schemas.microsoft.com/office/drawing/2014/main" id="{9BEABE40-22C0-BBB4-FEFC-2F03AEF21527}"/>
              </a:ext>
            </a:extLst>
          </p:cNvPr>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Proyecto Final – 3 partes</a:t>
            </a:r>
            <a:endParaRPr sz="6000" dirty="0">
              <a:solidFill>
                <a:srgbClr val="009444"/>
              </a:solidFill>
              <a:latin typeface="Lato"/>
              <a:ea typeface="Lato"/>
              <a:cs typeface="Lato"/>
              <a:sym typeface="Lato"/>
            </a:endParaRPr>
          </a:p>
        </p:txBody>
      </p:sp>
      <p:cxnSp>
        <p:nvCxnSpPr>
          <p:cNvPr id="210" name="Google Shape;210;g2f5882f685f_0_139">
            <a:extLst>
              <a:ext uri="{FF2B5EF4-FFF2-40B4-BE49-F238E27FC236}">
                <a16:creationId xmlns:a16="http://schemas.microsoft.com/office/drawing/2014/main" id="{2784DD8F-B58B-1C82-380C-D19C4FC00427}"/>
              </a:ext>
            </a:extLst>
          </p:cNvPr>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a:extLst>
              <a:ext uri="{FF2B5EF4-FFF2-40B4-BE49-F238E27FC236}">
                <a16:creationId xmlns:a16="http://schemas.microsoft.com/office/drawing/2014/main" id="{6C26D6AA-CA61-EC0A-6B87-F163650EC894}"/>
              </a:ext>
            </a:extLst>
          </p:cNvPr>
          <p:cNvSpPr txBox="1"/>
          <p:nvPr/>
        </p:nvSpPr>
        <p:spPr>
          <a:xfrm>
            <a:off x="3257130" y="2171724"/>
            <a:ext cx="8217018" cy="451299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200" b="1" dirty="0">
                <a:effectLst/>
                <a:latin typeface="Lato"/>
                <a:ea typeface="Lato"/>
                <a:cs typeface="Lato"/>
              </a:rPr>
              <a:t>2.) Carta a un “Timoteo” </a:t>
            </a:r>
          </a:p>
          <a:p>
            <a:pPr>
              <a:lnSpc>
                <a:spcPct val="107000"/>
              </a:lnSpc>
              <a:spcAft>
                <a:spcPts val="800"/>
              </a:spcAft>
            </a:pPr>
            <a:r>
              <a:rPr lang="es-PY" sz="3200" dirty="0">
                <a:latin typeface="Lato"/>
                <a:ea typeface="Lato"/>
                <a:cs typeface="Lato"/>
              </a:rPr>
              <a:t>Escribir</a:t>
            </a:r>
            <a:r>
              <a:rPr lang="es-PY" sz="3200" dirty="0">
                <a:effectLst/>
                <a:latin typeface="Lato"/>
                <a:ea typeface="Lato"/>
                <a:cs typeface="Lato"/>
              </a:rPr>
              <a:t> una carta a un “Timoteo” </a:t>
            </a:r>
            <a:r>
              <a:rPr lang="es-PY" sz="3200" dirty="0">
                <a:latin typeface="Lato"/>
                <a:ea typeface="Lato"/>
                <a:cs typeface="Lato"/>
              </a:rPr>
              <a:t>(una persona) </a:t>
            </a:r>
            <a:r>
              <a:rPr lang="es-PY" sz="3200" dirty="0">
                <a:effectLst/>
                <a:latin typeface="Lato"/>
                <a:ea typeface="Lato"/>
                <a:cs typeface="Lato"/>
              </a:rPr>
              <a:t>en </a:t>
            </a:r>
            <a:r>
              <a:rPr lang="es-PY" sz="3200" dirty="0">
                <a:latin typeface="Lato"/>
                <a:ea typeface="Lato"/>
                <a:cs typeface="Lato"/>
              </a:rPr>
              <a:t>tu </a:t>
            </a:r>
            <a:r>
              <a:rPr lang="es-PY" sz="3200" dirty="0">
                <a:effectLst/>
                <a:latin typeface="Lato"/>
                <a:ea typeface="Lato"/>
                <a:cs typeface="Lato"/>
              </a:rPr>
              <a:t>grupo que </a:t>
            </a:r>
            <a:r>
              <a:rPr lang="es-PY" sz="3200" dirty="0">
                <a:latin typeface="Lato"/>
                <a:ea typeface="Lato"/>
                <a:cs typeface="Lato"/>
              </a:rPr>
              <a:t>muestre</a:t>
            </a:r>
            <a:r>
              <a:rPr lang="es-PY" sz="3200" dirty="0">
                <a:effectLst/>
                <a:latin typeface="Lato"/>
                <a:ea typeface="Lato"/>
                <a:cs typeface="Lato"/>
              </a:rPr>
              <a:t> potencial como líder.  La </a:t>
            </a:r>
            <a:r>
              <a:rPr lang="es-PY" sz="3200" dirty="0">
                <a:latin typeface="Lato"/>
                <a:ea typeface="Lato"/>
                <a:cs typeface="Lato"/>
              </a:rPr>
              <a:t>carta hablará </a:t>
            </a:r>
            <a:r>
              <a:rPr lang="es-PY" sz="3200" dirty="0">
                <a:effectLst/>
                <a:latin typeface="Lato"/>
                <a:ea typeface="Lato"/>
                <a:cs typeface="Lato"/>
              </a:rPr>
              <a:t>sobre el carácter de un líder espiritual, usando temas y pasajes de 1 y 2 Timoteo.  ¿Qué es lo que </a:t>
            </a:r>
            <a:r>
              <a:rPr lang="es-PY" sz="3200" dirty="0">
                <a:latin typeface="Lato"/>
                <a:ea typeface="Lato"/>
                <a:cs typeface="Lato"/>
              </a:rPr>
              <a:t>ves</a:t>
            </a:r>
            <a:r>
              <a:rPr lang="es-PY" sz="3200" dirty="0">
                <a:effectLst/>
                <a:latin typeface="Lato"/>
                <a:ea typeface="Lato"/>
                <a:cs typeface="Lato"/>
              </a:rPr>
              <a:t> en él o ella?  </a:t>
            </a:r>
            <a:r>
              <a:rPr lang="es-PY" sz="3200" dirty="0">
                <a:latin typeface="Lato"/>
                <a:ea typeface="Lato"/>
                <a:cs typeface="Lato"/>
              </a:rPr>
              <a:t>Enfócate más en</a:t>
            </a:r>
            <a:r>
              <a:rPr lang="es-PY" sz="3200" dirty="0">
                <a:effectLst/>
                <a:latin typeface="Lato"/>
                <a:ea typeface="Lato"/>
                <a:cs typeface="Lato"/>
              </a:rPr>
              <a:t> los dones espirituales </a:t>
            </a:r>
            <a:r>
              <a:rPr lang="es-PY" sz="3200" dirty="0">
                <a:latin typeface="Lato"/>
                <a:ea typeface="Lato"/>
                <a:cs typeface="Lato"/>
              </a:rPr>
              <a:t>y </a:t>
            </a:r>
            <a:r>
              <a:rPr lang="es-PY" sz="3200" dirty="0">
                <a:effectLst/>
                <a:latin typeface="Lato"/>
                <a:ea typeface="Lato"/>
                <a:cs typeface="Lato"/>
              </a:rPr>
              <a:t>no solamente en los talentos.</a:t>
            </a:r>
          </a:p>
        </p:txBody>
      </p:sp>
      <p:sp>
        <p:nvSpPr>
          <p:cNvPr id="213" name="Google Shape;213;g2f5882f685f_0_139">
            <a:extLst>
              <a:ext uri="{FF2B5EF4-FFF2-40B4-BE49-F238E27FC236}">
                <a16:creationId xmlns:a16="http://schemas.microsoft.com/office/drawing/2014/main" id="{2251D7CA-C064-4F8C-EE98-DAD80DC984C9}"/>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a:extLst>
              <a:ext uri="{FF2B5EF4-FFF2-40B4-BE49-F238E27FC236}">
                <a16:creationId xmlns:a16="http://schemas.microsoft.com/office/drawing/2014/main" id="{48C85FAB-4DC6-6535-1E8B-C1479F8CF1DC}"/>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a:extLst>
              <a:ext uri="{FF2B5EF4-FFF2-40B4-BE49-F238E27FC236}">
                <a16:creationId xmlns:a16="http://schemas.microsoft.com/office/drawing/2014/main" id="{42CF17A2-8F37-5E7A-6546-A4D706358BD8}"/>
              </a:ext>
            </a:extLst>
          </p:cNvPr>
          <p:cNvPicPr preferRelativeResize="0"/>
          <p:nvPr/>
        </p:nvPicPr>
        <p:blipFill rotWithShape="1">
          <a:blip r:embed="rId4">
            <a:alphaModFix/>
          </a:blip>
          <a:srcRect t="16291" r="-251"/>
          <a:stretch/>
        </p:blipFill>
        <p:spPr>
          <a:xfrm rot="5400000">
            <a:off x="-494890" y="2064585"/>
            <a:ext cx="4061882" cy="3391651"/>
          </a:xfrm>
          <a:prstGeom prst="rect">
            <a:avLst/>
          </a:prstGeom>
          <a:noFill/>
          <a:ln>
            <a:noFill/>
          </a:ln>
        </p:spPr>
      </p:pic>
    </p:spTree>
    <p:extLst>
      <p:ext uri="{BB962C8B-B14F-4D97-AF65-F5344CB8AC3E}">
        <p14:creationId xmlns:p14="http://schemas.microsoft.com/office/powerpoint/2010/main" val="1674194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a:extLst>
            <a:ext uri="{FF2B5EF4-FFF2-40B4-BE49-F238E27FC236}">
              <a16:creationId xmlns:a16="http://schemas.microsoft.com/office/drawing/2014/main" id="{BBB56D99-D1D9-D8D6-CE1D-3D96F1680458}"/>
            </a:ext>
          </a:extLst>
        </p:cNvPr>
        <p:cNvGrpSpPr/>
        <p:nvPr/>
      </p:nvGrpSpPr>
      <p:grpSpPr>
        <a:xfrm>
          <a:off x="0" y="0"/>
          <a:ext cx="0" cy="0"/>
          <a:chOff x="0" y="0"/>
          <a:chExt cx="0" cy="0"/>
        </a:xfrm>
      </p:grpSpPr>
      <p:sp>
        <p:nvSpPr>
          <p:cNvPr id="209" name="Google Shape;209;g2f5882f685f_0_139">
            <a:extLst>
              <a:ext uri="{FF2B5EF4-FFF2-40B4-BE49-F238E27FC236}">
                <a16:creationId xmlns:a16="http://schemas.microsoft.com/office/drawing/2014/main" id="{47C17705-A616-DD1F-2BC0-106400691445}"/>
              </a:ext>
            </a:extLst>
          </p:cNvPr>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Proyecto Final – 3 partes</a:t>
            </a:r>
            <a:endParaRPr sz="6000" dirty="0">
              <a:solidFill>
                <a:srgbClr val="009444"/>
              </a:solidFill>
              <a:latin typeface="Lato"/>
              <a:ea typeface="Lato"/>
              <a:cs typeface="Lato"/>
              <a:sym typeface="Lato"/>
            </a:endParaRPr>
          </a:p>
        </p:txBody>
      </p:sp>
      <p:cxnSp>
        <p:nvCxnSpPr>
          <p:cNvPr id="210" name="Google Shape;210;g2f5882f685f_0_139">
            <a:extLst>
              <a:ext uri="{FF2B5EF4-FFF2-40B4-BE49-F238E27FC236}">
                <a16:creationId xmlns:a16="http://schemas.microsoft.com/office/drawing/2014/main" id="{C18AE05B-C175-4DF6-77BC-377D9FEE1207}"/>
              </a:ext>
            </a:extLst>
          </p:cNvPr>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a:extLst>
              <a:ext uri="{FF2B5EF4-FFF2-40B4-BE49-F238E27FC236}">
                <a16:creationId xmlns:a16="http://schemas.microsoft.com/office/drawing/2014/main" id="{7D510CC5-19A4-CDD2-5504-93B19BCCF08A}"/>
              </a:ext>
            </a:extLst>
          </p:cNvPr>
          <p:cNvSpPr txBox="1"/>
          <p:nvPr/>
        </p:nvSpPr>
        <p:spPr>
          <a:xfrm>
            <a:off x="3257130" y="2595741"/>
            <a:ext cx="8217018" cy="250782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n-US" sz="3200" b="1" dirty="0">
                <a:effectLst/>
                <a:latin typeface="Lato"/>
                <a:ea typeface="Lato"/>
                <a:cs typeface="Lato"/>
              </a:rPr>
              <a:t>3.) </a:t>
            </a:r>
            <a:r>
              <a:rPr lang="en-US" sz="3200" b="1" dirty="0" err="1">
                <a:effectLst/>
                <a:latin typeface="Lato"/>
                <a:ea typeface="Lato"/>
                <a:cs typeface="Lato"/>
              </a:rPr>
              <a:t>Preguntas</a:t>
            </a:r>
            <a:r>
              <a:rPr lang="en-US" sz="3200" b="1" dirty="0">
                <a:effectLst/>
                <a:latin typeface="Lato"/>
                <a:ea typeface="Lato"/>
                <a:cs typeface="Lato"/>
              </a:rPr>
              <a:t> claves</a:t>
            </a:r>
          </a:p>
          <a:p>
            <a:pPr>
              <a:lnSpc>
                <a:spcPct val="107000"/>
              </a:lnSpc>
              <a:spcAft>
                <a:spcPts val="800"/>
              </a:spcAft>
            </a:pPr>
            <a:endParaRPr lang="en-US" sz="3200" dirty="0">
              <a:latin typeface="Lato"/>
              <a:ea typeface="Lato"/>
              <a:cs typeface="Lato"/>
            </a:endParaRPr>
          </a:p>
          <a:p>
            <a:pPr>
              <a:lnSpc>
                <a:spcPct val="107000"/>
              </a:lnSpc>
              <a:spcAft>
                <a:spcPts val="800"/>
              </a:spcAft>
            </a:pPr>
            <a:r>
              <a:rPr lang="en-US" sz="3200" dirty="0">
                <a:effectLst/>
                <a:latin typeface="Lato"/>
                <a:ea typeface="Lato"/>
                <a:cs typeface="Lato"/>
              </a:rPr>
              <a:t>Responder </a:t>
            </a:r>
            <a:r>
              <a:rPr lang="en-US" sz="3200" dirty="0" err="1">
                <a:latin typeface="Lato"/>
                <a:ea typeface="Lato"/>
                <a:cs typeface="Lato"/>
              </a:rPr>
              <a:t>algunas</a:t>
            </a:r>
            <a:r>
              <a:rPr lang="en-US" sz="3200" dirty="0">
                <a:latin typeface="Lato"/>
                <a:ea typeface="Lato"/>
                <a:cs typeface="Lato"/>
              </a:rPr>
              <a:t>  </a:t>
            </a:r>
            <a:r>
              <a:rPr lang="en-US" sz="3200" dirty="0" err="1">
                <a:effectLst/>
                <a:latin typeface="Lato"/>
                <a:ea typeface="Lato"/>
                <a:cs typeface="Lato"/>
              </a:rPr>
              <a:t>preguntas</a:t>
            </a:r>
            <a:r>
              <a:rPr lang="en-US" sz="3200" dirty="0">
                <a:effectLst/>
                <a:latin typeface="Lato"/>
                <a:ea typeface="Lato"/>
                <a:cs typeface="Lato"/>
              </a:rPr>
              <a:t> </a:t>
            </a:r>
            <a:r>
              <a:rPr lang="en-US" sz="3200" dirty="0" err="1">
                <a:effectLst/>
                <a:latin typeface="Lato"/>
                <a:ea typeface="Lato"/>
                <a:cs typeface="Lato"/>
              </a:rPr>
              <a:t>acerca</a:t>
            </a:r>
            <a:r>
              <a:rPr lang="en-US" sz="3200" dirty="0">
                <a:effectLst/>
                <a:latin typeface="Lato"/>
                <a:ea typeface="Lato"/>
                <a:cs typeface="Lato"/>
              </a:rPr>
              <a:t> de </a:t>
            </a:r>
            <a:r>
              <a:rPr lang="en-US" sz="3200" dirty="0" err="1">
                <a:effectLst/>
                <a:latin typeface="Lato"/>
                <a:ea typeface="Lato"/>
                <a:cs typeface="Lato"/>
              </a:rPr>
              <a:t>temas</a:t>
            </a:r>
            <a:r>
              <a:rPr lang="en-US" sz="3200" dirty="0">
                <a:effectLst/>
                <a:latin typeface="Lato"/>
                <a:ea typeface="Lato"/>
                <a:cs typeface="Lato"/>
              </a:rPr>
              <a:t> clave </a:t>
            </a:r>
            <a:r>
              <a:rPr lang="en-US" sz="3200" dirty="0" err="1">
                <a:effectLst/>
                <a:latin typeface="Lato"/>
                <a:ea typeface="Lato"/>
                <a:cs typeface="Lato"/>
              </a:rPr>
              <a:t>en</a:t>
            </a:r>
            <a:r>
              <a:rPr lang="en-US" sz="3200" dirty="0">
                <a:effectLst/>
                <a:latin typeface="Lato"/>
                <a:ea typeface="Lato"/>
                <a:cs typeface="Lato"/>
              </a:rPr>
              <a:t> las dos cartas a Timoteo.</a:t>
            </a:r>
            <a:endParaRPr lang="es-PY" sz="3200" dirty="0">
              <a:effectLst/>
              <a:latin typeface="Lato"/>
              <a:ea typeface="Lato"/>
              <a:cs typeface="Lato"/>
            </a:endParaRPr>
          </a:p>
        </p:txBody>
      </p:sp>
      <p:sp>
        <p:nvSpPr>
          <p:cNvPr id="213" name="Google Shape;213;g2f5882f685f_0_139">
            <a:extLst>
              <a:ext uri="{FF2B5EF4-FFF2-40B4-BE49-F238E27FC236}">
                <a16:creationId xmlns:a16="http://schemas.microsoft.com/office/drawing/2014/main" id="{E2AB0FA2-8739-F8D2-F6B9-08D1297F21E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a:extLst>
              <a:ext uri="{FF2B5EF4-FFF2-40B4-BE49-F238E27FC236}">
                <a16:creationId xmlns:a16="http://schemas.microsoft.com/office/drawing/2014/main" id="{C68AF898-6F2A-B9EE-80DA-D1A165CC67A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a:extLst>
              <a:ext uri="{FF2B5EF4-FFF2-40B4-BE49-F238E27FC236}">
                <a16:creationId xmlns:a16="http://schemas.microsoft.com/office/drawing/2014/main" id="{BEF3453F-8FE0-53B2-C629-4A73E0F3184D}"/>
              </a:ext>
            </a:extLst>
          </p:cNvPr>
          <p:cNvPicPr preferRelativeResize="0"/>
          <p:nvPr/>
        </p:nvPicPr>
        <p:blipFill rotWithShape="1">
          <a:blip r:embed="rId4">
            <a:alphaModFix/>
          </a:blip>
          <a:srcRect/>
          <a:stretch/>
        </p:blipFill>
        <p:spPr>
          <a:xfrm rot="5400000">
            <a:off x="-334340" y="1759765"/>
            <a:ext cx="4051701" cy="4051701"/>
          </a:xfrm>
          <a:prstGeom prst="rect">
            <a:avLst/>
          </a:prstGeom>
          <a:noFill/>
          <a:ln>
            <a:noFill/>
          </a:ln>
        </p:spPr>
      </p:pic>
    </p:spTree>
    <p:extLst>
      <p:ext uri="{BB962C8B-B14F-4D97-AF65-F5344CB8AC3E}">
        <p14:creationId xmlns:p14="http://schemas.microsoft.com/office/powerpoint/2010/main" val="196592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pic>
        <p:nvPicPr>
          <p:cNvPr id="220" name="Google Shape;220;g2f5882f685f_0_244"/>
          <p:cNvPicPr preferRelativeResize="0"/>
          <p:nvPr/>
        </p:nvPicPr>
        <p:blipFill rotWithShape="1">
          <a:blip r:embed="rId3">
            <a:alphaModFix/>
          </a:blip>
          <a:srcRect/>
          <a:stretch/>
        </p:blipFill>
        <p:spPr>
          <a:xfrm>
            <a:off x="762000" y="0"/>
            <a:ext cx="11430000" cy="6010275"/>
          </a:xfrm>
          <a:prstGeom prst="rect">
            <a:avLst/>
          </a:prstGeom>
          <a:noFill/>
          <a:ln>
            <a:noFill/>
          </a:ln>
        </p:spPr>
      </p:pic>
      <p:sp>
        <p:nvSpPr>
          <p:cNvPr id="221" name="Google Shape;221;g2f5882f685f_0_244"/>
          <p:cNvSpPr txBox="1"/>
          <p:nvPr/>
        </p:nvSpPr>
        <p:spPr>
          <a:xfrm>
            <a:off x="2275771" y="4137794"/>
            <a:ext cx="7189500" cy="840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100"/>
              <a:buNone/>
            </a:pPr>
            <a:r>
              <a:rPr lang="en-US" sz="4860">
                <a:solidFill>
                  <a:srgbClr val="009444"/>
                </a:solidFill>
                <a:latin typeface="Lato"/>
                <a:ea typeface="Lato"/>
                <a:cs typeface="Lato"/>
                <a:sym typeface="Lato"/>
              </a:rPr>
              <a:t>Esquema del Curso</a:t>
            </a:r>
            <a:endParaRPr sz="4860">
              <a:solidFill>
                <a:srgbClr val="009444"/>
              </a:solidFill>
              <a:latin typeface="Lato"/>
              <a:ea typeface="Lato"/>
              <a:cs typeface="Lato"/>
              <a:sym typeface="Lato"/>
            </a:endParaRPr>
          </a:p>
        </p:txBody>
      </p:sp>
      <p:cxnSp>
        <p:nvCxnSpPr>
          <p:cNvPr id="222" name="Google Shape;222;g2f5882f685f_0_244"/>
          <p:cNvCxnSpPr/>
          <p:nvPr/>
        </p:nvCxnSpPr>
        <p:spPr>
          <a:xfrm>
            <a:off x="2379216" y="515614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23" name="Google Shape;223;g2f5882f685f_0_244"/>
          <p:cNvSpPr txBox="1"/>
          <p:nvPr/>
        </p:nvSpPr>
        <p:spPr>
          <a:xfrm>
            <a:off x="2275776" y="5319625"/>
            <a:ext cx="8370300" cy="12889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88" dirty="0" err="1">
                <a:solidFill>
                  <a:schemeClr val="dk1"/>
                </a:solidFill>
                <a:latin typeface="Lato"/>
                <a:ea typeface="Lato"/>
                <a:cs typeface="Lato"/>
                <a:sym typeface="Lato"/>
              </a:rPr>
              <a:t>Fortaleciendo</a:t>
            </a:r>
            <a:r>
              <a:rPr lang="en-US" sz="3888" dirty="0">
                <a:solidFill>
                  <a:schemeClr val="dk1"/>
                </a:solidFill>
                <a:latin typeface="Lato"/>
                <a:ea typeface="Lato"/>
                <a:cs typeface="Lato"/>
                <a:sym typeface="Lato"/>
              </a:rPr>
              <a:t> a </a:t>
            </a:r>
            <a:r>
              <a:rPr lang="en-US" sz="3888" dirty="0" err="1">
                <a:solidFill>
                  <a:schemeClr val="dk1"/>
                </a:solidFill>
                <a:latin typeface="Lato"/>
                <a:ea typeface="Lato"/>
                <a:cs typeface="Lato"/>
                <a:sym typeface="Lato"/>
              </a:rPr>
              <a:t>Timoteo</a:t>
            </a:r>
            <a:r>
              <a:rPr lang="en-US" sz="3888" dirty="0">
                <a:solidFill>
                  <a:schemeClr val="dk1"/>
                </a:solidFill>
                <a:latin typeface="Lato"/>
                <a:ea typeface="Lato"/>
                <a:cs typeface="Lato"/>
                <a:sym typeface="Lato"/>
              </a:rPr>
              <a:t> – </a:t>
            </a:r>
          </a:p>
          <a:p>
            <a:pPr marL="0" marR="0" lvl="0" indent="0" algn="l" rtl="0">
              <a:spcBef>
                <a:spcPts val="0"/>
              </a:spcBef>
              <a:spcAft>
                <a:spcPts val="0"/>
              </a:spcAft>
              <a:buNone/>
            </a:pPr>
            <a:r>
              <a:rPr lang="en-US" sz="3888" dirty="0">
                <a:solidFill>
                  <a:schemeClr val="dk1"/>
                </a:solidFill>
                <a:latin typeface="Lato"/>
                <a:ea typeface="Lato"/>
                <a:cs typeface="Lato"/>
                <a:sym typeface="Lato"/>
              </a:rPr>
              <a:t>8 </a:t>
            </a:r>
            <a:r>
              <a:rPr lang="en-US" sz="3888" dirty="0" err="1">
                <a:solidFill>
                  <a:schemeClr val="dk1"/>
                </a:solidFill>
                <a:latin typeface="Lato"/>
                <a:ea typeface="Lato"/>
                <a:cs typeface="Lato"/>
                <a:sym typeface="Lato"/>
              </a:rPr>
              <a:t>lecciones</a:t>
            </a:r>
            <a:endParaRPr sz="4800" dirty="0">
              <a:solidFill>
                <a:schemeClr val="dk1"/>
              </a:solidFill>
              <a:latin typeface="Lato"/>
              <a:ea typeface="Lato"/>
              <a:cs typeface="Lato"/>
              <a:sym typeface="Lato"/>
            </a:endParaRPr>
          </a:p>
        </p:txBody>
      </p:sp>
      <p:sp>
        <p:nvSpPr>
          <p:cNvPr id="224" name="Google Shape;224;g2f5882f685f_0_244"/>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5" name="Google Shape;225;g2f5882f685f_0_244"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226" name="Google Shape;226;g2f5882f685f_0_244"/>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f5882f685f_0_254"/>
          <p:cNvSpPr/>
          <p:nvPr/>
        </p:nvSpPr>
        <p:spPr>
          <a:xfrm>
            <a:off x="5741672" y="64410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Timoteo 1 </a:t>
            </a:r>
            <a:endParaRPr sz="2500" dirty="0">
              <a:solidFill>
                <a:srgbClr val="FFFFFF"/>
              </a:solidFill>
              <a:latin typeface="Lato"/>
              <a:ea typeface="Lato"/>
              <a:cs typeface="Lato"/>
              <a:sym typeface="Lato"/>
            </a:endParaRPr>
          </a:p>
        </p:txBody>
      </p:sp>
      <p:sp>
        <p:nvSpPr>
          <p:cNvPr id="232" name="Google Shape;232;g2f5882f685f_0_254"/>
          <p:cNvSpPr/>
          <p:nvPr/>
        </p:nvSpPr>
        <p:spPr>
          <a:xfrm>
            <a:off x="712574" y="644073"/>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3" name="Google Shape;233;g2f5882f685f_0_254"/>
          <p:cNvSpPr/>
          <p:nvPr/>
        </p:nvSpPr>
        <p:spPr>
          <a:xfrm>
            <a:off x="2167274" y="64410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4" name="Google Shape;234;g2f5882f685f_0_254"/>
          <p:cNvSpPr/>
          <p:nvPr/>
        </p:nvSpPr>
        <p:spPr>
          <a:xfrm>
            <a:off x="712574" y="64410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5" name="Google Shape;235;g2f5882f685f_0_254"/>
          <p:cNvSpPr/>
          <p:nvPr/>
        </p:nvSpPr>
        <p:spPr>
          <a:xfrm>
            <a:off x="972253" y="110139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a:solidFill>
                  <a:srgbClr val="FFFFFF"/>
                </a:solidFill>
                <a:latin typeface="Lato"/>
                <a:ea typeface="Lato"/>
                <a:cs typeface="Lato"/>
                <a:sym typeface="Lato"/>
              </a:rPr>
              <a:t>1</a:t>
            </a:r>
            <a:endParaRPr sz="6500" b="1">
              <a:solidFill>
                <a:srgbClr val="FFFFFF"/>
              </a:solidFill>
              <a:latin typeface="Lato"/>
              <a:ea typeface="Lato"/>
              <a:cs typeface="Lato"/>
              <a:sym typeface="Lato"/>
            </a:endParaRPr>
          </a:p>
        </p:txBody>
      </p:sp>
      <p:sp>
        <p:nvSpPr>
          <p:cNvPr id="236" name="Google Shape;236;g2f5882f685f_0_254"/>
          <p:cNvSpPr/>
          <p:nvPr/>
        </p:nvSpPr>
        <p:spPr>
          <a:xfrm>
            <a:off x="2167275" y="1101375"/>
            <a:ext cx="3574500" cy="987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err="1">
                <a:solidFill>
                  <a:srgbClr val="FFFFFF"/>
                </a:solidFill>
                <a:latin typeface="Lato"/>
                <a:ea typeface="Lato"/>
                <a:cs typeface="Lato"/>
                <a:sym typeface="Lato"/>
              </a:rPr>
              <a:t>Te</a:t>
            </a:r>
            <a:r>
              <a:rPr lang="en-US" sz="2500" b="1" dirty="0">
                <a:solidFill>
                  <a:srgbClr val="FFFFFF"/>
                </a:solidFill>
                <a:latin typeface="Lato"/>
                <a:ea typeface="Lato"/>
                <a:cs typeface="Lato"/>
                <a:sym typeface="Lato"/>
              </a:rPr>
              <a:t> </a:t>
            </a:r>
            <a:r>
              <a:rPr lang="en-US" sz="2500" b="1" dirty="0" err="1">
                <a:solidFill>
                  <a:srgbClr val="FFFFFF"/>
                </a:solidFill>
                <a:latin typeface="Lato"/>
                <a:ea typeface="Lato"/>
                <a:cs typeface="Lato"/>
                <a:sym typeface="Lato"/>
              </a:rPr>
              <a:t>encargo</a:t>
            </a:r>
            <a:r>
              <a:rPr lang="en-US" sz="2500" b="1" dirty="0">
                <a:solidFill>
                  <a:srgbClr val="FFFFFF"/>
                </a:solidFill>
                <a:latin typeface="Lato"/>
                <a:ea typeface="Lato"/>
                <a:cs typeface="Lato"/>
                <a:sym typeface="Lato"/>
              </a:rPr>
              <a:t>, </a:t>
            </a:r>
            <a:r>
              <a:rPr lang="en-US" sz="2500" b="1" dirty="0" err="1">
                <a:solidFill>
                  <a:srgbClr val="FFFFFF"/>
                </a:solidFill>
                <a:latin typeface="Lato"/>
                <a:ea typeface="Lato"/>
                <a:cs typeface="Lato"/>
                <a:sym typeface="Lato"/>
              </a:rPr>
              <a:t>Hijo</a:t>
            </a:r>
            <a:r>
              <a:rPr lang="en-US" sz="2500" b="1" dirty="0">
                <a:solidFill>
                  <a:srgbClr val="FFFFFF"/>
                </a:solidFill>
                <a:latin typeface="Lato"/>
                <a:ea typeface="Lato"/>
                <a:cs typeface="Lato"/>
                <a:sym typeface="Lato"/>
              </a:rPr>
              <a:t> </a:t>
            </a:r>
            <a:r>
              <a:rPr lang="en-US" sz="2500" b="1" dirty="0" err="1">
                <a:solidFill>
                  <a:srgbClr val="FFFFFF"/>
                </a:solidFill>
                <a:latin typeface="Lato"/>
                <a:ea typeface="Lato"/>
                <a:cs typeface="Lato"/>
                <a:sym typeface="Lato"/>
              </a:rPr>
              <a:t>Timoteo</a:t>
            </a:r>
            <a:endParaRPr sz="2500" b="1" dirty="0">
              <a:solidFill>
                <a:srgbClr val="FFFFFF"/>
              </a:solidFill>
              <a:latin typeface="Lato"/>
              <a:ea typeface="Lato"/>
              <a:cs typeface="Lato"/>
              <a:sym typeface="Lato"/>
            </a:endParaRPr>
          </a:p>
        </p:txBody>
      </p:sp>
      <p:sp>
        <p:nvSpPr>
          <p:cNvPr id="237" name="Google Shape;237;g2f5882f685f_0_254"/>
          <p:cNvSpPr/>
          <p:nvPr/>
        </p:nvSpPr>
        <p:spPr>
          <a:xfrm>
            <a:off x="5741672" y="2092195"/>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2</a:t>
            </a:r>
            <a:endParaRPr sz="2500" dirty="0">
              <a:solidFill>
                <a:srgbClr val="FFFFFF"/>
              </a:solidFill>
              <a:latin typeface="Lato"/>
              <a:ea typeface="Lato"/>
              <a:cs typeface="Lato"/>
              <a:sym typeface="Lato"/>
            </a:endParaRPr>
          </a:p>
        </p:txBody>
      </p:sp>
      <p:sp>
        <p:nvSpPr>
          <p:cNvPr id="238" name="Google Shape;238;g2f5882f685f_0_254"/>
          <p:cNvSpPr/>
          <p:nvPr/>
        </p:nvSpPr>
        <p:spPr>
          <a:xfrm>
            <a:off x="712574" y="2092169"/>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9" name="Google Shape;239;g2f5882f685f_0_254"/>
          <p:cNvSpPr/>
          <p:nvPr/>
        </p:nvSpPr>
        <p:spPr>
          <a:xfrm>
            <a:off x="2167274" y="2092195"/>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0" name="Google Shape;240;g2f5882f685f_0_254"/>
          <p:cNvSpPr/>
          <p:nvPr/>
        </p:nvSpPr>
        <p:spPr>
          <a:xfrm>
            <a:off x="712574" y="2092195"/>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1" name="Google Shape;241;g2f5882f685f_0_254"/>
          <p:cNvSpPr/>
          <p:nvPr/>
        </p:nvSpPr>
        <p:spPr>
          <a:xfrm>
            <a:off x="972253" y="2549490"/>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a:solidFill>
                  <a:srgbClr val="FFFFFF"/>
                </a:solidFill>
                <a:latin typeface="Lato"/>
                <a:ea typeface="Lato"/>
                <a:cs typeface="Lato"/>
                <a:sym typeface="Lato"/>
              </a:rPr>
              <a:t>2</a:t>
            </a:r>
            <a:endParaRPr sz="6500" b="1">
              <a:solidFill>
                <a:srgbClr val="FFFFFF"/>
              </a:solidFill>
              <a:latin typeface="Lato"/>
              <a:ea typeface="Lato"/>
              <a:cs typeface="Lato"/>
              <a:sym typeface="Lato"/>
            </a:endParaRPr>
          </a:p>
        </p:txBody>
      </p:sp>
      <p:sp>
        <p:nvSpPr>
          <p:cNvPr id="242" name="Google Shape;242;g2f5882f685f_0_254"/>
          <p:cNvSpPr/>
          <p:nvPr/>
        </p:nvSpPr>
        <p:spPr>
          <a:xfrm>
            <a:off x="2167275" y="2397074"/>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err="1">
                <a:solidFill>
                  <a:srgbClr val="FFFFFF"/>
                </a:solidFill>
                <a:latin typeface="Lato"/>
                <a:ea typeface="Lato"/>
                <a:cs typeface="Lato"/>
                <a:sym typeface="Lato"/>
              </a:rPr>
              <a:t>Orar</a:t>
            </a:r>
            <a:r>
              <a:rPr lang="en-US" sz="2500" b="1" dirty="0">
                <a:solidFill>
                  <a:srgbClr val="FFFFFF"/>
                </a:solidFill>
                <a:latin typeface="Lato"/>
                <a:ea typeface="Lato"/>
                <a:cs typeface="Lato"/>
                <a:sym typeface="Lato"/>
              </a:rPr>
              <a:t>, </a:t>
            </a:r>
            <a:r>
              <a:rPr lang="en-US" sz="2500" b="1" dirty="0" err="1">
                <a:solidFill>
                  <a:srgbClr val="FFFFFF"/>
                </a:solidFill>
                <a:latin typeface="Lato"/>
                <a:ea typeface="Lato"/>
                <a:cs typeface="Lato"/>
                <a:sym typeface="Lato"/>
              </a:rPr>
              <a:t>Varones</a:t>
            </a:r>
            <a:r>
              <a:rPr lang="en-US" sz="2500" b="1" dirty="0">
                <a:solidFill>
                  <a:srgbClr val="FFFFFF"/>
                </a:solidFill>
                <a:latin typeface="Lato"/>
                <a:ea typeface="Lato"/>
                <a:cs typeface="Lato"/>
                <a:sym typeface="Lato"/>
              </a:rPr>
              <a:t>, </a:t>
            </a:r>
            <a:r>
              <a:rPr lang="en-US" sz="2500" b="1" dirty="0" err="1">
                <a:solidFill>
                  <a:srgbClr val="FFFFFF"/>
                </a:solidFill>
                <a:latin typeface="Lato"/>
                <a:ea typeface="Lato"/>
                <a:cs typeface="Lato"/>
                <a:sym typeface="Lato"/>
              </a:rPr>
              <a:t>Mujeres</a:t>
            </a:r>
            <a:endParaRPr sz="2500" b="1" dirty="0">
              <a:solidFill>
                <a:srgbClr val="FFFFFF"/>
              </a:solidFill>
              <a:latin typeface="Lato"/>
              <a:ea typeface="Lato"/>
              <a:cs typeface="Lato"/>
              <a:sym typeface="Lato"/>
            </a:endParaRPr>
          </a:p>
        </p:txBody>
      </p:sp>
      <p:sp>
        <p:nvSpPr>
          <p:cNvPr id="243" name="Google Shape;243;g2f5882f685f_0_254"/>
          <p:cNvSpPr/>
          <p:nvPr/>
        </p:nvSpPr>
        <p:spPr>
          <a:xfrm>
            <a:off x="5741672" y="354029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Timoteo 3</a:t>
            </a:r>
            <a:endParaRPr sz="2500" dirty="0">
              <a:solidFill>
                <a:srgbClr val="FFFFFF"/>
              </a:solidFill>
              <a:latin typeface="Lato"/>
              <a:ea typeface="Lato"/>
              <a:cs typeface="Lato"/>
              <a:sym typeface="Lato"/>
            </a:endParaRPr>
          </a:p>
        </p:txBody>
      </p:sp>
      <p:sp>
        <p:nvSpPr>
          <p:cNvPr id="244" name="Google Shape;244;g2f5882f685f_0_254"/>
          <p:cNvSpPr/>
          <p:nvPr/>
        </p:nvSpPr>
        <p:spPr>
          <a:xfrm>
            <a:off x="712574" y="3540264"/>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5" name="Google Shape;245;g2f5882f685f_0_254"/>
          <p:cNvSpPr/>
          <p:nvPr/>
        </p:nvSpPr>
        <p:spPr>
          <a:xfrm>
            <a:off x="2167274" y="354029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6" name="Google Shape;246;g2f5882f685f_0_254"/>
          <p:cNvSpPr/>
          <p:nvPr/>
        </p:nvSpPr>
        <p:spPr>
          <a:xfrm>
            <a:off x="712574" y="354029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7" name="Google Shape;247;g2f5882f685f_0_254"/>
          <p:cNvSpPr/>
          <p:nvPr/>
        </p:nvSpPr>
        <p:spPr>
          <a:xfrm>
            <a:off x="972253" y="399758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a:solidFill>
                  <a:srgbClr val="FFFFFF"/>
                </a:solidFill>
                <a:latin typeface="Lato"/>
                <a:ea typeface="Lato"/>
                <a:cs typeface="Lato"/>
                <a:sym typeface="Lato"/>
              </a:rPr>
              <a:t>3</a:t>
            </a:r>
            <a:endParaRPr sz="6500" b="1">
              <a:solidFill>
                <a:srgbClr val="FFFFFF"/>
              </a:solidFill>
              <a:latin typeface="Lato"/>
              <a:ea typeface="Lato"/>
              <a:cs typeface="Lato"/>
              <a:sym typeface="Lato"/>
            </a:endParaRPr>
          </a:p>
        </p:txBody>
      </p:sp>
      <p:sp>
        <p:nvSpPr>
          <p:cNvPr id="248" name="Google Shape;248;g2f5882f685f_0_254"/>
          <p:cNvSpPr/>
          <p:nvPr/>
        </p:nvSpPr>
        <p:spPr>
          <a:xfrm>
            <a:off x="2167275" y="3845172"/>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err="1">
                <a:solidFill>
                  <a:srgbClr val="FFFFFF"/>
                </a:solidFill>
                <a:latin typeface="Lato"/>
                <a:ea typeface="Lato"/>
                <a:cs typeface="Lato"/>
                <a:sym typeface="Lato"/>
              </a:rPr>
              <a:t>Requisitos</a:t>
            </a:r>
            <a:r>
              <a:rPr lang="en-US" sz="2500" b="1" dirty="0">
                <a:solidFill>
                  <a:srgbClr val="FFFFFF"/>
                </a:solidFill>
                <a:latin typeface="Lato"/>
                <a:ea typeface="Lato"/>
                <a:cs typeface="Lato"/>
                <a:sym typeface="Lato"/>
              </a:rPr>
              <a:t> para </a:t>
            </a:r>
            <a:r>
              <a:rPr lang="en-US" sz="2500" b="1" dirty="0" err="1">
                <a:solidFill>
                  <a:srgbClr val="FFFFFF"/>
                </a:solidFill>
                <a:latin typeface="Lato"/>
                <a:ea typeface="Lato"/>
                <a:cs typeface="Lato"/>
                <a:sym typeface="Lato"/>
              </a:rPr>
              <a:t>líderes</a:t>
            </a:r>
            <a:endParaRPr sz="2500" b="1" dirty="0">
              <a:solidFill>
                <a:srgbClr val="FFFFFF"/>
              </a:solidFill>
              <a:latin typeface="Lato"/>
              <a:ea typeface="Lato"/>
              <a:cs typeface="Lato"/>
              <a:sym typeface="Lato"/>
            </a:endParaRPr>
          </a:p>
        </p:txBody>
      </p:sp>
      <p:sp>
        <p:nvSpPr>
          <p:cNvPr id="249" name="Google Shape;249;g2f5882f685f_0_254"/>
          <p:cNvSpPr/>
          <p:nvPr/>
        </p:nvSpPr>
        <p:spPr>
          <a:xfrm>
            <a:off x="5741672" y="4988422"/>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Timoteo 4</a:t>
            </a:r>
            <a:endParaRPr sz="2500" dirty="0">
              <a:solidFill>
                <a:srgbClr val="FFFFFF"/>
              </a:solidFill>
              <a:latin typeface="Lato"/>
              <a:ea typeface="Lato"/>
              <a:cs typeface="Lato"/>
              <a:sym typeface="Lato"/>
            </a:endParaRPr>
          </a:p>
        </p:txBody>
      </p:sp>
      <p:sp>
        <p:nvSpPr>
          <p:cNvPr id="250" name="Google Shape;250;g2f5882f685f_0_254"/>
          <p:cNvSpPr/>
          <p:nvPr/>
        </p:nvSpPr>
        <p:spPr>
          <a:xfrm>
            <a:off x="712574" y="4988395"/>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1" name="Google Shape;251;g2f5882f685f_0_254"/>
          <p:cNvSpPr/>
          <p:nvPr/>
        </p:nvSpPr>
        <p:spPr>
          <a:xfrm>
            <a:off x="2167274" y="4988422"/>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2" name="Google Shape;252;g2f5882f685f_0_254"/>
          <p:cNvSpPr/>
          <p:nvPr/>
        </p:nvSpPr>
        <p:spPr>
          <a:xfrm>
            <a:off x="712574" y="4988422"/>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3" name="Google Shape;253;g2f5882f685f_0_254"/>
          <p:cNvSpPr/>
          <p:nvPr/>
        </p:nvSpPr>
        <p:spPr>
          <a:xfrm>
            <a:off x="972253" y="5445717"/>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a:solidFill>
                  <a:srgbClr val="FFFFFF"/>
                </a:solidFill>
                <a:latin typeface="Lato"/>
                <a:ea typeface="Lato"/>
                <a:cs typeface="Lato"/>
                <a:sym typeface="Lato"/>
              </a:rPr>
              <a:t>4</a:t>
            </a:r>
            <a:endParaRPr sz="6500" b="1">
              <a:solidFill>
                <a:srgbClr val="FFFFFF"/>
              </a:solidFill>
              <a:latin typeface="Lato"/>
              <a:ea typeface="Lato"/>
              <a:cs typeface="Lato"/>
              <a:sym typeface="Lato"/>
            </a:endParaRPr>
          </a:p>
        </p:txBody>
      </p:sp>
      <p:sp>
        <p:nvSpPr>
          <p:cNvPr id="254" name="Google Shape;254;g2f5882f685f_0_254"/>
          <p:cNvSpPr/>
          <p:nvPr/>
        </p:nvSpPr>
        <p:spPr>
          <a:xfrm>
            <a:off x="2167275" y="5293300"/>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a:solidFill>
                  <a:srgbClr val="FFFFFF"/>
                </a:solidFill>
                <a:latin typeface="Lato"/>
                <a:ea typeface="Lato"/>
                <a:cs typeface="Lato"/>
                <a:sym typeface="Lato"/>
              </a:rPr>
              <a:t>Un </a:t>
            </a:r>
            <a:r>
              <a:rPr lang="en-US" sz="2500" b="1" dirty="0" err="1">
                <a:solidFill>
                  <a:srgbClr val="FFFFFF"/>
                </a:solidFill>
                <a:latin typeface="Lato"/>
                <a:ea typeface="Lato"/>
                <a:cs typeface="Lato"/>
                <a:sym typeface="Lato"/>
              </a:rPr>
              <a:t>buen</a:t>
            </a:r>
            <a:r>
              <a:rPr lang="en-US" sz="2500" b="1" dirty="0">
                <a:solidFill>
                  <a:srgbClr val="FFFFFF"/>
                </a:solidFill>
                <a:latin typeface="Lato"/>
                <a:ea typeface="Lato"/>
                <a:cs typeface="Lato"/>
                <a:sym typeface="Lato"/>
              </a:rPr>
              <a:t> </a:t>
            </a:r>
            <a:r>
              <a:rPr lang="en-US" sz="2500" b="1" dirty="0" err="1">
                <a:solidFill>
                  <a:srgbClr val="FFFFFF"/>
                </a:solidFill>
                <a:latin typeface="Lato"/>
                <a:ea typeface="Lato"/>
                <a:cs typeface="Lato"/>
                <a:sym typeface="Lato"/>
              </a:rPr>
              <a:t>ministerio</a:t>
            </a:r>
            <a:endParaRPr sz="2500" b="1" dirty="0">
              <a:solidFill>
                <a:srgbClr val="FFFFFF"/>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7BCFAB33-3A50-DEC7-0408-9E5AE56A2E6B}"/>
            </a:ext>
          </a:extLst>
        </p:cNvPr>
        <p:cNvGrpSpPr/>
        <p:nvPr/>
      </p:nvGrpSpPr>
      <p:grpSpPr>
        <a:xfrm>
          <a:off x="0" y="0"/>
          <a:ext cx="0" cy="0"/>
          <a:chOff x="0" y="0"/>
          <a:chExt cx="0" cy="0"/>
        </a:xfrm>
      </p:grpSpPr>
      <p:sp>
        <p:nvSpPr>
          <p:cNvPr id="231" name="Google Shape;231;g2f5882f685f_0_254">
            <a:extLst>
              <a:ext uri="{FF2B5EF4-FFF2-40B4-BE49-F238E27FC236}">
                <a16:creationId xmlns:a16="http://schemas.microsoft.com/office/drawing/2014/main" id="{CAADDB8C-F603-2228-6990-0B7F72D8640F}"/>
              </a:ext>
            </a:extLst>
          </p:cNvPr>
          <p:cNvSpPr/>
          <p:nvPr/>
        </p:nvSpPr>
        <p:spPr>
          <a:xfrm>
            <a:off x="5741672" y="64410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5</a:t>
            </a:r>
            <a:endParaRPr sz="2500" dirty="0">
              <a:solidFill>
                <a:srgbClr val="FFFFFF"/>
              </a:solidFill>
              <a:latin typeface="Lato"/>
              <a:ea typeface="Lato"/>
              <a:cs typeface="Lato"/>
              <a:sym typeface="Lato"/>
            </a:endParaRPr>
          </a:p>
        </p:txBody>
      </p:sp>
      <p:sp>
        <p:nvSpPr>
          <p:cNvPr id="232" name="Google Shape;232;g2f5882f685f_0_254">
            <a:extLst>
              <a:ext uri="{FF2B5EF4-FFF2-40B4-BE49-F238E27FC236}">
                <a16:creationId xmlns:a16="http://schemas.microsoft.com/office/drawing/2014/main" id="{59C07D72-2590-E96C-2DD2-1C1989C96C83}"/>
              </a:ext>
            </a:extLst>
          </p:cNvPr>
          <p:cNvSpPr/>
          <p:nvPr/>
        </p:nvSpPr>
        <p:spPr>
          <a:xfrm>
            <a:off x="712574" y="644073"/>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3" name="Google Shape;233;g2f5882f685f_0_254">
            <a:extLst>
              <a:ext uri="{FF2B5EF4-FFF2-40B4-BE49-F238E27FC236}">
                <a16:creationId xmlns:a16="http://schemas.microsoft.com/office/drawing/2014/main" id="{1E131083-7AB0-B055-45EB-7BBC6C0F89B1}"/>
              </a:ext>
            </a:extLst>
          </p:cNvPr>
          <p:cNvSpPr/>
          <p:nvPr/>
        </p:nvSpPr>
        <p:spPr>
          <a:xfrm>
            <a:off x="2167274" y="64410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4" name="Google Shape;234;g2f5882f685f_0_254">
            <a:extLst>
              <a:ext uri="{FF2B5EF4-FFF2-40B4-BE49-F238E27FC236}">
                <a16:creationId xmlns:a16="http://schemas.microsoft.com/office/drawing/2014/main" id="{085BEFCE-1E5D-BE3D-34B6-92AA17116893}"/>
              </a:ext>
            </a:extLst>
          </p:cNvPr>
          <p:cNvSpPr/>
          <p:nvPr/>
        </p:nvSpPr>
        <p:spPr>
          <a:xfrm>
            <a:off x="712574" y="64410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5" name="Google Shape;235;g2f5882f685f_0_254">
            <a:extLst>
              <a:ext uri="{FF2B5EF4-FFF2-40B4-BE49-F238E27FC236}">
                <a16:creationId xmlns:a16="http://schemas.microsoft.com/office/drawing/2014/main" id="{4B8C0C7A-B2E0-9B9E-912D-8239AEC43BF4}"/>
              </a:ext>
            </a:extLst>
          </p:cNvPr>
          <p:cNvSpPr/>
          <p:nvPr/>
        </p:nvSpPr>
        <p:spPr>
          <a:xfrm>
            <a:off x="972253" y="110139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5</a:t>
            </a:r>
            <a:endParaRPr sz="6500" b="1" dirty="0">
              <a:solidFill>
                <a:srgbClr val="FFFFFF"/>
              </a:solidFill>
              <a:latin typeface="Lato"/>
              <a:ea typeface="Lato"/>
              <a:cs typeface="Lato"/>
              <a:sym typeface="Lato"/>
            </a:endParaRPr>
          </a:p>
        </p:txBody>
      </p:sp>
      <p:sp>
        <p:nvSpPr>
          <p:cNvPr id="236" name="Google Shape;236;g2f5882f685f_0_254">
            <a:extLst>
              <a:ext uri="{FF2B5EF4-FFF2-40B4-BE49-F238E27FC236}">
                <a16:creationId xmlns:a16="http://schemas.microsoft.com/office/drawing/2014/main" id="{4C9A9425-806B-DE73-28BA-362D3B39B22C}"/>
              </a:ext>
            </a:extLst>
          </p:cNvPr>
          <p:cNvSpPr/>
          <p:nvPr/>
        </p:nvSpPr>
        <p:spPr>
          <a:xfrm>
            <a:off x="2167275" y="1101375"/>
            <a:ext cx="3574500" cy="987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err="1">
                <a:solidFill>
                  <a:srgbClr val="FFFFFF"/>
                </a:solidFill>
                <a:latin typeface="Lato"/>
                <a:ea typeface="Lato"/>
                <a:cs typeface="Lato"/>
                <a:sym typeface="Lato"/>
              </a:rPr>
              <a:t>Viudas</a:t>
            </a:r>
            <a:r>
              <a:rPr lang="en-US" sz="2500" b="1" dirty="0">
                <a:solidFill>
                  <a:srgbClr val="FFFFFF"/>
                </a:solidFill>
                <a:latin typeface="Lato"/>
                <a:ea typeface="Lato"/>
                <a:cs typeface="Lato"/>
                <a:sym typeface="Lato"/>
              </a:rPr>
              <a:t> y </a:t>
            </a:r>
            <a:r>
              <a:rPr lang="en-US" sz="2500" b="1" dirty="0" err="1">
                <a:solidFill>
                  <a:srgbClr val="FFFFFF"/>
                </a:solidFill>
                <a:latin typeface="Lato"/>
                <a:ea typeface="Lato"/>
                <a:cs typeface="Lato"/>
                <a:sym typeface="Lato"/>
              </a:rPr>
              <a:t>Ancianos</a:t>
            </a:r>
            <a:r>
              <a:rPr lang="en-US" sz="2500" b="1" dirty="0">
                <a:solidFill>
                  <a:srgbClr val="FFFFFF"/>
                </a:solidFill>
                <a:latin typeface="Lato"/>
                <a:ea typeface="Lato"/>
                <a:cs typeface="Lato"/>
                <a:sym typeface="Lato"/>
              </a:rPr>
              <a:t> </a:t>
            </a:r>
            <a:endParaRPr sz="2500" b="1" dirty="0">
              <a:solidFill>
                <a:srgbClr val="FFFFFF"/>
              </a:solidFill>
              <a:latin typeface="Lato"/>
              <a:ea typeface="Lato"/>
              <a:cs typeface="Lato"/>
              <a:sym typeface="Lato"/>
            </a:endParaRPr>
          </a:p>
        </p:txBody>
      </p:sp>
      <p:sp>
        <p:nvSpPr>
          <p:cNvPr id="237" name="Google Shape;237;g2f5882f685f_0_254">
            <a:extLst>
              <a:ext uri="{FF2B5EF4-FFF2-40B4-BE49-F238E27FC236}">
                <a16:creationId xmlns:a16="http://schemas.microsoft.com/office/drawing/2014/main" id="{DA35E65B-9C8E-44BC-A17E-E0A6F76196BC}"/>
              </a:ext>
            </a:extLst>
          </p:cNvPr>
          <p:cNvSpPr/>
          <p:nvPr/>
        </p:nvSpPr>
        <p:spPr>
          <a:xfrm>
            <a:off x="5741672" y="2092195"/>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1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6 y </a:t>
            </a:r>
            <a:r>
              <a:rPr lang="en-US" sz="2500" dirty="0" err="1">
                <a:solidFill>
                  <a:srgbClr val="FFFFFF"/>
                </a:solidFill>
                <a:latin typeface="Lato"/>
                <a:ea typeface="Lato"/>
                <a:cs typeface="Lato"/>
                <a:sym typeface="Lato"/>
              </a:rPr>
              <a:t>contexto</a:t>
            </a:r>
            <a:r>
              <a:rPr lang="en-US" sz="2500" dirty="0">
                <a:solidFill>
                  <a:srgbClr val="FFFFFF"/>
                </a:solidFill>
                <a:latin typeface="Lato"/>
                <a:ea typeface="Lato"/>
                <a:cs typeface="Lato"/>
                <a:sym typeface="Lato"/>
              </a:rPr>
              <a:t> de 2 </a:t>
            </a:r>
            <a:r>
              <a:rPr lang="en-US" sz="2500" dirty="0" err="1">
                <a:solidFill>
                  <a:srgbClr val="FFFFFF"/>
                </a:solidFill>
                <a:latin typeface="Lato"/>
                <a:ea typeface="Lato"/>
                <a:cs typeface="Lato"/>
                <a:sym typeface="Lato"/>
              </a:rPr>
              <a:t>Timoteo</a:t>
            </a:r>
            <a:endParaRPr sz="2500" dirty="0">
              <a:solidFill>
                <a:srgbClr val="FFFFFF"/>
              </a:solidFill>
              <a:latin typeface="Lato"/>
              <a:ea typeface="Lato"/>
              <a:cs typeface="Lato"/>
              <a:sym typeface="Lato"/>
            </a:endParaRPr>
          </a:p>
        </p:txBody>
      </p:sp>
      <p:sp>
        <p:nvSpPr>
          <p:cNvPr id="238" name="Google Shape;238;g2f5882f685f_0_254">
            <a:extLst>
              <a:ext uri="{FF2B5EF4-FFF2-40B4-BE49-F238E27FC236}">
                <a16:creationId xmlns:a16="http://schemas.microsoft.com/office/drawing/2014/main" id="{FB4ADC52-1A5B-EEBF-0267-90EE948B81C5}"/>
              </a:ext>
            </a:extLst>
          </p:cNvPr>
          <p:cNvSpPr/>
          <p:nvPr/>
        </p:nvSpPr>
        <p:spPr>
          <a:xfrm>
            <a:off x="712574" y="2092169"/>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39" name="Google Shape;239;g2f5882f685f_0_254">
            <a:extLst>
              <a:ext uri="{FF2B5EF4-FFF2-40B4-BE49-F238E27FC236}">
                <a16:creationId xmlns:a16="http://schemas.microsoft.com/office/drawing/2014/main" id="{226DCE24-96F2-9A1B-A5A0-6A4FAF541859}"/>
              </a:ext>
            </a:extLst>
          </p:cNvPr>
          <p:cNvSpPr/>
          <p:nvPr/>
        </p:nvSpPr>
        <p:spPr>
          <a:xfrm>
            <a:off x="2167274" y="2092195"/>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0" name="Google Shape;240;g2f5882f685f_0_254">
            <a:extLst>
              <a:ext uri="{FF2B5EF4-FFF2-40B4-BE49-F238E27FC236}">
                <a16:creationId xmlns:a16="http://schemas.microsoft.com/office/drawing/2014/main" id="{3EF1110D-E505-AAAC-A288-A012C43A3936}"/>
              </a:ext>
            </a:extLst>
          </p:cNvPr>
          <p:cNvSpPr/>
          <p:nvPr/>
        </p:nvSpPr>
        <p:spPr>
          <a:xfrm>
            <a:off x="712574" y="2092195"/>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1" name="Google Shape;241;g2f5882f685f_0_254">
            <a:extLst>
              <a:ext uri="{FF2B5EF4-FFF2-40B4-BE49-F238E27FC236}">
                <a16:creationId xmlns:a16="http://schemas.microsoft.com/office/drawing/2014/main" id="{BDD48B79-EC12-6170-B3BD-3339E7577AC1}"/>
              </a:ext>
            </a:extLst>
          </p:cNvPr>
          <p:cNvSpPr/>
          <p:nvPr/>
        </p:nvSpPr>
        <p:spPr>
          <a:xfrm>
            <a:off x="972253" y="2549490"/>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6</a:t>
            </a:r>
            <a:endParaRPr sz="6500" b="1" dirty="0">
              <a:solidFill>
                <a:srgbClr val="FFFFFF"/>
              </a:solidFill>
              <a:latin typeface="Lato"/>
              <a:ea typeface="Lato"/>
              <a:cs typeface="Lato"/>
              <a:sym typeface="Lato"/>
            </a:endParaRPr>
          </a:p>
        </p:txBody>
      </p:sp>
      <p:sp>
        <p:nvSpPr>
          <p:cNvPr id="242" name="Google Shape;242;g2f5882f685f_0_254">
            <a:extLst>
              <a:ext uri="{FF2B5EF4-FFF2-40B4-BE49-F238E27FC236}">
                <a16:creationId xmlns:a16="http://schemas.microsoft.com/office/drawing/2014/main" id="{A2B8DC81-35F8-2017-D68F-783F0B63D3B3}"/>
              </a:ext>
            </a:extLst>
          </p:cNvPr>
          <p:cNvSpPr/>
          <p:nvPr/>
        </p:nvSpPr>
        <p:spPr>
          <a:xfrm>
            <a:off x="2167275" y="2397074"/>
            <a:ext cx="3574500" cy="864900"/>
          </a:xfrm>
          <a:prstGeom prst="rect">
            <a:avLst/>
          </a:prstGeom>
          <a:noFill/>
          <a:ln>
            <a:noFill/>
          </a:ln>
        </p:spPr>
        <p:txBody>
          <a:bodyPr spcFirstLastPara="1" wrap="square" lIns="121900" tIns="121900" rIns="121900" bIns="121900" anchor="t" anchorCtr="0">
            <a:noAutofit/>
          </a:bodyPr>
          <a:lstStyle/>
          <a:p>
            <a:pPr lvl="1"/>
            <a:r>
              <a:rPr lang="en-US" sz="2500" b="1" dirty="0" err="1">
                <a:solidFill>
                  <a:srgbClr val="FFFFFF"/>
                </a:solidFill>
                <a:latin typeface="Lato"/>
                <a:ea typeface="Lato"/>
                <a:cs typeface="Lato"/>
                <a:sym typeface="Lato"/>
              </a:rPr>
              <a:t>Contentamiento</a:t>
            </a:r>
            <a:r>
              <a:rPr lang="en-US" sz="2500" b="1" dirty="0">
                <a:solidFill>
                  <a:srgbClr val="FFFFFF"/>
                </a:solidFill>
                <a:latin typeface="Lato"/>
                <a:ea typeface="Lato"/>
                <a:cs typeface="Lato"/>
                <a:sym typeface="Lato"/>
              </a:rPr>
              <a:t> y la Buena </a:t>
            </a:r>
            <a:r>
              <a:rPr lang="en-US" sz="2500" b="1" dirty="0" err="1">
                <a:solidFill>
                  <a:srgbClr val="FFFFFF"/>
                </a:solidFill>
                <a:latin typeface="Lato"/>
                <a:ea typeface="Lato"/>
                <a:cs typeface="Lato"/>
                <a:sym typeface="Lato"/>
              </a:rPr>
              <a:t>batalla</a:t>
            </a:r>
            <a:endParaRPr sz="2500" b="1" dirty="0">
              <a:solidFill>
                <a:srgbClr val="FFFFFF"/>
              </a:solidFill>
              <a:latin typeface="Lato"/>
              <a:ea typeface="Lato"/>
              <a:cs typeface="Lato"/>
              <a:sym typeface="Lato"/>
            </a:endParaRPr>
          </a:p>
        </p:txBody>
      </p:sp>
      <p:sp>
        <p:nvSpPr>
          <p:cNvPr id="243" name="Google Shape;243;g2f5882f685f_0_254">
            <a:extLst>
              <a:ext uri="{FF2B5EF4-FFF2-40B4-BE49-F238E27FC236}">
                <a16:creationId xmlns:a16="http://schemas.microsoft.com/office/drawing/2014/main" id="{E7862350-49E0-C2DA-A562-5D9EC1931A6F}"/>
              </a:ext>
            </a:extLst>
          </p:cNvPr>
          <p:cNvSpPr/>
          <p:nvPr/>
        </p:nvSpPr>
        <p:spPr>
          <a:xfrm>
            <a:off x="5741672" y="3540290"/>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2500" dirty="0">
                <a:solidFill>
                  <a:srgbClr val="FFFFFF"/>
                </a:solidFill>
                <a:latin typeface="Lato"/>
                <a:ea typeface="Lato"/>
                <a:cs typeface="Lato"/>
                <a:sym typeface="Lato"/>
              </a:rPr>
              <a:t>2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1-2</a:t>
            </a:r>
            <a:endParaRPr kumimoji="0" lang="en-US" sz="250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44" name="Google Shape;244;g2f5882f685f_0_254">
            <a:extLst>
              <a:ext uri="{FF2B5EF4-FFF2-40B4-BE49-F238E27FC236}">
                <a16:creationId xmlns:a16="http://schemas.microsoft.com/office/drawing/2014/main" id="{80A46411-8C5F-23FA-D99A-EC3B7F683015}"/>
              </a:ext>
            </a:extLst>
          </p:cNvPr>
          <p:cNvSpPr/>
          <p:nvPr/>
        </p:nvSpPr>
        <p:spPr>
          <a:xfrm>
            <a:off x="712574" y="3540264"/>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5" name="Google Shape;245;g2f5882f685f_0_254">
            <a:extLst>
              <a:ext uri="{FF2B5EF4-FFF2-40B4-BE49-F238E27FC236}">
                <a16:creationId xmlns:a16="http://schemas.microsoft.com/office/drawing/2014/main" id="{C6619A3C-3E1F-E613-67A0-426F68432C61}"/>
              </a:ext>
            </a:extLst>
          </p:cNvPr>
          <p:cNvSpPr/>
          <p:nvPr/>
        </p:nvSpPr>
        <p:spPr>
          <a:xfrm>
            <a:off x="2167274" y="3540290"/>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6" name="Google Shape;246;g2f5882f685f_0_254">
            <a:extLst>
              <a:ext uri="{FF2B5EF4-FFF2-40B4-BE49-F238E27FC236}">
                <a16:creationId xmlns:a16="http://schemas.microsoft.com/office/drawing/2014/main" id="{937BECD2-0981-CF87-EC58-D4573C58404C}"/>
              </a:ext>
            </a:extLst>
          </p:cNvPr>
          <p:cNvSpPr/>
          <p:nvPr/>
        </p:nvSpPr>
        <p:spPr>
          <a:xfrm>
            <a:off x="712574" y="3540290"/>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47" name="Google Shape;247;g2f5882f685f_0_254">
            <a:extLst>
              <a:ext uri="{FF2B5EF4-FFF2-40B4-BE49-F238E27FC236}">
                <a16:creationId xmlns:a16="http://schemas.microsoft.com/office/drawing/2014/main" id="{C4D2F610-3131-AB2B-463A-E4410174368A}"/>
              </a:ext>
            </a:extLst>
          </p:cNvPr>
          <p:cNvSpPr/>
          <p:nvPr/>
        </p:nvSpPr>
        <p:spPr>
          <a:xfrm>
            <a:off x="972253" y="3997585"/>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7</a:t>
            </a:r>
            <a:endParaRPr sz="6500" b="1" dirty="0">
              <a:solidFill>
                <a:srgbClr val="FFFFFF"/>
              </a:solidFill>
              <a:latin typeface="Lato"/>
              <a:ea typeface="Lato"/>
              <a:cs typeface="Lato"/>
              <a:sym typeface="Lato"/>
            </a:endParaRPr>
          </a:p>
        </p:txBody>
      </p:sp>
      <p:sp>
        <p:nvSpPr>
          <p:cNvPr id="248" name="Google Shape;248;g2f5882f685f_0_254">
            <a:extLst>
              <a:ext uri="{FF2B5EF4-FFF2-40B4-BE49-F238E27FC236}">
                <a16:creationId xmlns:a16="http://schemas.microsoft.com/office/drawing/2014/main" id="{05A6F8FA-9A1A-734B-4CD3-678BAFBFD6DC}"/>
              </a:ext>
            </a:extLst>
          </p:cNvPr>
          <p:cNvSpPr/>
          <p:nvPr/>
        </p:nvSpPr>
        <p:spPr>
          <a:xfrm>
            <a:off x="2167275" y="3845172"/>
            <a:ext cx="3574500" cy="864900"/>
          </a:xfrm>
          <a:prstGeom prst="rect">
            <a:avLst/>
          </a:prstGeom>
          <a:noFill/>
          <a:ln>
            <a:noFill/>
          </a:ln>
        </p:spPr>
        <p:txBody>
          <a:bodyPr spcFirstLastPara="1" wrap="square" lIns="121900" tIns="121900" rIns="121900" bIns="121900" anchor="t" anchorCtr="0">
            <a:noAutofit/>
          </a:bodyPr>
          <a:lstStyle/>
          <a:p>
            <a:r>
              <a:rPr lang="en-US" sz="2500" b="1" dirty="0">
                <a:solidFill>
                  <a:srgbClr val="FFFFFF"/>
                </a:solidFill>
                <a:latin typeface="Lato"/>
                <a:ea typeface="Lato"/>
                <a:cs typeface="Lato"/>
                <a:sym typeface="Lato"/>
              </a:rPr>
              <a:t>El </a:t>
            </a:r>
            <a:r>
              <a:rPr lang="en-US" sz="2500" b="1" dirty="0" err="1">
                <a:solidFill>
                  <a:srgbClr val="FFFFFF"/>
                </a:solidFill>
                <a:latin typeface="Lato"/>
                <a:ea typeface="Lato"/>
                <a:cs typeface="Lato"/>
                <a:sym typeface="Lato"/>
              </a:rPr>
              <a:t>Ministerio</a:t>
            </a:r>
            <a:r>
              <a:rPr lang="en-US" sz="2500" b="1" dirty="0">
                <a:solidFill>
                  <a:srgbClr val="FFFFFF"/>
                </a:solidFill>
                <a:latin typeface="Lato"/>
                <a:ea typeface="Lato"/>
                <a:cs typeface="Lato"/>
                <a:sym typeface="Lato"/>
              </a:rPr>
              <a:t> Cristo </a:t>
            </a:r>
            <a:r>
              <a:rPr lang="en-US" sz="2500" b="1" dirty="0" err="1">
                <a:solidFill>
                  <a:srgbClr val="FFFFFF"/>
                </a:solidFill>
                <a:latin typeface="Lato"/>
                <a:ea typeface="Lato"/>
                <a:cs typeface="Lato"/>
                <a:sym typeface="Lato"/>
              </a:rPr>
              <a:t>céntrico</a:t>
            </a:r>
            <a:endParaRPr sz="2500" b="1" dirty="0" err="1">
              <a:solidFill>
                <a:srgbClr val="FFFFFF"/>
              </a:solidFill>
              <a:latin typeface="Lato"/>
              <a:ea typeface="Lato"/>
              <a:cs typeface="Lato"/>
              <a:sym typeface="Lato"/>
            </a:endParaRPr>
          </a:p>
        </p:txBody>
      </p:sp>
      <p:sp>
        <p:nvSpPr>
          <p:cNvPr id="249" name="Google Shape;249;g2f5882f685f_0_254">
            <a:extLst>
              <a:ext uri="{FF2B5EF4-FFF2-40B4-BE49-F238E27FC236}">
                <a16:creationId xmlns:a16="http://schemas.microsoft.com/office/drawing/2014/main" id="{BE536649-62D3-2940-E24B-CD6E64022522}"/>
              </a:ext>
            </a:extLst>
          </p:cNvPr>
          <p:cNvSpPr/>
          <p:nvPr/>
        </p:nvSpPr>
        <p:spPr>
          <a:xfrm>
            <a:off x="5741672" y="4988422"/>
            <a:ext cx="5976000" cy="1425000"/>
          </a:xfrm>
          <a:prstGeom prst="rect">
            <a:avLst/>
          </a:prstGeom>
          <a:solidFill>
            <a:srgbClr val="009444"/>
          </a:solid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2500" dirty="0">
                <a:solidFill>
                  <a:srgbClr val="FFFFFF"/>
                </a:solidFill>
                <a:latin typeface="Lato"/>
                <a:ea typeface="Lato"/>
                <a:cs typeface="Lato"/>
                <a:sym typeface="Lato"/>
              </a:rPr>
              <a:t>2 </a:t>
            </a:r>
            <a:r>
              <a:rPr lang="en-US" sz="2500" dirty="0" err="1">
                <a:solidFill>
                  <a:srgbClr val="FFFFFF"/>
                </a:solidFill>
                <a:latin typeface="Lato"/>
                <a:ea typeface="Lato"/>
                <a:cs typeface="Lato"/>
                <a:sym typeface="Lato"/>
              </a:rPr>
              <a:t>Timoteo</a:t>
            </a:r>
            <a:r>
              <a:rPr lang="en-US" sz="2500" dirty="0">
                <a:solidFill>
                  <a:srgbClr val="FFFFFF"/>
                </a:solidFill>
                <a:latin typeface="Lato"/>
                <a:ea typeface="Lato"/>
                <a:cs typeface="Lato"/>
                <a:sym typeface="Lato"/>
              </a:rPr>
              <a:t> 3-4 </a:t>
            </a:r>
            <a:endParaRPr sz="2500" dirty="0">
              <a:solidFill>
                <a:srgbClr val="FFFFFF"/>
              </a:solidFill>
              <a:latin typeface="Lato"/>
              <a:ea typeface="Lato"/>
              <a:cs typeface="Lato"/>
              <a:sym typeface="Lato"/>
            </a:endParaRPr>
          </a:p>
        </p:txBody>
      </p:sp>
      <p:sp>
        <p:nvSpPr>
          <p:cNvPr id="250" name="Google Shape;250;g2f5882f685f_0_254">
            <a:extLst>
              <a:ext uri="{FF2B5EF4-FFF2-40B4-BE49-F238E27FC236}">
                <a16:creationId xmlns:a16="http://schemas.microsoft.com/office/drawing/2014/main" id="{8A3E7422-53EA-E798-6810-11EBB8BF0A34}"/>
              </a:ext>
            </a:extLst>
          </p:cNvPr>
          <p:cNvSpPr/>
          <p:nvPr/>
        </p:nvSpPr>
        <p:spPr>
          <a:xfrm>
            <a:off x="712574" y="4988395"/>
            <a:ext cx="5029200" cy="1425000"/>
          </a:xfrm>
          <a:prstGeom prst="rect">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1" name="Google Shape;251;g2f5882f685f_0_254">
            <a:extLst>
              <a:ext uri="{FF2B5EF4-FFF2-40B4-BE49-F238E27FC236}">
                <a16:creationId xmlns:a16="http://schemas.microsoft.com/office/drawing/2014/main" id="{863B52F7-E6E8-2F92-4D96-E8EFFC8202E8}"/>
              </a:ext>
            </a:extLst>
          </p:cNvPr>
          <p:cNvSpPr/>
          <p:nvPr/>
        </p:nvSpPr>
        <p:spPr>
          <a:xfrm>
            <a:off x="2167274" y="4988422"/>
            <a:ext cx="1425000" cy="1425000"/>
          </a:xfrm>
          <a:prstGeom prst="rtTriangle">
            <a:avLst/>
          </a:prstGeom>
          <a:solidFill>
            <a:srgbClr val="0094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2" name="Google Shape;252;g2f5882f685f_0_254">
            <a:extLst>
              <a:ext uri="{FF2B5EF4-FFF2-40B4-BE49-F238E27FC236}">
                <a16:creationId xmlns:a16="http://schemas.microsoft.com/office/drawing/2014/main" id="{C4AAFFE5-C13C-8CF6-5A32-602BA458B772}"/>
              </a:ext>
            </a:extLst>
          </p:cNvPr>
          <p:cNvSpPr/>
          <p:nvPr/>
        </p:nvSpPr>
        <p:spPr>
          <a:xfrm>
            <a:off x="712574" y="4988422"/>
            <a:ext cx="1452900" cy="1425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300">
              <a:latin typeface="Lato"/>
              <a:ea typeface="Lato"/>
              <a:cs typeface="Lato"/>
              <a:sym typeface="Lato"/>
            </a:endParaRPr>
          </a:p>
        </p:txBody>
      </p:sp>
      <p:sp>
        <p:nvSpPr>
          <p:cNvPr id="253" name="Google Shape;253;g2f5882f685f_0_254">
            <a:extLst>
              <a:ext uri="{FF2B5EF4-FFF2-40B4-BE49-F238E27FC236}">
                <a16:creationId xmlns:a16="http://schemas.microsoft.com/office/drawing/2014/main" id="{31FBBBDB-CC2F-0C0E-796C-1EB903EEF172}"/>
              </a:ext>
            </a:extLst>
          </p:cNvPr>
          <p:cNvSpPr/>
          <p:nvPr/>
        </p:nvSpPr>
        <p:spPr>
          <a:xfrm>
            <a:off x="972253" y="5445717"/>
            <a:ext cx="899700" cy="864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6500" b="1" dirty="0">
                <a:solidFill>
                  <a:srgbClr val="FFFFFF"/>
                </a:solidFill>
                <a:latin typeface="Lato"/>
                <a:ea typeface="Lato"/>
                <a:cs typeface="Lato"/>
                <a:sym typeface="Lato"/>
              </a:rPr>
              <a:t>8</a:t>
            </a:r>
            <a:endParaRPr sz="6500" b="1" dirty="0">
              <a:solidFill>
                <a:srgbClr val="FFFFFF"/>
              </a:solidFill>
              <a:latin typeface="Lato"/>
              <a:ea typeface="Lato"/>
              <a:cs typeface="Lato"/>
              <a:sym typeface="Lato"/>
            </a:endParaRPr>
          </a:p>
        </p:txBody>
      </p:sp>
      <p:sp>
        <p:nvSpPr>
          <p:cNvPr id="254" name="Google Shape;254;g2f5882f685f_0_254">
            <a:extLst>
              <a:ext uri="{FF2B5EF4-FFF2-40B4-BE49-F238E27FC236}">
                <a16:creationId xmlns:a16="http://schemas.microsoft.com/office/drawing/2014/main" id="{59CBEB21-4691-167A-0DE1-A8D8599E795E}"/>
              </a:ext>
            </a:extLst>
          </p:cNvPr>
          <p:cNvSpPr/>
          <p:nvPr/>
        </p:nvSpPr>
        <p:spPr>
          <a:xfrm>
            <a:off x="2167275" y="5293300"/>
            <a:ext cx="3574500" cy="864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b="1" dirty="0">
                <a:solidFill>
                  <a:srgbClr val="FFFFFF"/>
                </a:solidFill>
                <a:latin typeface="Lato"/>
                <a:ea typeface="Lato"/>
                <a:cs typeface="Lato"/>
                <a:sym typeface="Lato"/>
              </a:rPr>
              <a:t>Firme </a:t>
            </a:r>
            <a:r>
              <a:rPr lang="en-US" sz="2500" b="1" dirty="0" err="1">
                <a:solidFill>
                  <a:srgbClr val="FFFFFF"/>
                </a:solidFill>
                <a:latin typeface="Lato"/>
                <a:ea typeface="Lato"/>
                <a:cs typeface="Lato"/>
                <a:sym typeface="Lato"/>
              </a:rPr>
              <a:t>en</a:t>
            </a:r>
            <a:r>
              <a:rPr lang="en-US" sz="2500" b="1" dirty="0">
                <a:solidFill>
                  <a:srgbClr val="FFFFFF"/>
                </a:solidFill>
                <a:latin typeface="Lato"/>
                <a:ea typeface="Lato"/>
                <a:cs typeface="Lato"/>
                <a:sym typeface="Lato"/>
              </a:rPr>
              <a:t> las </a:t>
            </a:r>
            <a:r>
              <a:rPr lang="en-US" sz="2500" b="1" dirty="0" err="1">
                <a:solidFill>
                  <a:srgbClr val="FFFFFF"/>
                </a:solidFill>
                <a:latin typeface="Lato"/>
                <a:ea typeface="Lato"/>
                <a:cs typeface="Lato"/>
                <a:sym typeface="Lato"/>
              </a:rPr>
              <a:t>Escrituras</a:t>
            </a:r>
            <a:endParaRPr lang="en-US" sz="2500" b="1" dirty="0">
              <a:solidFill>
                <a:srgbClr val="FFFFFF"/>
              </a:solidFill>
              <a:latin typeface="Lato"/>
              <a:ea typeface="Lato"/>
              <a:cs typeface="Lato"/>
              <a:sym typeface="Lato"/>
            </a:endParaRPr>
          </a:p>
          <a:p>
            <a:pPr marL="0" lvl="0" indent="0" algn="l" rtl="0">
              <a:spcBef>
                <a:spcPts val="0"/>
              </a:spcBef>
              <a:spcAft>
                <a:spcPts val="0"/>
              </a:spcAft>
              <a:buNone/>
            </a:pPr>
            <a:r>
              <a:rPr lang="en-US" sz="2400" b="1" dirty="0">
                <a:solidFill>
                  <a:srgbClr val="FFFFFF"/>
                </a:solidFill>
                <a:latin typeface="Lato"/>
                <a:ea typeface="Lato"/>
                <a:cs typeface="Lato"/>
                <a:sym typeface="Lato"/>
              </a:rPr>
              <a:t>El </a:t>
            </a:r>
            <a:r>
              <a:rPr lang="en-US" sz="2400" b="1" dirty="0" err="1">
                <a:solidFill>
                  <a:srgbClr val="FFFFFF"/>
                </a:solidFill>
                <a:latin typeface="Lato"/>
                <a:ea typeface="Lato"/>
                <a:cs typeface="Lato"/>
                <a:sym typeface="Lato"/>
              </a:rPr>
              <a:t>ministerio</a:t>
            </a:r>
            <a:r>
              <a:rPr lang="en-US" sz="2400" b="1" dirty="0">
                <a:solidFill>
                  <a:srgbClr val="FFFFFF"/>
                </a:solidFill>
                <a:latin typeface="Lato"/>
                <a:ea typeface="Lato"/>
                <a:cs typeface="Lato"/>
                <a:sym typeface="Lato"/>
              </a:rPr>
              <a:t> es personal</a:t>
            </a:r>
            <a:endParaRPr sz="2400" b="1" dirty="0">
              <a:solidFill>
                <a:srgbClr val="FFFFFF"/>
              </a:solidFill>
              <a:latin typeface="Lato"/>
              <a:ea typeface="Lato"/>
              <a:cs typeface="Lato"/>
              <a:sym typeface="Lato"/>
            </a:endParaRPr>
          </a:p>
        </p:txBody>
      </p:sp>
    </p:spTree>
    <p:extLst>
      <p:ext uri="{BB962C8B-B14F-4D97-AF65-F5344CB8AC3E}">
        <p14:creationId xmlns:p14="http://schemas.microsoft.com/office/powerpoint/2010/main" val="4085133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FEAAE19C-B8A6-604F-79C6-69E7F8FBC707}"/>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C8F54075-2D4C-7B2F-2814-0B49497B6FE8}"/>
              </a:ext>
            </a:extLst>
          </p:cNvPr>
          <p:cNvSpPr txBox="1"/>
          <p:nvPr/>
        </p:nvSpPr>
        <p:spPr>
          <a:xfrm>
            <a:off x="1670362" y="44099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err="1">
                <a:solidFill>
                  <a:srgbClr val="009444"/>
                </a:solidFill>
                <a:latin typeface="Lato"/>
                <a:ea typeface="Lato"/>
                <a:cs typeface="Lato"/>
                <a:sym typeface="Lato"/>
              </a:rPr>
              <a:t>Objetivos</a:t>
            </a:r>
            <a:r>
              <a:rPr lang="en-US" sz="6000" b="0" i="0" u="none" strike="noStrike" cap="none" dirty="0">
                <a:solidFill>
                  <a:srgbClr val="009444"/>
                </a:solidFill>
                <a:latin typeface="Lato"/>
                <a:ea typeface="Lato"/>
                <a:cs typeface="Lato"/>
                <a:sym typeface="Lato"/>
              </a:rPr>
              <a:t> de la </a:t>
            </a:r>
            <a:r>
              <a:rPr lang="en-US" sz="6000" b="0" i="0" u="none" strike="noStrike" cap="none" dirty="0" err="1">
                <a:solidFill>
                  <a:srgbClr val="009444"/>
                </a:solidFill>
                <a:latin typeface="Lato"/>
                <a:ea typeface="Lato"/>
                <a:cs typeface="Lato"/>
                <a:sym typeface="Lato"/>
              </a:rPr>
              <a:t>Lección</a:t>
            </a:r>
            <a:r>
              <a:rPr lang="en-US" sz="6000" b="0" i="0" u="none" strike="noStrike" cap="none" dirty="0">
                <a:solidFill>
                  <a:srgbClr val="009444"/>
                </a:solidFill>
                <a:latin typeface="Lato"/>
                <a:ea typeface="Lato"/>
                <a:cs typeface="Lato"/>
                <a:sym typeface="Lato"/>
              </a:rPr>
              <a:t> 1</a:t>
            </a:r>
            <a:endParaRPr sz="6000" b="0" i="0" u="none" strike="noStrike" cap="none" dirty="0">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C9CA8144-D19D-D0AF-100F-56B94F0373BC}"/>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B61E2EA2-8690-388D-55C8-E8BB0BB20D9D}"/>
              </a:ext>
            </a:extLst>
          </p:cNvPr>
          <p:cNvGrpSpPr/>
          <p:nvPr/>
        </p:nvGrpSpPr>
        <p:grpSpPr>
          <a:xfrm>
            <a:off x="551075" y="2011050"/>
            <a:ext cx="11197475" cy="3947713"/>
            <a:chOff x="0" y="0"/>
            <a:chExt cx="10450280" cy="3947713"/>
          </a:xfrm>
        </p:grpSpPr>
        <p:sp>
          <p:nvSpPr>
            <p:cNvPr id="129" name="Google Shape;129;p5">
              <a:extLst>
                <a:ext uri="{FF2B5EF4-FFF2-40B4-BE49-F238E27FC236}">
                  <a16:creationId xmlns:a16="http://schemas.microsoft.com/office/drawing/2014/main" id="{4F554D80-DA41-6C46-472C-36B43DE3F542}"/>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8B2E5DD9-0757-A4A3-0605-9F5B4DB8540D}"/>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9537745C-76A5-1294-3565-1F90DBDADDE6}"/>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97D2E065-BC27-B4D4-F8F8-5D788D010FEE}"/>
                </a:ext>
              </a:extLst>
            </p:cNvPr>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lt1"/>
                  </a:solidFill>
                  <a:latin typeface="Lato"/>
                  <a:ea typeface="Lato"/>
                  <a:cs typeface="Lato"/>
                  <a:sym typeface="Lato"/>
                </a:rPr>
                <a:t>Introducir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curso</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su</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estructura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su</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propósito</a:t>
              </a:r>
              <a:r>
                <a:rPr lang="en-US" sz="2500" b="0" i="0" u="none" strike="noStrike" cap="none" dirty="0">
                  <a:solidFill>
                    <a:schemeClr val="lt1"/>
                  </a:solidFill>
                  <a:latin typeface="Lato"/>
                  <a:ea typeface="Lato"/>
                  <a:cs typeface="Lato"/>
                  <a:sym typeface="Lato"/>
                </a:rPr>
                <a:t>, y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Proyecto final</a:t>
              </a:r>
              <a:endParaRPr sz="2500" b="0" i="0" u="none" strike="noStrike" cap="none" dirty="0">
                <a:solidFill>
                  <a:schemeClr val="lt1"/>
                </a:solidFill>
                <a:latin typeface="Lato"/>
                <a:ea typeface="Lato"/>
                <a:cs typeface="Lato"/>
                <a:sym typeface="Lato"/>
              </a:endParaRPr>
            </a:p>
          </p:txBody>
        </p:sp>
        <p:sp>
          <p:nvSpPr>
            <p:cNvPr id="133" name="Google Shape;133;p5">
              <a:extLst>
                <a:ext uri="{FF2B5EF4-FFF2-40B4-BE49-F238E27FC236}">
                  <a16:creationId xmlns:a16="http://schemas.microsoft.com/office/drawing/2014/main" id="{DA3712E4-6506-F614-EE8A-34E8E649D820}"/>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62C6AEBE-5615-4D89-01A5-9E683F465A7B}"/>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E8BB5A8A-D32C-4F55-FD8C-D12ED288DEC6}"/>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EE2ABAA4-36F6-6790-13C5-8B0F9B3A4F84}"/>
                </a:ext>
              </a:extLst>
            </p:cNvPr>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dirty="0" err="1">
                  <a:solidFill>
                    <a:schemeClr val="lt1"/>
                  </a:solidFill>
                  <a:latin typeface="Lato"/>
                  <a:ea typeface="Lato"/>
                  <a:cs typeface="Lato"/>
                  <a:sym typeface="Lato"/>
                </a:rPr>
                <a:t>Definir</a:t>
              </a:r>
              <a:r>
                <a:rPr lang="en-US" sz="2500" dirty="0">
                  <a:solidFill>
                    <a:schemeClr val="lt1"/>
                  </a:solidFill>
                  <a:latin typeface="Lato"/>
                  <a:ea typeface="Lato"/>
                  <a:cs typeface="Lato"/>
                  <a:sym typeface="Lato"/>
                </a:rPr>
                <a:t> un “Timoteo.” </a:t>
              </a:r>
              <a:endParaRPr sz="2500" b="0" i="0" u="none" strike="noStrike" cap="none" dirty="0">
                <a:solidFill>
                  <a:schemeClr val="lt1"/>
                </a:solidFill>
                <a:latin typeface="Lato"/>
                <a:ea typeface="Lato"/>
                <a:cs typeface="Lato"/>
                <a:sym typeface="Lato"/>
              </a:endParaRPr>
            </a:p>
          </p:txBody>
        </p:sp>
        <p:sp>
          <p:nvSpPr>
            <p:cNvPr id="137" name="Google Shape;137;p5">
              <a:extLst>
                <a:ext uri="{FF2B5EF4-FFF2-40B4-BE49-F238E27FC236}">
                  <a16:creationId xmlns:a16="http://schemas.microsoft.com/office/drawing/2014/main" id="{528415D7-8528-5A3B-C359-55F7727D79D5}"/>
                </a:ext>
              </a:extLst>
            </p:cNvPr>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a:extLst>
                <a:ext uri="{FF2B5EF4-FFF2-40B4-BE49-F238E27FC236}">
                  <a16:creationId xmlns:a16="http://schemas.microsoft.com/office/drawing/2014/main" id="{5E589E78-70A4-6E58-9CA3-EE02E96434C2}"/>
                </a:ext>
              </a:extLst>
            </p:cNvPr>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A92676FE-B317-E8D4-CE2E-B7DAFBE22CA2}"/>
                </a:ext>
              </a:extLst>
            </p:cNvPr>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1370FCD4-800D-ECA5-7D0B-F1A1861C20DA}"/>
                </a:ext>
              </a:extLst>
            </p:cNvPr>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lt1"/>
                  </a:solidFill>
                  <a:latin typeface="Lato"/>
                  <a:ea typeface="Lato"/>
                  <a:cs typeface="Lato"/>
                  <a:sym typeface="Lato"/>
                </a:rPr>
                <a:t>Leer y </a:t>
              </a:r>
              <a:r>
                <a:rPr lang="en-US" sz="2500" dirty="0" err="1">
                  <a:solidFill>
                    <a:schemeClr val="lt1"/>
                  </a:solidFill>
                  <a:latin typeface="Lato"/>
                  <a:ea typeface="Lato"/>
                  <a:cs typeface="Lato"/>
                  <a:sym typeface="Lato"/>
                </a:rPr>
                <a:t>profundizar</a:t>
              </a:r>
              <a:r>
                <a:rPr lang="en-US" sz="2500" dirty="0">
                  <a:solidFill>
                    <a:schemeClr val="lt1"/>
                  </a:solidFill>
                  <a:latin typeface="Lato"/>
                  <a:ea typeface="Lato"/>
                  <a:cs typeface="Lato"/>
                  <a:sym typeface="Lato"/>
                </a:rPr>
                <a:t> 1 Timoteo 1 con </a:t>
              </a:r>
              <a:r>
                <a:rPr lang="en-US" sz="2500" dirty="0" err="1">
                  <a:solidFill>
                    <a:schemeClr val="lt1"/>
                  </a:solidFill>
                  <a:latin typeface="Lato"/>
                  <a:ea typeface="Lato"/>
                  <a:cs typeface="Lato"/>
                  <a:sym typeface="Lato"/>
                </a:rPr>
                <a:t>los</a:t>
              </a:r>
              <a:r>
                <a:rPr lang="en-US" sz="2500" dirty="0">
                  <a:solidFill>
                    <a:schemeClr val="lt1"/>
                  </a:solidFill>
                  <a:latin typeface="Lato"/>
                  <a:ea typeface="Lato"/>
                  <a:cs typeface="Lato"/>
                  <a:sym typeface="Lato"/>
                </a:rPr>
                <a:t> ojos de un Sembrador.</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3E7051F9-EFD5-8CE1-8984-84EADCFED911}"/>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Oval 1">
            <a:extLst>
              <a:ext uri="{FF2B5EF4-FFF2-40B4-BE49-F238E27FC236}">
                <a16:creationId xmlns:a16="http://schemas.microsoft.com/office/drawing/2014/main" id="{90D91722-B0AE-24E3-A2DA-8225C7F7E985}"/>
              </a:ext>
            </a:extLst>
          </p:cNvPr>
          <p:cNvSpPr/>
          <p:nvPr/>
        </p:nvSpPr>
        <p:spPr>
          <a:xfrm>
            <a:off x="549860" y="3297666"/>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98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g2e8f58b83d9_0_98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8" name="Google Shape;298;g2e8f58b83d9_0_989"/>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99" name="Google Shape;299;g2e8f58b83d9_0_989"/>
          <p:cNvSpPr txBox="1"/>
          <p:nvPr/>
        </p:nvSpPr>
        <p:spPr>
          <a:xfrm>
            <a:off x="3875725" y="2546950"/>
            <a:ext cx="7592400" cy="1323600"/>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US" sz="4000" dirty="0" err="1">
                <a:solidFill>
                  <a:schemeClr val="dk1"/>
                </a:solidFill>
                <a:latin typeface="Lato"/>
                <a:ea typeface="Lato"/>
                <a:cs typeface="Lato"/>
                <a:sym typeface="Lato"/>
              </a:rPr>
              <a:t>Según</a:t>
            </a:r>
            <a:r>
              <a:rPr lang="en-US" sz="4000" dirty="0">
                <a:solidFill>
                  <a:schemeClr val="dk1"/>
                </a:solidFill>
                <a:latin typeface="Lato"/>
                <a:ea typeface="Lato"/>
                <a:cs typeface="Lato"/>
                <a:sym typeface="Lato"/>
              </a:rPr>
              <a:t> </a:t>
            </a:r>
            <a:r>
              <a:rPr lang="en-US" sz="4000" dirty="0" err="1">
                <a:solidFill>
                  <a:schemeClr val="dk1"/>
                </a:solidFill>
                <a:latin typeface="Lato"/>
                <a:ea typeface="Lato"/>
                <a:cs typeface="Lato"/>
                <a:sym typeface="Lato"/>
              </a:rPr>
              <a:t>tu</a:t>
            </a:r>
            <a:r>
              <a:rPr lang="en-US" sz="4000" dirty="0">
                <a:solidFill>
                  <a:schemeClr val="dk1"/>
                </a:solidFill>
                <a:latin typeface="Lato"/>
                <a:ea typeface="Lato"/>
                <a:cs typeface="Lato"/>
                <a:sym typeface="Lato"/>
              </a:rPr>
              <a:t> </a:t>
            </a:r>
            <a:r>
              <a:rPr lang="en-US" sz="4000" dirty="0" err="1">
                <a:solidFill>
                  <a:schemeClr val="dk1"/>
                </a:solidFill>
                <a:latin typeface="Lato"/>
                <a:ea typeface="Lato"/>
                <a:cs typeface="Lato"/>
                <a:sym typeface="Lato"/>
              </a:rPr>
              <a:t>investigación</a:t>
            </a:r>
            <a:r>
              <a:rPr lang="en-US" sz="4000" dirty="0">
                <a:solidFill>
                  <a:schemeClr val="dk1"/>
                </a:solidFill>
                <a:latin typeface="Lato"/>
                <a:ea typeface="Lato"/>
                <a:cs typeface="Lato"/>
                <a:sym typeface="Lato"/>
              </a:rPr>
              <a:t>, </a:t>
            </a:r>
            <a:endParaRPr sz="40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quién</a:t>
            </a:r>
            <a:r>
              <a:rPr lang="en-US" sz="4000" b="1" dirty="0">
                <a:solidFill>
                  <a:schemeClr val="dk1"/>
                </a:solidFill>
                <a:latin typeface="Lato"/>
                <a:ea typeface="Lato"/>
                <a:cs typeface="Lato"/>
                <a:sym typeface="Lato"/>
              </a:rPr>
              <a:t> es Timoteo? </a:t>
            </a:r>
            <a:endParaRPr sz="4000" b="1" i="0" u="none" strike="noStrike" cap="none" dirty="0">
              <a:solidFill>
                <a:schemeClr val="dk1"/>
              </a:solidFill>
              <a:latin typeface="Lato"/>
              <a:ea typeface="Lato"/>
              <a:cs typeface="Lato"/>
              <a:sym typeface="Lato"/>
            </a:endParaRPr>
          </a:p>
        </p:txBody>
      </p:sp>
      <p:pic>
        <p:nvPicPr>
          <p:cNvPr id="300" name="Google Shape;300;g2e8f58b83d9_0_98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a:extLst>
            <a:ext uri="{FF2B5EF4-FFF2-40B4-BE49-F238E27FC236}">
              <a16:creationId xmlns:a16="http://schemas.microsoft.com/office/drawing/2014/main" id="{A3661C4A-81AA-86C5-3F51-3B057C69F47C}"/>
            </a:ext>
          </a:extLst>
        </p:cNvPr>
        <p:cNvGrpSpPr/>
        <p:nvPr/>
      </p:nvGrpSpPr>
      <p:grpSpPr>
        <a:xfrm>
          <a:off x="0" y="0"/>
          <a:ext cx="0" cy="0"/>
          <a:chOff x="0" y="0"/>
          <a:chExt cx="0" cy="0"/>
        </a:xfrm>
      </p:grpSpPr>
      <p:sp>
        <p:nvSpPr>
          <p:cNvPr id="297" name="Google Shape;297;g2e8f58b83d9_0_989">
            <a:extLst>
              <a:ext uri="{FF2B5EF4-FFF2-40B4-BE49-F238E27FC236}">
                <a16:creationId xmlns:a16="http://schemas.microsoft.com/office/drawing/2014/main" id="{9201BC9B-41E4-C8E7-7185-52A5AC1F3AB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g2e8f58b83d9_0_989">
            <a:extLst>
              <a:ext uri="{FF2B5EF4-FFF2-40B4-BE49-F238E27FC236}">
                <a16:creationId xmlns:a16="http://schemas.microsoft.com/office/drawing/2014/main" id="{5F0CB32E-E505-2007-30E8-A57846AD5320}"/>
              </a:ext>
            </a:extLst>
          </p:cNvPr>
          <p:cNvSpPr txBox="1"/>
          <p:nvPr/>
        </p:nvSpPr>
        <p:spPr>
          <a:xfrm>
            <a:off x="1643699" y="1796608"/>
            <a:ext cx="7592400" cy="440116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1100"/>
              <a:buFontTx/>
              <a:buChar char="-"/>
            </a:pPr>
            <a:r>
              <a:rPr lang="en-US" sz="4000" dirty="0" err="1">
                <a:solidFill>
                  <a:schemeClr val="dk1"/>
                </a:solidFill>
                <a:latin typeface="Lato"/>
                <a:ea typeface="Lato"/>
                <a:cs typeface="Lato"/>
                <a:sym typeface="Lato"/>
              </a:rPr>
              <a:t>Hechos</a:t>
            </a:r>
            <a:r>
              <a:rPr lang="en-US" sz="4000" dirty="0">
                <a:solidFill>
                  <a:schemeClr val="dk1"/>
                </a:solidFill>
                <a:latin typeface="Lato"/>
                <a:ea typeface="Lato"/>
                <a:cs typeface="Lato"/>
                <a:sym typeface="Lato"/>
              </a:rPr>
              <a:t> 16:1-5</a:t>
            </a:r>
          </a:p>
          <a:p>
            <a:pPr marL="571500" marR="0" lvl="0" indent="-571500" algn="l" rtl="0">
              <a:lnSpc>
                <a:spcPct val="100000"/>
              </a:lnSpc>
              <a:spcBef>
                <a:spcPts val="0"/>
              </a:spcBef>
              <a:spcAft>
                <a:spcPts val="0"/>
              </a:spcAft>
              <a:buClr>
                <a:schemeClr val="dk1"/>
              </a:buClr>
              <a:buSzPts val="1100"/>
              <a:buFontTx/>
              <a:buChar char="-"/>
            </a:pPr>
            <a:endParaRPr lang="en-US" sz="4000" dirty="0">
              <a:solidFill>
                <a:schemeClr val="dk1"/>
              </a:solidFill>
              <a:latin typeface="Lato"/>
              <a:ea typeface="Lato"/>
              <a:cs typeface="Lato"/>
              <a:sym typeface="Lato"/>
            </a:endParaRPr>
          </a:p>
          <a:p>
            <a:pPr marL="571500" marR="0" lvl="0" indent="-571500" algn="l" rtl="0">
              <a:lnSpc>
                <a:spcPct val="100000"/>
              </a:lnSpc>
              <a:spcBef>
                <a:spcPts val="0"/>
              </a:spcBef>
              <a:spcAft>
                <a:spcPts val="0"/>
              </a:spcAft>
              <a:buClr>
                <a:schemeClr val="dk1"/>
              </a:buClr>
              <a:buSzPts val="1100"/>
              <a:buFontTx/>
              <a:buChar char="-"/>
            </a:pPr>
            <a:r>
              <a:rPr lang="en-US" sz="4000" dirty="0">
                <a:solidFill>
                  <a:schemeClr val="dk1"/>
                </a:solidFill>
                <a:latin typeface="Lato"/>
                <a:ea typeface="Lato"/>
                <a:cs typeface="Lato"/>
                <a:sym typeface="Lato"/>
              </a:rPr>
              <a:t>1 </a:t>
            </a:r>
            <a:r>
              <a:rPr lang="en-US" sz="4000" dirty="0" err="1">
                <a:solidFill>
                  <a:schemeClr val="dk1"/>
                </a:solidFill>
                <a:latin typeface="Lato"/>
                <a:ea typeface="Lato"/>
                <a:cs typeface="Lato"/>
                <a:sym typeface="Lato"/>
              </a:rPr>
              <a:t>Corintios</a:t>
            </a:r>
            <a:r>
              <a:rPr lang="en-US" sz="4000" dirty="0">
                <a:solidFill>
                  <a:schemeClr val="dk1"/>
                </a:solidFill>
                <a:latin typeface="Lato"/>
                <a:ea typeface="Lato"/>
                <a:cs typeface="Lato"/>
                <a:sym typeface="Lato"/>
              </a:rPr>
              <a:t> 4:17</a:t>
            </a:r>
          </a:p>
          <a:p>
            <a:pPr marL="571500" marR="0" lvl="0" indent="-571500" algn="l" rtl="0">
              <a:lnSpc>
                <a:spcPct val="100000"/>
              </a:lnSpc>
              <a:spcBef>
                <a:spcPts val="0"/>
              </a:spcBef>
              <a:spcAft>
                <a:spcPts val="0"/>
              </a:spcAft>
              <a:buClr>
                <a:schemeClr val="dk1"/>
              </a:buClr>
              <a:buSzPts val="1100"/>
              <a:buFontTx/>
              <a:buChar char="-"/>
            </a:pPr>
            <a:endParaRPr lang="en-US" sz="4000" dirty="0">
              <a:solidFill>
                <a:schemeClr val="dk1"/>
              </a:solidFill>
              <a:latin typeface="Lato"/>
              <a:ea typeface="Lato"/>
              <a:cs typeface="Lato"/>
              <a:sym typeface="Lato"/>
            </a:endParaRPr>
          </a:p>
          <a:p>
            <a:pPr marL="571500" marR="0" lvl="0" indent="-571500" algn="l" rtl="0">
              <a:lnSpc>
                <a:spcPct val="100000"/>
              </a:lnSpc>
              <a:spcBef>
                <a:spcPts val="0"/>
              </a:spcBef>
              <a:spcAft>
                <a:spcPts val="0"/>
              </a:spcAft>
              <a:buClr>
                <a:schemeClr val="dk1"/>
              </a:buClr>
              <a:buSzPts val="1100"/>
              <a:buFontTx/>
              <a:buChar char="-"/>
            </a:pPr>
            <a:r>
              <a:rPr lang="en-US" sz="4000" dirty="0" err="1">
                <a:solidFill>
                  <a:schemeClr val="dk1"/>
                </a:solidFill>
                <a:latin typeface="Lato"/>
                <a:ea typeface="Lato"/>
                <a:cs typeface="Lato"/>
                <a:sym typeface="Lato"/>
              </a:rPr>
              <a:t>Hechos</a:t>
            </a:r>
            <a:r>
              <a:rPr lang="en-US" sz="4000" dirty="0">
                <a:solidFill>
                  <a:schemeClr val="dk1"/>
                </a:solidFill>
                <a:latin typeface="Lato"/>
                <a:ea typeface="Lato"/>
                <a:cs typeface="Lato"/>
                <a:sym typeface="Lato"/>
              </a:rPr>
              <a:t> 20:1-5</a:t>
            </a:r>
          </a:p>
          <a:p>
            <a:pPr marL="571500" marR="0" lvl="0" indent="-571500" algn="l" rtl="0">
              <a:lnSpc>
                <a:spcPct val="100000"/>
              </a:lnSpc>
              <a:spcBef>
                <a:spcPts val="0"/>
              </a:spcBef>
              <a:spcAft>
                <a:spcPts val="0"/>
              </a:spcAft>
              <a:buClr>
                <a:schemeClr val="dk1"/>
              </a:buClr>
              <a:buSzPts val="1100"/>
              <a:buFontTx/>
              <a:buChar char="-"/>
            </a:pPr>
            <a:endParaRPr lang="en-US" sz="4000" dirty="0">
              <a:solidFill>
                <a:schemeClr val="dk1"/>
              </a:solidFill>
              <a:latin typeface="Lato"/>
              <a:ea typeface="Lato"/>
              <a:cs typeface="Lato"/>
              <a:sym typeface="Lato"/>
            </a:endParaRPr>
          </a:p>
          <a:p>
            <a:pPr marL="571500" marR="0" lvl="0" indent="-571500" algn="l" rtl="0">
              <a:lnSpc>
                <a:spcPct val="100000"/>
              </a:lnSpc>
              <a:spcBef>
                <a:spcPts val="0"/>
              </a:spcBef>
              <a:spcAft>
                <a:spcPts val="0"/>
              </a:spcAft>
              <a:buClr>
                <a:schemeClr val="dk1"/>
              </a:buClr>
              <a:buSzPts val="1100"/>
              <a:buFontTx/>
              <a:buChar char="-"/>
            </a:pPr>
            <a:r>
              <a:rPr lang="en-US" sz="4000" dirty="0">
                <a:solidFill>
                  <a:schemeClr val="dk1"/>
                </a:solidFill>
                <a:latin typeface="Lato"/>
                <a:ea typeface="Lato"/>
                <a:cs typeface="Lato"/>
                <a:sym typeface="Lato"/>
              </a:rPr>
              <a:t>1 </a:t>
            </a:r>
            <a:r>
              <a:rPr lang="en-US" sz="4000" dirty="0" err="1">
                <a:solidFill>
                  <a:schemeClr val="dk1"/>
                </a:solidFill>
                <a:latin typeface="Lato"/>
                <a:ea typeface="Lato"/>
                <a:cs typeface="Lato"/>
                <a:sym typeface="Lato"/>
              </a:rPr>
              <a:t>Tesalonicenses</a:t>
            </a:r>
            <a:r>
              <a:rPr lang="en-US" sz="4000" dirty="0">
                <a:solidFill>
                  <a:schemeClr val="dk1"/>
                </a:solidFill>
                <a:latin typeface="Lato"/>
                <a:ea typeface="Lato"/>
                <a:cs typeface="Lato"/>
                <a:sym typeface="Lato"/>
              </a:rPr>
              <a:t> 3:2</a:t>
            </a:r>
          </a:p>
        </p:txBody>
      </p:sp>
      <p:pic>
        <p:nvPicPr>
          <p:cNvPr id="4" name="Picture 3">
            <a:extLst>
              <a:ext uri="{FF2B5EF4-FFF2-40B4-BE49-F238E27FC236}">
                <a16:creationId xmlns:a16="http://schemas.microsoft.com/office/drawing/2014/main" id="{BE256238-241F-CD87-D3F1-76AF69CB0009}"/>
              </a:ext>
            </a:extLst>
          </p:cNvPr>
          <p:cNvPicPr>
            <a:picLocks noChangeAspect="1"/>
          </p:cNvPicPr>
          <p:nvPr/>
        </p:nvPicPr>
        <p:blipFill>
          <a:blip r:embed="rId3"/>
          <a:srcRect r="-113" b="14763"/>
          <a:stretch>
            <a:fillRect/>
          </a:stretch>
        </p:blipFill>
        <p:spPr>
          <a:xfrm>
            <a:off x="-1" y="-62231"/>
            <a:ext cx="12192001" cy="6920231"/>
          </a:xfrm>
          <a:prstGeom prst="rect">
            <a:avLst/>
          </a:prstGeom>
        </p:spPr>
      </p:pic>
      <p:pic>
        <p:nvPicPr>
          <p:cNvPr id="300" name="Google Shape;300;g2e8f58b83d9_0_989" descr="A green bird with leaves&#10;&#10;Description automatically generated">
            <a:extLst>
              <a:ext uri="{FF2B5EF4-FFF2-40B4-BE49-F238E27FC236}">
                <a16:creationId xmlns:a16="http://schemas.microsoft.com/office/drawing/2014/main" id="{383FA4C4-1593-4462-08FD-230220C7420A}"/>
              </a:ext>
            </a:extLst>
          </p:cNvPr>
          <p:cNvPicPr preferRelativeResize="0"/>
          <p:nvPr/>
        </p:nvPicPr>
        <p:blipFill rotWithShape="1">
          <a:blip r:embed="rId4">
            <a:alphaModFix/>
          </a:blip>
          <a:srcRect/>
          <a:stretch/>
        </p:blipFill>
        <p:spPr>
          <a:xfrm>
            <a:off x="5874701" y="281972"/>
            <a:ext cx="1399034" cy="1170434"/>
          </a:xfrm>
          <a:prstGeom prst="rect">
            <a:avLst/>
          </a:prstGeom>
          <a:noFill/>
          <a:ln>
            <a:noFill/>
          </a:ln>
        </p:spPr>
      </p:pic>
      <p:sp>
        <p:nvSpPr>
          <p:cNvPr id="2" name="Google Shape;332;g2f5882f685f_0_795">
            <a:extLst>
              <a:ext uri="{FF2B5EF4-FFF2-40B4-BE49-F238E27FC236}">
                <a16:creationId xmlns:a16="http://schemas.microsoft.com/office/drawing/2014/main" id="{66D71A16-E159-1284-B95A-897F14680F43}"/>
              </a:ext>
            </a:extLst>
          </p:cNvPr>
          <p:cNvSpPr txBox="1"/>
          <p:nvPr/>
        </p:nvSpPr>
        <p:spPr>
          <a:xfrm>
            <a:off x="292477" y="298160"/>
            <a:ext cx="581531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7200" dirty="0" err="1">
                <a:solidFill>
                  <a:srgbClr val="0B9444"/>
                </a:solidFill>
                <a:latin typeface="Lato Black"/>
                <a:ea typeface="Lato Black"/>
                <a:cs typeface="Lato Black"/>
                <a:sym typeface="Lato Black"/>
              </a:rPr>
              <a:t>Hijo</a:t>
            </a:r>
            <a:r>
              <a:rPr lang="en-US" sz="7200" dirty="0">
                <a:solidFill>
                  <a:srgbClr val="0B9444"/>
                </a:solidFill>
                <a:latin typeface="Lato Black"/>
                <a:ea typeface="Lato Black"/>
                <a:cs typeface="Lato Black"/>
                <a:sym typeface="Lato Black"/>
              </a:rPr>
              <a:t> </a:t>
            </a:r>
            <a:r>
              <a:rPr lang="en-US" sz="7200" dirty="0" err="1">
                <a:solidFill>
                  <a:srgbClr val="0B9444"/>
                </a:solidFill>
                <a:latin typeface="Lato Black"/>
                <a:ea typeface="Lato Black"/>
                <a:cs typeface="Lato Black"/>
                <a:sym typeface="Lato Black"/>
              </a:rPr>
              <a:t>Timoteo</a:t>
            </a:r>
            <a:endParaRPr sz="7200" b="0" i="0" u="none" strike="noStrike" cap="none" dirty="0">
              <a:solidFill>
                <a:srgbClr val="0B9444"/>
              </a:solidFill>
              <a:latin typeface="Lato Black"/>
              <a:ea typeface="Lato Black"/>
              <a:cs typeface="Lato Black"/>
              <a:sym typeface="Lato Black"/>
            </a:endParaRPr>
          </a:p>
        </p:txBody>
      </p:sp>
    </p:spTree>
    <p:extLst>
      <p:ext uri="{BB962C8B-B14F-4D97-AF65-F5344CB8AC3E}">
        <p14:creationId xmlns:p14="http://schemas.microsoft.com/office/powerpoint/2010/main" val="3361211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a:extLst>
            <a:ext uri="{FF2B5EF4-FFF2-40B4-BE49-F238E27FC236}">
              <a16:creationId xmlns:a16="http://schemas.microsoft.com/office/drawing/2014/main" id="{3C049F29-F782-E9F1-A1A7-5EE95A93A3C0}"/>
            </a:ext>
          </a:extLst>
        </p:cNvPr>
        <p:cNvGrpSpPr/>
        <p:nvPr/>
      </p:nvGrpSpPr>
      <p:grpSpPr>
        <a:xfrm>
          <a:off x="0" y="0"/>
          <a:ext cx="0" cy="0"/>
          <a:chOff x="0" y="0"/>
          <a:chExt cx="0" cy="0"/>
        </a:xfrm>
      </p:grpSpPr>
      <p:sp>
        <p:nvSpPr>
          <p:cNvPr id="297" name="Google Shape;297;g2e8f58b83d9_0_989">
            <a:extLst>
              <a:ext uri="{FF2B5EF4-FFF2-40B4-BE49-F238E27FC236}">
                <a16:creationId xmlns:a16="http://schemas.microsoft.com/office/drawing/2014/main" id="{22B64250-3B62-C20B-1547-DA2AB48F4BE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g2e8f58b83d9_0_989">
            <a:extLst>
              <a:ext uri="{FF2B5EF4-FFF2-40B4-BE49-F238E27FC236}">
                <a16:creationId xmlns:a16="http://schemas.microsoft.com/office/drawing/2014/main" id="{73880349-293C-C5C5-5E47-5F2A0DDCEB69}"/>
              </a:ext>
            </a:extLst>
          </p:cNvPr>
          <p:cNvSpPr txBox="1"/>
          <p:nvPr/>
        </p:nvSpPr>
        <p:spPr>
          <a:xfrm>
            <a:off x="1643699" y="1864881"/>
            <a:ext cx="7592400" cy="2554505"/>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1100"/>
              <a:buFontTx/>
              <a:buChar char="-"/>
            </a:pPr>
            <a:endParaRPr lang="en-US" sz="4000" dirty="0">
              <a:solidFill>
                <a:schemeClr val="dk1"/>
              </a:solidFill>
              <a:latin typeface="Lato"/>
              <a:ea typeface="Lato"/>
              <a:cs typeface="Lato"/>
              <a:sym typeface="Lato"/>
            </a:endParaRPr>
          </a:p>
          <a:p>
            <a:pPr marL="571500" marR="0" lvl="0" indent="-571500" algn="l" rtl="0">
              <a:lnSpc>
                <a:spcPct val="100000"/>
              </a:lnSpc>
              <a:spcBef>
                <a:spcPts val="0"/>
              </a:spcBef>
              <a:spcAft>
                <a:spcPts val="0"/>
              </a:spcAft>
              <a:buClr>
                <a:schemeClr val="dk1"/>
              </a:buClr>
              <a:buSzPts val="1100"/>
              <a:buFontTx/>
              <a:buChar char="-"/>
            </a:pPr>
            <a:r>
              <a:rPr lang="en-US" sz="4000" dirty="0">
                <a:solidFill>
                  <a:schemeClr val="dk1"/>
                </a:solidFill>
                <a:latin typeface="Lato"/>
                <a:ea typeface="Lato"/>
                <a:cs typeface="Lato"/>
                <a:sym typeface="Lato"/>
              </a:rPr>
              <a:t>1 Timoteo 1:3</a:t>
            </a:r>
          </a:p>
          <a:p>
            <a:pPr marL="571500" marR="0" lvl="0" indent="-571500" algn="l" rtl="0">
              <a:lnSpc>
                <a:spcPct val="100000"/>
              </a:lnSpc>
              <a:spcBef>
                <a:spcPts val="0"/>
              </a:spcBef>
              <a:spcAft>
                <a:spcPts val="0"/>
              </a:spcAft>
              <a:buClr>
                <a:schemeClr val="dk1"/>
              </a:buClr>
              <a:buSzPts val="1100"/>
              <a:buFontTx/>
              <a:buChar char="-"/>
            </a:pPr>
            <a:endParaRPr lang="en-US" sz="4000" dirty="0">
              <a:solidFill>
                <a:schemeClr val="dk1"/>
              </a:solidFill>
              <a:latin typeface="Lato"/>
              <a:ea typeface="Lato"/>
              <a:cs typeface="Lato"/>
              <a:sym typeface="Lato"/>
            </a:endParaRPr>
          </a:p>
          <a:p>
            <a:pPr marL="571500" marR="0" lvl="0" indent="-571500" algn="l" rtl="0">
              <a:lnSpc>
                <a:spcPct val="100000"/>
              </a:lnSpc>
              <a:spcBef>
                <a:spcPts val="0"/>
              </a:spcBef>
              <a:spcAft>
                <a:spcPts val="0"/>
              </a:spcAft>
              <a:buClr>
                <a:schemeClr val="dk1"/>
              </a:buClr>
              <a:buSzPts val="1100"/>
              <a:buFontTx/>
              <a:buChar char="-"/>
            </a:pPr>
            <a:r>
              <a:rPr lang="en-US" sz="4000" dirty="0" err="1">
                <a:solidFill>
                  <a:schemeClr val="dk1"/>
                </a:solidFill>
                <a:latin typeface="Lato"/>
                <a:ea typeface="Lato"/>
                <a:cs typeface="Lato"/>
                <a:sym typeface="Lato"/>
              </a:rPr>
              <a:t>Hebreos</a:t>
            </a:r>
            <a:r>
              <a:rPr lang="en-US" sz="4000" dirty="0">
                <a:solidFill>
                  <a:schemeClr val="dk1"/>
                </a:solidFill>
                <a:latin typeface="Lato"/>
                <a:ea typeface="Lato"/>
                <a:cs typeface="Lato"/>
                <a:sym typeface="Lato"/>
              </a:rPr>
              <a:t> 13:23</a:t>
            </a:r>
          </a:p>
        </p:txBody>
      </p:sp>
      <p:pic>
        <p:nvPicPr>
          <p:cNvPr id="300" name="Google Shape;300;g2e8f58b83d9_0_989" descr="A green bird with leaves&#10;&#10;Description automatically generated">
            <a:extLst>
              <a:ext uri="{FF2B5EF4-FFF2-40B4-BE49-F238E27FC236}">
                <a16:creationId xmlns:a16="http://schemas.microsoft.com/office/drawing/2014/main" id="{CF1EEE60-F017-7F43-2D41-28B27C8CFFD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2" name="Google Shape;332;g2f5882f685f_0_795">
            <a:extLst>
              <a:ext uri="{FF2B5EF4-FFF2-40B4-BE49-F238E27FC236}">
                <a16:creationId xmlns:a16="http://schemas.microsoft.com/office/drawing/2014/main" id="{AB0AE1AD-EBEC-C265-8E9F-9D4073B706B1}"/>
              </a:ext>
            </a:extLst>
          </p:cNvPr>
          <p:cNvSpPr txBox="1"/>
          <p:nvPr/>
        </p:nvSpPr>
        <p:spPr>
          <a:xfrm>
            <a:off x="476645" y="182150"/>
            <a:ext cx="10698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7200" dirty="0" err="1">
                <a:solidFill>
                  <a:srgbClr val="009444"/>
                </a:solidFill>
                <a:latin typeface="Lato Black"/>
                <a:ea typeface="Lato Black"/>
                <a:cs typeface="Lato Black"/>
                <a:sym typeface="Lato Black"/>
              </a:rPr>
              <a:t>Hijo</a:t>
            </a:r>
            <a:r>
              <a:rPr lang="en-US" sz="7200" dirty="0">
                <a:solidFill>
                  <a:srgbClr val="009444"/>
                </a:solidFill>
                <a:latin typeface="Lato Black"/>
                <a:ea typeface="Lato Black"/>
                <a:cs typeface="Lato Black"/>
                <a:sym typeface="Lato Black"/>
              </a:rPr>
              <a:t> </a:t>
            </a:r>
            <a:r>
              <a:rPr lang="en-US" sz="7200" dirty="0" err="1">
                <a:solidFill>
                  <a:srgbClr val="009444"/>
                </a:solidFill>
                <a:latin typeface="Lato Black"/>
                <a:ea typeface="Lato Black"/>
                <a:cs typeface="Lato Black"/>
                <a:sym typeface="Lato Black"/>
              </a:rPr>
              <a:t>Timoteo</a:t>
            </a:r>
            <a:endParaRPr sz="7200" b="0" i="0" u="none" strike="noStrike" cap="none" dirty="0">
              <a:solidFill>
                <a:srgbClr val="009444"/>
              </a:solidFill>
              <a:latin typeface="Lato Black"/>
              <a:ea typeface="Lato Black"/>
              <a:cs typeface="Lato Black"/>
              <a:sym typeface="Lato Black"/>
            </a:endParaRPr>
          </a:p>
        </p:txBody>
      </p:sp>
      <p:pic>
        <p:nvPicPr>
          <p:cNvPr id="4" name="Picture 3">
            <a:extLst>
              <a:ext uri="{FF2B5EF4-FFF2-40B4-BE49-F238E27FC236}">
                <a16:creationId xmlns:a16="http://schemas.microsoft.com/office/drawing/2014/main" id="{02A7223A-03AA-C66A-D5E4-86A249A499A8}"/>
              </a:ext>
            </a:extLst>
          </p:cNvPr>
          <p:cNvPicPr>
            <a:picLocks noChangeAspect="1"/>
          </p:cNvPicPr>
          <p:nvPr/>
        </p:nvPicPr>
        <p:blipFill>
          <a:blip r:embed="rId4"/>
          <a:stretch>
            <a:fillRect/>
          </a:stretch>
        </p:blipFill>
        <p:spPr>
          <a:xfrm>
            <a:off x="-2" y="0"/>
            <a:ext cx="12198487" cy="6858000"/>
          </a:xfrm>
          <a:prstGeom prst="rect">
            <a:avLst/>
          </a:prstGeom>
        </p:spPr>
      </p:pic>
      <p:pic>
        <p:nvPicPr>
          <p:cNvPr id="6" name="Picture 5">
            <a:extLst>
              <a:ext uri="{FF2B5EF4-FFF2-40B4-BE49-F238E27FC236}">
                <a16:creationId xmlns:a16="http://schemas.microsoft.com/office/drawing/2014/main" id="{1B09B3FE-954C-13CB-47EA-527AEC8BFB25}"/>
              </a:ext>
            </a:extLst>
          </p:cNvPr>
          <p:cNvPicPr>
            <a:picLocks noChangeAspect="1"/>
          </p:cNvPicPr>
          <p:nvPr/>
        </p:nvPicPr>
        <p:blipFill>
          <a:blip r:embed="rId5"/>
          <a:stretch>
            <a:fillRect/>
          </a:stretch>
        </p:blipFill>
        <p:spPr>
          <a:xfrm>
            <a:off x="-3" y="-1"/>
            <a:ext cx="12198486" cy="6857999"/>
          </a:xfrm>
          <a:prstGeom prst="rect">
            <a:avLst/>
          </a:prstGeom>
        </p:spPr>
      </p:pic>
    </p:spTree>
    <p:extLst>
      <p:ext uri="{BB962C8B-B14F-4D97-AF65-F5344CB8AC3E}">
        <p14:creationId xmlns:p14="http://schemas.microsoft.com/office/powerpoint/2010/main" val="3034776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a:extLst>
            <a:ext uri="{FF2B5EF4-FFF2-40B4-BE49-F238E27FC236}">
              <a16:creationId xmlns:a16="http://schemas.microsoft.com/office/drawing/2014/main" id="{AEFE4664-3852-5676-718B-B8CB1B632CFC}"/>
            </a:ext>
          </a:extLst>
        </p:cNvPr>
        <p:cNvGrpSpPr/>
        <p:nvPr/>
      </p:nvGrpSpPr>
      <p:grpSpPr>
        <a:xfrm>
          <a:off x="0" y="0"/>
          <a:ext cx="0" cy="0"/>
          <a:chOff x="0" y="0"/>
          <a:chExt cx="0" cy="0"/>
        </a:xfrm>
      </p:grpSpPr>
      <p:sp>
        <p:nvSpPr>
          <p:cNvPr id="297" name="Google Shape;297;g2e8f58b83d9_0_989">
            <a:extLst>
              <a:ext uri="{FF2B5EF4-FFF2-40B4-BE49-F238E27FC236}">
                <a16:creationId xmlns:a16="http://schemas.microsoft.com/office/drawing/2014/main" id="{6BE95D59-F0B5-F2E7-8D9A-5EDB195E94B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8" name="Google Shape;298;g2e8f58b83d9_0_989">
            <a:extLst>
              <a:ext uri="{FF2B5EF4-FFF2-40B4-BE49-F238E27FC236}">
                <a16:creationId xmlns:a16="http://schemas.microsoft.com/office/drawing/2014/main" id="{DFFCB917-6C56-0A13-8EE3-4B0FA84FA7F9}"/>
              </a:ext>
            </a:extLst>
          </p:cNvPr>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99" name="Google Shape;299;g2e8f58b83d9_0_989">
            <a:extLst>
              <a:ext uri="{FF2B5EF4-FFF2-40B4-BE49-F238E27FC236}">
                <a16:creationId xmlns:a16="http://schemas.microsoft.com/office/drawing/2014/main" id="{3E9793EC-5A62-4427-7440-696075430C51}"/>
              </a:ext>
            </a:extLst>
          </p:cNvPr>
          <p:cNvSpPr txBox="1"/>
          <p:nvPr/>
        </p:nvSpPr>
        <p:spPr>
          <a:xfrm>
            <a:off x="3875725" y="2546950"/>
            <a:ext cx="7592400" cy="1938952"/>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US" sz="4000" dirty="0" err="1">
                <a:solidFill>
                  <a:schemeClr val="dk1"/>
                </a:solidFill>
                <a:latin typeface="Lato"/>
                <a:ea typeface="Lato"/>
                <a:cs typeface="Lato"/>
                <a:sym typeface="Lato"/>
              </a:rPr>
              <a:t>Según</a:t>
            </a:r>
            <a:r>
              <a:rPr lang="en-US" sz="4000" dirty="0">
                <a:solidFill>
                  <a:schemeClr val="dk1"/>
                </a:solidFill>
                <a:latin typeface="Lato"/>
                <a:ea typeface="Lato"/>
                <a:cs typeface="Lato"/>
                <a:sym typeface="Lato"/>
              </a:rPr>
              <a:t> </a:t>
            </a:r>
            <a:r>
              <a:rPr lang="en-US" sz="4000" dirty="0" err="1">
                <a:solidFill>
                  <a:schemeClr val="dk1"/>
                </a:solidFill>
                <a:latin typeface="Lato"/>
                <a:ea typeface="Lato"/>
                <a:cs typeface="Lato"/>
                <a:sym typeface="Lato"/>
              </a:rPr>
              <a:t>su</a:t>
            </a:r>
            <a:r>
              <a:rPr lang="en-US" sz="4000" dirty="0">
                <a:solidFill>
                  <a:schemeClr val="dk1"/>
                </a:solidFill>
                <a:latin typeface="Lato"/>
                <a:ea typeface="Lato"/>
                <a:cs typeface="Lato"/>
                <a:sym typeface="Lato"/>
              </a:rPr>
              <a:t> </a:t>
            </a:r>
            <a:r>
              <a:rPr lang="en-US" sz="4000" dirty="0" err="1">
                <a:solidFill>
                  <a:schemeClr val="dk1"/>
                </a:solidFill>
                <a:latin typeface="Lato"/>
                <a:ea typeface="Lato"/>
                <a:cs typeface="Lato"/>
                <a:sym typeface="Lato"/>
              </a:rPr>
              <a:t>consejero</a:t>
            </a:r>
            <a:r>
              <a:rPr lang="en-US" sz="4000" dirty="0">
                <a:solidFill>
                  <a:schemeClr val="dk1"/>
                </a:solidFill>
                <a:latin typeface="Lato"/>
                <a:ea typeface="Lato"/>
                <a:cs typeface="Lato"/>
                <a:sym typeface="Lato"/>
              </a:rPr>
              <a:t>, </a:t>
            </a:r>
            <a:endParaRPr sz="40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qué</a:t>
            </a:r>
            <a:r>
              <a:rPr lang="en-US" sz="4000" b="1" dirty="0">
                <a:solidFill>
                  <a:schemeClr val="dk1"/>
                </a:solidFill>
                <a:latin typeface="Lato"/>
                <a:ea typeface="Lato"/>
                <a:cs typeface="Lato"/>
                <a:sym typeface="Lato"/>
              </a:rPr>
              <a:t> es un “Timoteo” </a:t>
            </a:r>
            <a:r>
              <a:rPr lang="en-US" sz="4000" b="1" dirty="0" err="1">
                <a:solidFill>
                  <a:schemeClr val="dk1"/>
                </a:solidFill>
                <a:latin typeface="Lato"/>
                <a:ea typeface="Lato"/>
                <a:cs typeface="Lato"/>
                <a:sym typeface="Lato"/>
              </a:rPr>
              <a:t>en</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el</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contexto</a:t>
            </a:r>
            <a:r>
              <a:rPr lang="en-US" sz="4000" b="1" dirty="0">
                <a:solidFill>
                  <a:schemeClr val="dk1"/>
                </a:solidFill>
                <a:latin typeface="Lato"/>
                <a:ea typeface="Lato"/>
                <a:cs typeface="Lato"/>
                <a:sym typeface="Lato"/>
              </a:rPr>
              <a:t> de Academia Cristo? </a:t>
            </a:r>
            <a:endParaRPr sz="4000" b="1" i="0" u="none" strike="noStrike" cap="none" dirty="0">
              <a:solidFill>
                <a:schemeClr val="dk1"/>
              </a:solidFill>
              <a:latin typeface="Lato"/>
              <a:ea typeface="Lato"/>
              <a:cs typeface="Lato"/>
              <a:sym typeface="Lato"/>
            </a:endParaRPr>
          </a:p>
        </p:txBody>
      </p:sp>
      <p:pic>
        <p:nvPicPr>
          <p:cNvPr id="300" name="Google Shape;300;g2e8f58b83d9_0_989" descr="A green bird with leaves&#10;&#10;Description automatically generated">
            <a:extLst>
              <a:ext uri="{FF2B5EF4-FFF2-40B4-BE49-F238E27FC236}">
                <a16:creationId xmlns:a16="http://schemas.microsoft.com/office/drawing/2014/main" id="{A8089D37-5F87-D241-34F1-26816AF0F6EF}"/>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32216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3"/>
          <p:cNvSpPr txBox="1"/>
          <p:nvPr/>
        </p:nvSpPr>
        <p:spPr>
          <a:xfrm>
            <a:off x="4078888" y="2741641"/>
            <a:ext cx="6627304"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Saludos y bienvenidos</a:t>
            </a:r>
            <a:endParaRPr sz="6000" b="0" i="0" u="none" strike="noStrike" cap="none">
              <a:solidFill>
                <a:srgbClr val="009444"/>
              </a:solidFill>
              <a:latin typeface="Lato"/>
              <a:ea typeface="Lato"/>
              <a:cs typeface="Lato"/>
              <a:sym typeface="Lato"/>
            </a:endParaRPr>
          </a:p>
        </p:txBody>
      </p:sp>
      <p:sp>
        <p:nvSpPr>
          <p:cNvPr id="111" name="Google Shape;111;p3"/>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 name="Google Shape;112;p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pic>
        <p:nvPicPr>
          <p:cNvPr id="113" name="Google Shape;113;p3"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9F89BE21-1501-6B4A-31A0-847E8A2046EC}"/>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147C2A49-07A2-A259-D652-87DF68BA8257}"/>
              </a:ext>
            </a:extLst>
          </p:cNvPr>
          <p:cNvSpPr txBox="1"/>
          <p:nvPr/>
        </p:nvSpPr>
        <p:spPr>
          <a:xfrm>
            <a:off x="1670362" y="44099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err="1">
                <a:solidFill>
                  <a:srgbClr val="009444"/>
                </a:solidFill>
                <a:latin typeface="Lato"/>
                <a:ea typeface="Lato"/>
                <a:cs typeface="Lato"/>
                <a:sym typeface="Lato"/>
              </a:rPr>
              <a:t>Objetivos</a:t>
            </a:r>
            <a:r>
              <a:rPr lang="en-US" sz="6000" b="0" i="0" u="none" strike="noStrike" cap="none" dirty="0">
                <a:solidFill>
                  <a:srgbClr val="009444"/>
                </a:solidFill>
                <a:latin typeface="Lato"/>
                <a:ea typeface="Lato"/>
                <a:cs typeface="Lato"/>
                <a:sym typeface="Lato"/>
              </a:rPr>
              <a:t> de la </a:t>
            </a:r>
            <a:r>
              <a:rPr lang="en-US" sz="6000" b="0" i="0" u="none" strike="noStrike" cap="none" dirty="0" err="1">
                <a:solidFill>
                  <a:srgbClr val="009444"/>
                </a:solidFill>
                <a:latin typeface="Lato"/>
                <a:ea typeface="Lato"/>
                <a:cs typeface="Lato"/>
                <a:sym typeface="Lato"/>
              </a:rPr>
              <a:t>Lección</a:t>
            </a:r>
            <a:r>
              <a:rPr lang="en-US" sz="6000" b="0" i="0" u="none" strike="noStrike" cap="none" dirty="0">
                <a:solidFill>
                  <a:srgbClr val="009444"/>
                </a:solidFill>
                <a:latin typeface="Lato"/>
                <a:ea typeface="Lato"/>
                <a:cs typeface="Lato"/>
                <a:sym typeface="Lato"/>
              </a:rPr>
              <a:t> 1</a:t>
            </a:r>
            <a:endParaRPr sz="6000" b="0" i="0" u="none" strike="noStrike" cap="none" dirty="0">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FF335E96-A872-E308-28D4-2871CDD3D572}"/>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9E02449A-F0D7-05FE-9F06-5F9E2366F0DF}"/>
              </a:ext>
            </a:extLst>
          </p:cNvPr>
          <p:cNvGrpSpPr/>
          <p:nvPr/>
        </p:nvGrpSpPr>
        <p:grpSpPr>
          <a:xfrm>
            <a:off x="551075" y="2011050"/>
            <a:ext cx="11197475" cy="3947713"/>
            <a:chOff x="0" y="0"/>
            <a:chExt cx="10450280" cy="3947713"/>
          </a:xfrm>
        </p:grpSpPr>
        <p:sp>
          <p:nvSpPr>
            <p:cNvPr id="129" name="Google Shape;129;p5">
              <a:extLst>
                <a:ext uri="{FF2B5EF4-FFF2-40B4-BE49-F238E27FC236}">
                  <a16:creationId xmlns:a16="http://schemas.microsoft.com/office/drawing/2014/main" id="{46F88AE5-2BB5-9454-51EF-EF1CBAFD1B87}"/>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2FEF2EE6-8458-C80E-19AA-3E2F2B5CFB93}"/>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0A6E51DD-9694-1149-DBAC-142DD267BE0E}"/>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A5AA274C-CF6E-BE36-3A9F-A1E641AB1F36}"/>
                </a:ext>
              </a:extLst>
            </p:cNvPr>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lt1"/>
                  </a:solidFill>
                  <a:latin typeface="Lato"/>
                  <a:ea typeface="Lato"/>
                  <a:cs typeface="Lato"/>
                  <a:sym typeface="Lato"/>
                </a:rPr>
                <a:t>Introducir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curso</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su</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estructura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su</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propósito</a:t>
              </a:r>
              <a:r>
                <a:rPr lang="en-US" sz="2500" b="0" i="0" u="none" strike="noStrike" cap="none" dirty="0">
                  <a:solidFill>
                    <a:schemeClr val="lt1"/>
                  </a:solidFill>
                  <a:latin typeface="Lato"/>
                  <a:ea typeface="Lato"/>
                  <a:cs typeface="Lato"/>
                  <a:sym typeface="Lato"/>
                </a:rPr>
                <a:t>, y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Proyecto final</a:t>
              </a:r>
              <a:endParaRPr sz="2500" b="0" i="0" u="none" strike="noStrike" cap="none" dirty="0">
                <a:solidFill>
                  <a:schemeClr val="lt1"/>
                </a:solidFill>
                <a:latin typeface="Lato"/>
                <a:ea typeface="Lato"/>
                <a:cs typeface="Lato"/>
                <a:sym typeface="Lato"/>
              </a:endParaRPr>
            </a:p>
          </p:txBody>
        </p:sp>
        <p:sp>
          <p:nvSpPr>
            <p:cNvPr id="133" name="Google Shape;133;p5">
              <a:extLst>
                <a:ext uri="{FF2B5EF4-FFF2-40B4-BE49-F238E27FC236}">
                  <a16:creationId xmlns:a16="http://schemas.microsoft.com/office/drawing/2014/main" id="{4052AD92-11C3-D6CB-931B-E19E3854B6CB}"/>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7C4E02F2-520C-742C-7C2E-2180986CAD97}"/>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807F0C1B-6910-0242-2EED-157AC2E89C06}"/>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AD5EFD3F-1358-6510-5DC0-6CC97AB064E6}"/>
                </a:ext>
              </a:extLst>
            </p:cNvPr>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dirty="0" err="1">
                  <a:solidFill>
                    <a:schemeClr val="lt1"/>
                  </a:solidFill>
                  <a:latin typeface="Lato"/>
                  <a:ea typeface="Lato"/>
                  <a:cs typeface="Lato"/>
                  <a:sym typeface="Lato"/>
                </a:rPr>
                <a:t>Definir</a:t>
              </a:r>
              <a:r>
                <a:rPr lang="en-US" sz="2500" dirty="0">
                  <a:solidFill>
                    <a:schemeClr val="lt1"/>
                  </a:solidFill>
                  <a:latin typeface="Lato"/>
                  <a:ea typeface="Lato"/>
                  <a:cs typeface="Lato"/>
                  <a:sym typeface="Lato"/>
                </a:rPr>
                <a:t> un “Timoteo.” </a:t>
              </a:r>
              <a:endParaRPr sz="2500" b="0" i="0" u="none" strike="noStrike" cap="none" dirty="0">
                <a:solidFill>
                  <a:schemeClr val="lt1"/>
                </a:solidFill>
                <a:latin typeface="Lato"/>
                <a:ea typeface="Lato"/>
                <a:cs typeface="Lato"/>
                <a:sym typeface="Lato"/>
              </a:endParaRPr>
            </a:p>
          </p:txBody>
        </p:sp>
        <p:sp>
          <p:nvSpPr>
            <p:cNvPr id="137" name="Google Shape;137;p5">
              <a:extLst>
                <a:ext uri="{FF2B5EF4-FFF2-40B4-BE49-F238E27FC236}">
                  <a16:creationId xmlns:a16="http://schemas.microsoft.com/office/drawing/2014/main" id="{8EFBEE99-FEB5-B459-FD21-6AF5F61321AA}"/>
                </a:ext>
              </a:extLst>
            </p:cNvPr>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a:extLst>
                <a:ext uri="{FF2B5EF4-FFF2-40B4-BE49-F238E27FC236}">
                  <a16:creationId xmlns:a16="http://schemas.microsoft.com/office/drawing/2014/main" id="{2E30F7BF-FD26-B6BC-19C7-8EF716860661}"/>
                </a:ext>
              </a:extLst>
            </p:cNvPr>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95775F1D-2587-0D53-EAB9-08CDD00C896A}"/>
                </a:ext>
              </a:extLst>
            </p:cNvPr>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27DA9409-C25B-13D4-B048-9DED75FA4C9F}"/>
                </a:ext>
              </a:extLst>
            </p:cNvPr>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lt1"/>
                  </a:solidFill>
                  <a:latin typeface="Lato"/>
                  <a:ea typeface="Lato"/>
                  <a:cs typeface="Lato"/>
                  <a:sym typeface="Lato"/>
                </a:rPr>
                <a:t>Leer y </a:t>
              </a:r>
              <a:r>
                <a:rPr lang="en-US" sz="2500" dirty="0" err="1">
                  <a:solidFill>
                    <a:schemeClr val="lt1"/>
                  </a:solidFill>
                  <a:latin typeface="Lato"/>
                  <a:ea typeface="Lato"/>
                  <a:cs typeface="Lato"/>
                  <a:sym typeface="Lato"/>
                </a:rPr>
                <a:t>profundizar</a:t>
              </a:r>
              <a:r>
                <a:rPr lang="en-US" sz="2500" dirty="0">
                  <a:solidFill>
                    <a:schemeClr val="lt1"/>
                  </a:solidFill>
                  <a:latin typeface="Lato"/>
                  <a:ea typeface="Lato"/>
                  <a:cs typeface="Lato"/>
                  <a:sym typeface="Lato"/>
                </a:rPr>
                <a:t> 1 Timoteo 1 con </a:t>
              </a:r>
              <a:r>
                <a:rPr lang="en-US" sz="2500" dirty="0" err="1">
                  <a:solidFill>
                    <a:schemeClr val="lt1"/>
                  </a:solidFill>
                  <a:latin typeface="Lato"/>
                  <a:ea typeface="Lato"/>
                  <a:cs typeface="Lato"/>
                  <a:sym typeface="Lato"/>
                </a:rPr>
                <a:t>los</a:t>
              </a:r>
              <a:r>
                <a:rPr lang="en-US" sz="2500" dirty="0">
                  <a:solidFill>
                    <a:schemeClr val="lt1"/>
                  </a:solidFill>
                  <a:latin typeface="Lato"/>
                  <a:ea typeface="Lato"/>
                  <a:cs typeface="Lato"/>
                  <a:sym typeface="Lato"/>
                </a:rPr>
                <a:t> ojos de un Sembrador.</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0E3A45B9-0229-BD09-BE85-14C57B911045}"/>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Oval 1">
            <a:extLst>
              <a:ext uri="{FF2B5EF4-FFF2-40B4-BE49-F238E27FC236}">
                <a16:creationId xmlns:a16="http://schemas.microsoft.com/office/drawing/2014/main" id="{3D46F975-1102-F282-F4EA-48F89B1C9CDD}"/>
              </a:ext>
            </a:extLst>
          </p:cNvPr>
          <p:cNvSpPr/>
          <p:nvPr/>
        </p:nvSpPr>
        <p:spPr>
          <a:xfrm>
            <a:off x="443450" y="4662206"/>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84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B88F1734-2E30-8FA1-08E9-53F768A8286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B995E3F-0903-7BE1-2E3B-AA223BADCC6A}"/>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FF633109-50D6-32FA-F916-F37952BF04D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688C86F-1A11-C2DB-D270-1988C139550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BF52BE54-228D-0DF7-5471-7B232BDA55EA}"/>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8EB9BC23-A3B9-5F78-C2E9-2106FAA52729}"/>
              </a:ext>
            </a:extLst>
          </p:cNvPr>
          <p:cNvSpPr txBox="1"/>
          <p:nvPr/>
        </p:nvSpPr>
        <p:spPr>
          <a:xfrm>
            <a:off x="2029664" y="1949004"/>
            <a:ext cx="9170342" cy="4908996"/>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0" i="0" dirty="0">
                <a:solidFill>
                  <a:srgbClr val="000000"/>
                </a:solidFill>
                <a:effectLst/>
                <a:latin typeface="Lato" panose="020F0502020204030203" pitchFamily="34" charset="0"/>
                <a:ea typeface="Lato" panose="020F0502020204030203" pitchFamily="34" charset="0"/>
                <a:cs typeface="Lato" panose="020F0502020204030203" pitchFamily="34" charset="0"/>
              </a:rPr>
              <a:t>Yo, Pablo, apóstol de Jesucristo por mandato de Dios nuestro Salvador, y del Señor Jesucristo, que es nuestra esperanza, </a:t>
            </a:r>
            <a:r>
              <a:rPr lang="es-PY" sz="4000" b="1"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2 </a:t>
            </a:r>
            <a:r>
              <a:rPr lang="es-PY" sz="40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 Timoteo, verdadero hijo en la fe: Recibe gracia, misericordia y paz de Dios nuestro Padre, y de Cristo Jesús nuestro Señor.</a:t>
            </a:r>
            <a:endParaRPr lang="es-PY" sz="4000" i="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393128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g2f5882f685f_0_775"/>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a:t>
            </a:r>
            <a:endParaRPr sz="6000" dirty="0">
              <a:solidFill>
                <a:srgbClr val="009444"/>
              </a:solidFill>
              <a:latin typeface="Lato"/>
              <a:ea typeface="Lato"/>
              <a:cs typeface="Lato"/>
              <a:sym typeface="Lato"/>
            </a:endParaRPr>
          </a:p>
        </p:txBody>
      </p:sp>
      <p:cxnSp>
        <p:nvCxnSpPr>
          <p:cNvPr id="314" name="Google Shape;314;g2f5882f685f_0_775"/>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p:cNvSpPr txBox="1"/>
          <p:nvPr/>
        </p:nvSpPr>
        <p:spPr>
          <a:xfrm>
            <a:off x="2143122" y="1971729"/>
            <a:ext cx="8784900" cy="2339061"/>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i="1" dirty="0">
                <a:solidFill>
                  <a:schemeClr val="dk1"/>
                </a:solidFill>
                <a:latin typeface="Lato"/>
                <a:ea typeface="Lato"/>
                <a:cs typeface="Lato"/>
                <a:sym typeface="Lato"/>
              </a:rPr>
              <a:t>¿Quiénes son los personajes en 1 Timoteo 1:1-2?</a:t>
            </a: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pic>
        <p:nvPicPr>
          <p:cNvPr id="3" name="Picture 2">
            <a:extLst>
              <a:ext uri="{FF2B5EF4-FFF2-40B4-BE49-F238E27FC236}">
                <a16:creationId xmlns:a16="http://schemas.microsoft.com/office/drawing/2014/main" id="{A68F5071-0F1B-2F7A-4292-5A3AEB67199C}"/>
              </a:ext>
            </a:extLst>
          </p:cNvPr>
          <p:cNvPicPr>
            <a:picLocks noChangeAspect="1"/>
          </p:cNvPicPr>
          <p:nvPr/>
        </p:nvPicPr>
        <p:blipFill>
          <a:blip r:embed="rId4"/>
          <a:stretch>
            <a:fillRect/>
          </a:stretch>
        </p:blipFill>
        <p:spPr>
          <a:xfrm>
            <a:off x="0" y="-1"/>
            <a:ext cx="12192000" cy="685435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EB4B76E-E81F-28D0-7CB6-5DB4522362E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A1B83ED1-25A5-FCDD-FA04-B3D61DF731B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392F262-FD07-E7B5-4769-D44DB611D53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7F46FA7A-5036-CF8E-78C5-F9BF5F5219A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7F20F152-6F84-7B60-EAB8-132292833EA3}"/>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21A24F87-7DE2-961A-E0DC-F562B996AD6C}"/>
              </a:ext>
            </a:extLst>
          </p:cNvPr>
          <p:cNvSpPr txBox="1"/>
          <p:nvPr/>
        </p:nvSpPr>
        <p:spPr>
          <a:xfrm>
            <a:off x="2143122" y="1971729"/>
            <a:ext cx="8784900" cy="1723508"/>
          </a:xfrm>
          <a:prstGeom prst="rect">
            <a:avLst/>
          </a:prstGeom>
          <a:noFill/>
          <a:ln>
            <a:noFill/>
          </a:ln>
        </p:spPr>
        <p:txBody>
          <a:bodyPr spcFirstLastPara="1" wrap="square" lIns="91425" tIns="45700" rIns="91425" bIns="45700" anchor="t" anchorCtr="0">
            <a:spAutoFit/>
          </a:bodyPr>
          <a:lstStyle/>
          <a:p>
            <a:pPr marL="19050">
              <a:buClr>
                <a:schemeClr val="dk1"/>
              </a:buClr>
              <a:buSzPts val="3300"/>
            </a:pPr>
            <a:r>
              <a:rPr lang="es-PY" sz="4000" i="1" dirty="0">
                <a:solidFill>
                  <a:schemeClr val="dk1"/>
                </a:solidFill>
                <a:latin typeface="Lato"/>
                <a:ea typeface="Lato"/>
                <a:cs typeface="Lato"/>
                <a:sym typeface="Lato"/>
              </a:rPr>
              <a:t>¿Qué clase de saludo expresa Pablo? </a:t>
            </a: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4145483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D92BAAD4-F792-C0B5-0F86-7AACB671017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B69CF124-C530-D3A7-DFBC-9C437F7C4324}"/>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Leemos</a:t>
            </a:r>
            <a:r>
              <a:rPr lang="en-US" sz="4860" dirty="0">
                <a:solidFill>
                  <a:srgbClr val="009444"/>
                </a:solidFill>
                <a:latin typeface="Lato"/>
                <a:ea typeface="Lato"/>
                <a:cs typeface="Lato"/>
                <a:sym typeface="Lato"/>
              </a:rPr>
              <a:t> 1 Timoteo 1:3-7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5551BC2F-1D09-000A-02DC-8927075739CD}"/>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683F062D-7436-D6D5-7078-312C50D47E1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0C65457-67AC-9899-F545-763A78F9A4A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D270D848-89C1-DBCC-3D5B-B675C16E2B1B}"/>
              </a:ext>
            </a:extLst>
          </p:cNvPr>
          <p:cNvSpPr txBox="1"/>
          <p:nvPr/>
        </p:nvSpPr>
        <p:spPr>
          <a:xfrm>
            <a:off x="2143122" y="1741337"/>
            <a:ext cx="8784900" cy="5016718"/>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system-ui"/>
              </a:rPr>
              <a:t>3 </a:t>
            </a:r>
            <a:r>
              <a:rPr lang="es-PY" sz="4000" b="0" i="0" dirty="0">
                <a:solidFill>
                  <a:srgbClr val="000000"/>
                </a:solidFill>
                <a:effectLst/>
                <a:latin typeface="system-ui"/>
              </a:rPr>
              <a:t>Cuando fui a Macedonia, te rogué que te quedaras en Éfeso para que mandaras a algunos que no enseñaran una doctrina diferente, </a:t>
            </a:r>
            <a:r>
              <a:rPr lang="es-PY" sz="4000" b="1" i="0" baseline="30000" dirty="0">
                <a:solidFill>
                  <a:srgbClr val="000000"/>
                </a:solidFill>
                <a:effectLst/>
                <a:latin typeface="system-ui"/>
              </a:rPr>
              <a:t>4 </a:t>
            </a:r>
            <a:r>
              <a:rPr lang="es-PY" sz="4000" b="0" i="0" dirty="0">
                <a:solidFill>
                  <a:srgbClr val="000000"/>
                </a:solidFill>
                <a:effectLst/>
                <a:latin typeface="system-ui"/>
              </a:rPr>
              <a:t>ni prestaran atención a fábulas y genealogías interminables, que acarrean disputas más que la edificación de Dios que es por la fe. Y ahora te encargo lo mismo. </a:t>
            </a:r>
            <a:endParaRPr lang="es-PY" sz="40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2510198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67794B2-0AB4-3B79-A003-D9BB1EFDA6B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FEF79168-FCB6-44C9-45FA-6BFE6A971EAD}"/>
              </a:ext>
            </a:extLst>
          </p:cNvPr>
          <p:cNvSpPr txBox="1"/>
          <p:nvPr/>
        </p:nvSpPr>
        <p:spPr>
          <a:xfrm>
            <a:off x="2364610" y="29493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1:3-7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6BD8A545-C4EE-DF3C-684C-82E8DF5DE99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BDC11D1-C432-CE6B-3599-9ED08715173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8E0185BF-C9EF-2B88-521C-E496182E9069}"/>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506CA20E-2519-A8BE-F4F8-2CA67DC4AB36}"/>
              </a:ext>
            </a:extLst>
          </p:cNvPr>
          <p:cNvSpPr txBox="1"/>
          <p:nvPr/>
        </p:nvSpPr>
        <p:spPr>
          <a:xfrm>
            <a:off x="1972260" y="1741337"/>
            <a:ext cx="8784900" cy="5016718"/>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system-ui"/>
              </a:rPr>
              <a:t>5 </a:t>
            </a:r>
            <a:r>
              <a:rPr lang="es-PY" sz="4000" b="0" i="0" dirty="0">
                <a:solidFill>
                  <a:srgbClr val="000000"/>
                </a:solidFill>
                <a:effectLst/>
                <a:latin typeface="system-ui"/>
              </a:rPr>
              <a:t>Pues el propósito de este mandamiento es el amor que nace de un corazón limpio, de una buena conciencia y de una fe sincera. </a:t>
            </a:r>
            <a:r>
              <a:rPr lang="es-PY" sz="4000" b="1" i="0" baseline="30000" dirty="0">
                <a:solidFill>
                  <a:srgbClr val="000000"/>
                </a:solidFill>
                <a:effectLst/>
                <a:latin typeface="system-ui"/>
              </a:rPr>
              <a:t>6 </a:t>
            </a:r>
            <a:r>
              <a:rPr lang="es-PY" sz="4000" b="0" i="0" dirty="0">
                <a:solidFill>
                  <a:srgbClr val="000000"/>
                </a:solidFill>
                <a:effectLst/>
                <a:latin typeface="system-ui"/>
              </a:rPr>
              <a:t>De estas cosas se han desviado algunos y se han apartado a palabrerías sin sentido; </a:t>
            </a:r>
            <a:r>
              <a:rPr lang="es-PY" sz="4000" b="1" i="0" baseline="30000" dirty="0">
                <a:solidFill>
                  <a:srgbClr val="000000"/>
                </a:solidFill>
                <a:effectLst/>
                <a:latin typeface="system-ui"/>
              </a:rPr>
              <a:t>7 </a:t>
            </a:r>
            <a:r>
              <a:rPr lang="es-PY" sz="4000" b="0" i="0" dirty="0">
                <a:solidFill>
                  <a:srgbClr val="000000"/>
                </a:solidFill>
                <a:effectLst/>
                <a:latin typeface="system-ui"/>
              </a:rPr>
              <a:t>pretenden ser doctores de la ley, aunque no entienden lo que dicen ni lo que afirman.</a:t>
            </a:r>
            <a:endParaRPr lang="es-PY" sz="40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1590246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1C868003-D8D9-2B57-131F-CDF5F593EDA2}"/>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50881CB5-129E-276E-52AB-EA1FB63D8863}"/>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1:3-7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CA9B743A-7F27-E848-EAEE-6A7C2584575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5EA23F88-D075-986A-BFC1-40D47362B33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5C69509-2576-CE48-82C1-259BF9B7326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3E2FDBDE-7ED9-1087-5AB5-BD92C21E91A0}"/>
              </a:ext>
            </a:extLst>
          </p:cNvPr>
          <p:cNvSpPr txBox="1"/>
          <p:nvPr/>
        </p:nvSpPr>
        <p:spPr>
          <a:xfrm>
            <a:off x="2143122" y="1971729"/>
            <a:ext cx="8784900" cy="3354724"/>
          </a:xfrm>
          <a:prstGeom prst="rect">
            <a:avLst/>
          </a:prstGeom>
          <a:noFill/>
          <a:ln>
            <a:noFill/>
          </a:ln>
        </p:spPr>
        <p:txBody>
          <a:bodyPr spcFirstLastPara="1" wrap="square" lIns="91425" tIns="45700" rIns="91425" bIns="45700" anchor="t" anchorCtr="0">
            <a:spAutoFit/>
          </a:bodyPr>
          <a:lstStyle/>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19050" lvl="0" algn="l" rtl="0">
              <a:spcBef>
                <a:spcPts val="0"/>
              </a:spcBef>
              <a:spcAft>
                <a:spcPts val="0"/>
              </a:spcAft>
              <a:buClr>
                <a:schemeClr val="dk1"/>
              </a:buClr>
              <a:buSzPts val="3300"/>
            </a:pPr>
            <a:r>
              <a:rPr lang="es-PY" sz="4000" i="1" dirty="0">
                <a:solidFill>
                  <a:schemeClr val="dk1"/>
                </a:solidFill>
                <a:latin typeface="Lato"/>
                <a:ea typeface="Lato"/>
                <a:cs typeface="Lato"/>
                <a:sym typeface="Lato"/>
              </a:rPr>
              <a:t>¿Cuál es el contexto o la situación de la carta? (1:3-4)  </a:t>
            </a: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2580216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9B04761C-4E81-744B-0303-5BEABB5F908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99847ABF-4FE2-90AB-E8CB-038DDC58CB61}"/>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1:3-7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C42456A5-6AE1-FE1C-5859-AF2F66949063}"/>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48930D1B-9D01-00D1-4BD9-67A348C5E10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1CA92D9C-EFCB-6F51-D215-184A4B79235F}"/>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151386E-0DE4-E835-A960-3824EE22FE02}"/>
              </a:ext>
            </a:extLst>
          </p:cNvPr>
          <p:cNvSpPr txBox="1"/>
          <p:nvPr/>
        </p:nvSpPr>
        <p:spPr>
          <a:xfrm>
            <a:off x="2143122" y="1971729"/>
            <a:ext cx="8784900" cy="3139281"/>
          </a:xfrm>
          <a:prstGeom prst="rect">
            <a:avLst/>
          </a:prstGeom>
          <a:noFill/>
          <a:ln>
            <a:noFill/>
          </a:ln>
        </p:spPr>
        <p:txBody>
          <a:bodyPr spcFirstLastPara="1" wrap="square" lIns="91425" tIns="45700" rIns="91425" bIns="45700" anchor="t" anchorCtr="0">
            <a:spAutoFit/>
          </a:bodyPr>
          <a:lstStyle/>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r>
              <a:rPr lang="es-PY" sz="3300" i="1" dirty="0">
                <a:solidFill>
                  <a:schemeClr val="dk1"/>
                </a:solidFill>
                <a:latin typeface="Lato"/>
                <a:ea typeface="Lato"/>
                <a:cs typeface="Lato"/>
                <a:sym typeface="Lato"/>
              </a:rPr>
              <a:t>¿Cuál es el contexto o la situación de la carta? (1:3-4)  </a:t>
            </a: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pic>
        <p:nvPicPr>
          <p:cNvPr id="2050" name="Picture 2" descr="El tercer viaje de Pablo">
            <a:extLst>
              <a:ext uri="{FF2B5EF4-FFF2-40B4-BE49-F238E27FC236}">
                <a16:creationId xmlns:a16="http://schemas.microsoft.com/office/drawing/2014/main" id="{4AA610FA-FC33-96F9-DE81-C4BB93632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910" y="500067"/>
            <a:ext cx="9809613" cy="62781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F765345-67BB-85AB-F788-E37DB1C6F518}"/>
              </a:ext>
            </a:extLst>
          </p:cNvPr>
          <p:cNvPicPr>
            <a:picLocks noChangeAspect="1"/>
          </p:cNvPicPr>
          <p:nvPr/>
        </p:nvPicPr>
        <p:blipFill>
          <a:blip r:embed="rId5"/>
          <a:stretch>
            <a:fillRect/>
          </a:stretch>
        </p:blipFill>
        <p:spPr>
          <a:xfrm>
            <a:off x="2089909" y="500067"/>
            <a:ext cx="9809613" cy="6289177"/>
          </a:xfrm>
          <a:prstGeom prst="rect">
            <a:avLst/>
          </a:prstGeom>
        </p:spPr>
      </p:pic>
      <p:cxnSp>
        <p:nvCxnSpPr>
          <p:cNvPr id="3" name="Straight Arrow Connector 2">
            <a:extLst>
              <a:ext uri="{FF2B5EF4-FFF2-40B4-BE49-F238E27FC236}">
                <a16:creationId xmlns:a16="http://schemas.microsoft.com/office/drawing/2014/main" id="{7256E3B9-B53A-8B4A-253F-8E178D119CB0}"/>
              </a:ext>
            </a:extLst>
          </p:cNvPr>
          <p:cNvCxnSpPr>
            <a:cxnSpLocks/>
          </p:cNvCxnSpPr>
          <p:nvPr/>
        </p:nvCxnSpPr>
        <p:spPr>
          <a:xfrm flipH="1">
            <a:off x="6638731" y="2353295"/>
            <a:ext cx="2016969" cy="33363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5" name="Straight Arrow Connector 4">
            <a:extLst>
              <a:ext uri="{FF2B5EF4-FFF2-40B4-BE49-F238E27FC236}">
                <a16:creationId xmlns:a16="http://schemas.microsoft.com/office/drawing/2014/main" id="{9DC0CD37-68B7-EEAA-35B3-E2C3953CFB43}"/>
              </a:ext>
            </a:extLst>
          </p:cNvPr>
          <p:cNvCxnSpPr>
            <a:cxnSpLocks/>
          </p:cNvCxnSpPr>
          <p:nvPr/>
        </p:nvCxnSpPr>
        <p:spPr>
          <a:xfrm flipH="1">
            <a:off x="4334825" y="166434"/>
            <a:ext cx="2016969" cy="33363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6" name="Straight Arrow Connector 5">
            <a:extLst>
              <a:ext uri="{FF2B5EF4-FFF2-40B4-BE49-F238E27FC236}">
                <a16:creationId xmlns:a16="http://schemas.microsoft.com/office/drawing/2014/main" id="{7D93C7DA-3CBD-506E-71DE-153CFB73EC7A}"/>
              </a:ext>
            </a:extLst>
          </p:cNvPr>
          <p:cNvCxnSpPr>
            <a:cxnSpLocks/>
          </p:cNvCxnSpPr>
          <p:nvPr/>
        </p:nvCxnSpPr>
        <p:spPr>
          <a:xfrm flipH="1">
            <a:off x="7859865" y="2605215"/>
            <a:ext cx="2052000" cy="33363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3947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099805D8-E4F8-6DB3-83B4-490B5AC8EE77}"/>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40CFAC5-5D32-E56D-09B0-0149FD1258EA}"/>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1:3-7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A29CBDB9-719A-DBCA-23EE-FBD8F8A92601}"/>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69395AEA-3746-566F-DD30-157E3A4974A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0EA0F0E-F53C-DD43-B1C6-EC58BC553C9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0DB1151-EE78-62CA-C283-3358829DD2C0}"/>
              </a:ext>
            </a:extLst>
          </p:cNvPr>
          <p:cNvSpPr txBox="1"/>
          <p:nvPr/>
        </p:nvSpPr>
        <p:spPr>
          <a:xfrm>
            <a:off x="2234562" y="2185089"/>
            <a:ext cx="8835700" cy="2554505"/>
          </a:xfrm>
          <a:prstGeom prst="rect">
            <a:avLst/>
          </a:prstGeom>
          <a:noFill/>
          <a:ln>
            <a:noFill/>
          </a:ln>
        </p:spPr>
        <p:txBody>
          <a:bodyPr spcFirstLastPara="1" wrap="square" lIns="91425" tIns="45700" rIns="91425" bIns="45700" anchor="t" anchorCtr="0">
            <a:spAutoFit/>
          </a:bodyPr>
          <a:lstStyle/>
          <a:p>
            <a:pPr marL="19050">
              <a:buSzPts val="3300"/>
            </a:pPr>
            <a:r>
              <a:rPr lang="es-PY" sz="4000" i="1" dirty="0">
                <a:solidFill>
                  <a:schemeClr val="dk1"/>
                </a:solidFill>
                <a:latin typeface="Lato"/>
                <a:ea typeface="Lato"/>
                <a:cs typeface="Lato"/>
                <a:sym typeface="Lato"/>
              </a:rPr>
              <a:t>¿Cuáles son los problemas que surgen en este capítulo? </a:t>
            </a:r>
          </a:p>
          <a:p>
            <a:pPr marL="457200" indent="-438150">
              <a:buSzPts val="3300"/>
              <a:buFont typeface="Lato"/>
              <a:buChar char="●"/>
            </a:pPr>
            <a:endParaRPr lang="es-PY" sz="4000" i="1" dirty="0">
              <a:solidFill>
                <a:schemeClr val="dk1"/>
              </a:solidFill>
              <a:latin typeface="Lato"/>
              <a:ea typeface="Lato"/>
              <a:cs typeface="Lato"/>
              <a:sym typeface="Lato"/>
            </a:endParaRPr>
          </a:p>
          <a:p>
            <a:pPr marL="19050">
              <a:buSzPts val="3300"/>
            </a:pPr>
            <a:r>
              <a:rPr lang="es-PY" sz="4000" i="1" dirty="0">
                <a:solidFill>
                  <a:schemeClr val="dk1"/>
                </a:solidFill>
                <a:latin typeface="Lato"/>
                <a:ea typeface="Lato"/>
                <a:cs typeface="Lato"/>
                <a:sym typeface="Lato"/>
              </a:rPr>
              <a:t>¿Qué solución propone Pablo? </a:t>
            </a:r>
            <a:endParaRPr lang="es-PY" sz="4000" i="1" dirty="0">
              <a:solidFill>
                <a:schemeClr val="dk1"/>
              </a:solidFill>
              <a:latin typeface="Lato"/>
              <a:ea typeface="Lato"/>
              <a:cs typeface="Lato"/>
            </a:endParaRPr>
          </a:p>
        </p:txBody>
      </p:sp>
    </p:spTree>
    <p:extLst>
      <p:ext uri="{BB962C8B-B14F-4D97-AF65-F5344CB8AC3E}">
        <p14:creationId xmlns:p14="http://schemas.microsoft.com/office/powerpoint/2010/main" val="1396859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E76A99B5-2A9D-2E75-936B-B96654FFC40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FDC155A-8C61-8723-6BCA-3A3A9DCDF9D1}"/>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Leemos</a:t>
            </a:r>
            <a:r>
              <a:rPr lang="en-US" sz="4860" dirty="0">
                <a:solidFill>
                  <a:srgbClr val="009444"/>
                </a:solidFill>
                <a:latin typeface="Lato"/>
                <a:ea typeface="Lato"/>
                <a:cs typeface="Lato"/>
                <a:sym typeface="Lato"/>
              </a:rPr>
              <a:t> 1 Timoteo 1:8-11</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C36356BD-2139-B6D8-CE80-56ADEBB481FE}"/>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ACE0A219-CFD6-41DD-32B4-CC2C046DE02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537E7F10-85B5-3C59-D6CF-700FACC5A29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A53A44A1-1C4A-A5A7-1255-64EECCCB53EC}"/>
              </a:ext>
            </a:extLst>
          </p:cNvPr>
          <p:cNvSpPr txBox="1"/>
          <p:nvPr/>
        </p:nvSpPr>
        <p:spPr>
          <a:xfrm>
            <a:off x="2143122" y="1841282"/>
            <a:ext cx="8784900" cy="5016718"/>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system-ui"/>
              </a:rPr>
              <a:t>8 </a:t>
            </a:r>
            <a:r>
              <a:rPr lang="es-PY" sz="4000" b="0" i="0" dirty="0">
                <a:solidFill>
                  <a:srgbClr val="000000"/>
                </a:solidFill>
                <a:effectLst/>
                <a:latin typeface="system-ui"/>
              </a:rPr>
              <a:t>Pero sabemos que la ley es buena, cuando se usa de manera legítima; </a:t>
            </a:r>
            <a:r>
              <a:rPr lang="es-PY" sz="4000" b="1" i="0" baseline="30000" dirty="0">
                <a:solidFill>
                  <a:srgbClr val="000000"/>
                </a:solidFill>
                <a:effectLst/>
                <a:latin typeface="system-ui"/>
              </a:rPr>
              <a:t>9 </a:t>
            </a:r>
            <a:r>
              <a:rPr lang="es-PY" sz="4000" b="0" i="0" dirty="0">
                <a:solidFill>
                  <a:srgbClr val="000000"/>
                </a:solidFill>
                <a:effectLst/>
                <a:latin typeface="system-ui"/>
              </a:rPr>
              <a:t>también sabemos que la ley no fue dada para el justo, sino para los transgresores y desobedientes, para los impíos y pecadores, para los irreverentes y profanos, para los parricidas y matricidas, para los homicidas, </a:t>
            </a:r>
            <a:endParaRPr lang="es-PY" sz="40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2322347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Lección</a:t>
            </a:r>
            <a:r>
              <a:rPr lang="en-US" sz="4860" b="0" i="0" u="none" strike="noStrike" cap="none" dirty="0">
                <a:solidFill>
                  <a:srgbClr val="009444"/>
                </a:solidFill>
                <a:latin typeface="Lato"/>
                <a:ea typeface="Lato"/>
                <a:cs typeface="Lato"/>
                <a:sym typeface="Lato"/>
              </a:rPr>
              <a:t> 1</a:t>
            </a:r>
            <a:endParaRPr sz="6000" b="0" i="0" u="none" strike="noStrike" cap="none" dirty="0">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2" y="3349425"/>
            <a:ext cx="7435200" cy="690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b="0" i="0" u="none" strike="noStrike" cap="none" dirty="0" err="1">
                <a:solidFill>
                  <a:schemeClr val="dk1"/>
                </a:solidFill>
                <a:latin typeface="Lato"/>
                <a:ea typeface="Lato"/>
                <a:cs typeface="Lato"/>
                <a:sym typeface="Lato"/>
              </a:rPr>
              <a:t>Timoteo</a:t>
            </a:r>
            <a:r>
              <a:rPr lang="en-US" sz="3888" b="0" i="0" u="none" strike="noStrike" cap="none" dirty="0">
                <a:solidFill>
                  <a:schemeClr val="dk1"/>
                </a:solidFill>
                <a:latin typeface="Lato"/>
                <a:ea typeface="Lato"/>
                <a:cs typeface="Lato"/>
                <a:sym typeface="Lato"/>
              </a:rPr>
              <a:t>, </a:t>
            </a:r>
            <a:r>
              <a:rPr lang="en-US" sz="3888" b="0" i="0" u="none" strike="noStrike" cap="none" dirty="0" err="1">
                <a:solidFill>
                  <a:schemeClr val="dk1"/>
                </a:solidFill>
                <a:latin typeface="Lato"/>
                <a:ea typeface="Lato"/>
                <a:cs typeface="Lato"/>
                <a:sym typeface="Lato"/>
              </a:rPr>
              <a:t>te</a:t>
            </a:r>
            <a:r>
              <a:rPr lang="en-US" sz="3888" b="0" i="0" u="none" strike="noStrike" cap="none" dirty="0">
                <a:solidFill>
                  <a:schemeClr val="dk1"/>
                </a:solidFill>
                <a:latin typeface="Lato"/>
                <a:ea typeface="Lato"/>
                <a:cs typeface="Lato"/>
                <a:sym typeface="Lato"/>
              </a:rPr>
              <a:t> </a:t>
            </a:r>
            <a:r>
              <a:rPr lang="en-US" sz="3888" b="0" i="0" u="none" strike="noStrike" cap="none" dirty="0" err="1">
                <a:solidFill>
                  <a:schemeClr val="dk1"/>
                </a:solidFill>
                <a:latin typeface="Lato"/>
                <a:ea typeface="Lato"/>
                <a:cs typeface="Lato"/>
                <a:sym typeface="Lato"/>
              </a:rPr>
              <a:t>encargo</a:t>
            </a:r>
            <a:r>
              <a:rPr lang="en-US" sz="3888" b="0" i="0" u="none" strike="noStrike" cap="none" dirty="0">
                <a:solidFill>
                  <a:schemeClr val="dk1"/>
                </a:solidFill>
                <a:latin typeface="Lato"/>
                <a:ea typeface="Lato"/>
                <a:cs typeface="Lato"/>
                <a:sym typeface="Lato"/>
              </a:rPr>
              <a:t>…	</a:t>
            </a:r>
            <a:endParaRPr sz="3888" b="0" i="0" u="none" strike="noStrike" cap="none" dirty="0">
              <a:solidFill>
                <a:schemeClr val="dk1"/>
              </a:solidFill>
              <a:latin typeface="Lato"/>
              <a:ea typeface="Lato"/>
              <a:cs typeface="Lato"/>
              <a:sym typeface="Lato"/>
            </a:endParaRPr>
          </a:p>
        </p:txBody>
      </p:sp>
      <p:sp>
        <p:nvSpPr>
          <p:cNvPr id="103" name="Google Shape;103;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3385A161-EDA8-ED1F-E8CB-5D95BB79C8A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FE5DF2DB-F830-33E8-EC0A-E58E50A02833}"/>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1:8-11</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5AA5A6D-E456-5EF1-CB67-EFFF03EEFAC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CEE0ABD-8993-90F1-0100-A2437E10A7C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4745763-0AE2-D267-661B-E5798C58FF80}"/>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1BACB9DB-8185-0654-0345-3832F8173524}"/>
              </a:ext>
            </a:extLst>
          </p:cNvPr>
          <p:cNvSpPr txBox="1"/>
          <p:nvPr/>
        </p:nvSpPr>
        <p:spPr>
          <a:xfrm>
            <a:off x="2143122" y="1971729"/>
            <a:ext cx="8784900"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system-ui"/>
              </a:rPr>
              <a:t>10 </a:t>
            </a:r>
            <a:r>
              <a:rPr lang="es-PY" sz="4000" b="0" i="0" dirty="0">
                <a:solidFill>
                  <a:srgbClr val="000000"/>
                </a:solidFill>
                <a:effectLst/>
                <a:latin typeface="system-ui"/>
              </a:rPr>
              <a:t>para los fornicarios, para los sodomitas, para los secuestradores, para los mentirosos y perjuros, y para todo lo que se oponga a la sana doctrina, </a:t>
            </a:r>
            <a:r>
              <a:rPr lang="es-PY" sz="4000" b="1" i="0" baseline="30000" dirty="0">
                <a:solidFill>
                  <a:srgbClr val="000000"/>
                </a:solidFill>
                <a:effectLst/>
                <a:latin typeface="system-ui"/>
              </a:rPr>
              <a:t>11 </a:t>
            </a:r>
            <a:r>
              <a:rPr lang="es-PY" sz="4000" b="0" i="0" dirty="0">
                <a:solidFill>
                  <a:srgbClr val="000000"/>
                </a:solidFill>
                <a:effectLst/>
                <a:latin typeface="system-ui"/>
              </a:rPr>
              <a:t>según el glorioso evangelio del Dios bendito, que a mí se me ha encomendado.</a:t>
            </a:r>
            <a:endParaRPr lang="es-PY" sz="40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2400844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3D8C3917-53FD-0A98-F9A1-E4910F29121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980DE51F-F7BB-DE66-66B0-C8086AA02A31}"/>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1:8-11</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2F2ACC9-B8A2-30FB-57EA-E8762345B4AD}"/>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B8B4674A-1B10-B37D-5A93-15610F69384E}"/>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1B9B2236-59BF-E36D-DDDC-EE5AB979C49E}"/>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0502C847-CA94-5832-3287-E72ABBF58010}"/>
              </a:ext>
            </a:extLst>
          </p:cNvPr>
          <p:cNvSpPr txBox="1"/>
          <p:nvPr/>
        </p:nvSpPr>
        <p:spPr>
          <a:xfrm>
            <a:off x="2143122" y="1971729"/>
            <a:ext cx="8784900" cy="6694100"/>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300" i="1" dirty="0">
                <a:solidFill>
                  <a:schemeClr val="dk1"/>
                </a:solidFill>
                <a:latin typeface="Lato"/>
                <a:ea typeface="Lato"/>
                <a:cs typeface="Lato"/>
                <a:sym typeface="Lato"/>
              </a:rPr>
              <a:t>Hagamos una lista de las clases de pecadores que necesitan la ley.</a:t>
            </a:r>
          </a:p>
          <a:p>
            <a:pPr marL="457200" lvl="0" indent="-438150" algn="l" rtl="0">
              <a:spcBef>
                <a:spcPts val="0"/>
              </a:spcBef>
              <a:spcAft>
                <a:spcPts val="0"/>
              </a:spcAft>
              <a:buClr>
                <a:schemeClr val="dk1"/>
              </a:buClr>
              <a:buSzPts val="3300"/>
              <a:buFont typeface="Lato"/>
              <a:buChar char="●"/>
            </a:pPr>
            <a:endParaRPr lang="es-419"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419"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419" sz="3300" i="1" dirty="0">
              <a:solidFill>
                <a:schemeClr val="dk1"/>
              </a:solidFill>
              <a:latin typeface="Lato"/>
              <a:ea typeface="Lato"/>
              <a:cs typeface="Lato"/>
              <a:sym typeface="Lato"/>
            </a:endParaRPr>
          </a:p>
          <a:p>
            <a:pPr marL="19050" lvl="0" algn="l" rtl="0">
              <a:spcBef>
                <a:spcPts val="0"/>
              </a:spcBef>
              <a:spcAft>
                <a:spcPts val="0"/>
              </a:spcAft>
              <a:buClr>
                <a:schemeClr val="dk1"/>
              </a:buClr>
              <a:buSzPts val="3300"/>
            </a:pPr>
            <a:r>
              <a:rPr lang="es-419" sz="3300" i="1" dirty="0">
                <a:solidFill>
                  <a:schemeClr val="dk1"/>
                </a:solidFill>
                <a:latin typeface="Lato"/>
                <a:ea typeface="Lato"/>
                <a:cs typeface="Lato"/>
                <a:sym typeface="Lato"/>
              </a:rPr>
              <a:t>Y, ¿qué se hace con los que viven así sin arrepentirse? </a:t>
            </a: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3202246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108BB6BD-D941-E7E8-5DCA-80E88FA343D1}"/>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CA768B64-23A8-F247-38E1-F23C427924C1}"/>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1:8-11</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E915842-3FA7-7A3A-7BB1-3D060638140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6FA5CF4-93C6-0BBD-253B-C87FAED60D7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D293D95-46D5-231B-2217-0D0000263430}"/>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F700D8E1-E37E-545B-D29D-88039F529043}"/>
              </a:ext>
            </a:extLst>
          </p:cNvPr>
          <p:cNvSpPr txBox="1"/>
          <p:nvPr/>
        </p:nvSpPr>
        <p:spPr>
          <a:xfrm>
            <a:off x="2143122" y="1971729"/>
            <a:ext cx="8784900" cy="1938952"/>
          </a:xfrm>
          <a:prstGeom prst="rect">
            <a:avLst/>
          </a:prstGeom>
          <a:noFill/>
          <a:ln>
            <a:noFill/>
          </a:ln>
        </p:spPr>
        <p:txBody>
          <a:bodyPr spcFirstLastPara="1" wrap="square" lIns="91425" tIns="45700" rIns="91425" bIns="45700" anchor="t" anchorCtr="0">
            <a:spAutoFit/>
          </a:bodyPr>
          <a:lstStyle/>
          <a:p>
            <a:pPr marL="19050">
              <a:buClr>
                <a:schemeClr val="dk1"/>
              </a:buClr>
              <a:buSzPts val="3300"/>
            </a:pPr>
            <a:r>
              <a:rPr lang="es-PY" sz="4000" i="1" dirty="0">
                <a:solidFill>
                  <a:schemeClr val="dk1"/>
                </a:solidFill>
                <a:latin typeface="Lato"/>
                <a:ea typeface="Lato"/>
                <a:cs typeface="Lato"/>
                <a:sym typeface="Lato"/>
              </a:rPr>
              <a:t>¿Todavía necesitan los cristianos escuchar  la ley de Dios?  Explica tu respuesta.</a:t>
            </a:r>
          </a:p>
        </p:txBody>
      </p:sp>
    </p:spTree>
    <p:extLst>
      <p:ext uri="{BB962C8B-B14F-4D97-AF65-F5344CB8AC3E}">
        <p14:creationId xmlns:p14="http://schemas.microsoft.com/office/powerpoint/2010/main" val="577281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E49A49D7-8BA5-47F7-260B-DB9EDBE08092}"/>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D8AA4F9A-1AEA-679D-1ABB-138559CBCD9B}"/>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1:12-17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0D47311-227A-9273-58A7-9531458C553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A7BDB4B4-F54E-50CB-3CF5-7E71E8A02CB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F45367C-8EAC-F325-3035-D8EA503B2E0C}"/>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5D69287-60AF-F953-9E43-03D2FF576DB9}"/>
              </a:ext>
            </a:extLst>
          </p:cNvPr>
          <p:cNvSpPr txBox="1"/>
          <p:nvPr/>
        </p:nvSpPr>
        <p:spPr>
          <a:xfrm>
            <a:off x="2143122" y="1971729"/>
            <a:ext cx="8784900"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system-ui"/>
              </a:rPr>
              <a:t>12 </a:t>
            </a:r>
            <a:r>
              <a:rPr lang="es-PY" sz="4000" b="0" i="0" dirty="0">
                <a:solidFill>
                  <a:srgbClr val="000000"/>
                </a:solidFill>
                <a:effectLst/>
                <a:latin typeface="system-ui"/>
              </a:rPr>
              <a:t>Doy gracias a Cristo Jesús nuestro Señor, que me fortaleció, porque me consideró fiel al ponerme en el ministerio, </a:t>
            </a:r>
            <a:r>
              <a:rPr lang="es-PY" sz="4000" b="1" i="0" baseline="30000" dirty="0">
                <a:solidFill>
                  <a:srgbClr val="000000"/>
                </a:solidFill>
                <a:effectLst/>
                <a:latin typeface="system-ui"/>
              </a:rPr>
              <a:t>13 </a:t>
            </a:r>
            <a:r>
              <a:rPr lang="es-PY" sz="4000" b="0" i="0" dirty="0">
                <a:solidFill>
                  <a:srgbClr val="000000"/>
                </a:solidFill>
                <a:effectLst/>
                <a:latin typeface="system-ui"/>
              </a:rPr>
              <a:t>aun cuando antes yo había sido blasfemo, perseguidor e injuriador; pero fui tratado con misericordia porque lo hice por ignorancia, en incredulidad. </a:t>
            </a:r>
            <a:endParaRPr lang="es-PY" sz="40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62116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BE6BDBB1-4D2E-1FB7-7119-6A370CCBD32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5E4F7301-07A0-6E60-868B-BCB7DC59929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1:12-17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77A0AFBB-0601-2355-F525-6A34D7D7B97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53057261-2F63-0321-E51D-E75220699B3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577FDAD-844C-7AE2-7931-98A18577ECC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8120877-4C3B-A316-BEBE-761D68F1B4EC}"/>
              </a:ext>
            </a:extLst>
          </p:cNvPr>
          <p:cNvSpPr txBox="1"/>
          <p:nvPr/>
        </p:nvSpPr>
        <p:spPr>
          <a:xfrm>
            <a:off x="2143122" y="1971729"/>
            <a:ext cx="8784900" cy="4401164"/>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b="1" i="0" baseline="30000" dirty="0">
                <a:solidFill>
                  <a:srgbClr val="000000"/>
                </a:solidFill>
                <a:effectLst/>
                <a:latin typeface="system-ui"/>
              </a:rPr>
              <a:t>14 </a:t>
            </a:r>
            <a:r>
              <a:rPr lang="es-PY" sz="4000" b="0" i="0" dirty="0">
                <a:solidFill>
                  <a:srgbClr val="000000"/>
                </a:solidFill>
                <a:effectLst/>
                <a:latin typeface="system-ui"/>
              </a:rPr>
              <a:t>Pero la gracia de nuestro Señor fue más abundante con la fe y el amor que es en Cristo Jesús. </a:t>
            </a:r>
            <a:r>
              <a:rPr lang="es-PY" sz="4000" b="1" i="0" baseline="30000" dirty="0">
                <a:solidFill>
                  <a:srgbClr val="000000"/>
                </a:solidFill>
                <a:effectLst/>
                <a:latin typeface="system-ui"/>
              </a:rPr>
              <a:t>15 </a:t>
            </a:r>
            <a:r>
              <a:rPr lang="es-PY" sz="4000" b="0" i="0" dirty="0">
                <a:solidFill>
                  <a:srgbClr val="000000"/>
                </a:solidFill>
                <a:effectLst/>
                <a:latin typeface="system-ui"/>
              </a:rPr>
              <a:t>Esta palabra es fiel y digna de ser recibida por todos: Cristo Jesús vino al mundo para salvar a los pecadores, de los cuales yo soy el primero. </a:t>
            </a:r>
            <a:endParaRPr lang="es-PY" sz="40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1411508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5C4F70D-BC95-FC1C-4609-EADA87B0BC6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495B823F-A5AE-FB04-D63C-EF4A11329BFA}"/>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1:12-17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A04163F-FE95-0684-7F92-40ACE77CE7D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B0EDD9A2-9FC6-38CA-6BD6-E70EFB9F3B4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A353F049-8068-4FC2-C189-DCA3F9D9215C}"/>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0BAE71EA-9CC8-7D5E-E597-0958129C55E3}"/>
              </a:ext>
            </a:extLst>
          </p:cNvPr>
          <p:cNvSpPr txBox="1"/>
          <p:nvPr/>
        </p:nvSpPr>
        <p:spPr>
          <a:xfrm>
            <a:off x="1778000" y="1741337"/>
            <a:ext cx="8887720" cy="4770496"/>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800" b="1" i="0" baseline="30000" dirty="0">
                <a:solidFill>
                  <a:srgbClr val="000000"/>
                </a:solidFill>
                <a:effectLst/>
                <a:latin typeface="system-ui"/>
              </a:rPr>
              <a:t>16 </a:t>
            </a:r>
            <a:r>
              <a:rPr lang="es-PY" sz="3800" b="0" i="0" dirty="0">
                <a:solidFill>
                  <a:srgbClr val="000000"/>
                </a:solidFill>
                <a:effectLst/>
                <a:latin typeface="system-ui"/>
              </a:rPr>
              <a:t>Pero por esto fui tratado con misericordia, para que en mí, el primer pecador, Jesucristo mostrara toda su clemencia, para ejemplo de los que habrían de creer en él para vida eterna. </a:t>
            </a:r>
            <a:r>
              <a:rPr lang="es-PY" sz="3800" b="1" i="0" baseline="30000" dirty="0">
                <a:solidFill>
                  <a:srgbClr val="000000"/>
                </a:solidFill>
                <a:effectLst/>
                <a:latin typeface="system-ui"/>
              </a:rPr>
              <a:t>17 </a:t>
            </a:r>
            <a:r>
              <a:rPr lang="es-PY" sz="3800" b="0" i="0" dirty="0">
                <a:solidFill>
                  <a:srgbClr val="000000"/>
                </a:solidFill>
                <a:effectLst/>
                <a:latin typeface="system-ui"/>
              </a:rPr>
              <a:t>Por tanto, al Rey de los siglos, al inmortal e invisible, al único y sabio Dios, sean el honor y la gloria por los siglos de los siglos. Amén.</a:t>
            </a:r>
            <a:endParaRPr lang="es-PY" sz="38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1302094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DDB6A84-C77D-E0FE-0617-17C008C6F6BD}"/>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3CC4F00C-F37A-6053-FB6D-74145F858103}"/>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1:12-17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274435E2-3681-7F09-3C69-E16BBF0D3C24}"/>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0432B5CA-1B7B-E46C-64C3-F91FB074D2D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B6EBD14-BBCC-8ADA-8EA3-7A66CF5A128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832F280-5667-B9DA-2EEC-7980878FC8CB}"/>
              </a:ext>
            </a:extLst>
          </p:cNvPr>
          <p:cNvSpPr txBox="1"/>
          <p:nvPr/>
        </p:nvSpPr>
        <p:spPr>
          <a:xfrm>
            <a:off x="2143122" y="1971729"/>
            <a:ext cx="8784900" cy="3862555"/>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000" i="1" dirty="0">
                <a:solidFill>
                  <a:schemeClr val="dk1"/>
                </a:solidFill>
                <a:latin typeface="Lato"/>
                <a:ea typeface="Lato"/>
                <a:cs typeface="Lato"/>
                <a:sym typeface="Lato"/>
              </a:rPr>
              <a:t>¿Cómo es el testimonio personal de Pablo?  ¿Qué características notamos? </a:t>
            </a:r>
          </a:p>
          <a:p>
            <a:pPr marL="19050" lvl="0" algn="l" rtl="0">
              <a:spcBef>
                <a:spcPts val="0"/>
              </a:spcBef>
              <a:spcAft>
                <a:spcPts val="0"/>
              </a:spcAft>
              <a:buClr>
                <a:schemeClr val="dk1"/>
              </a:buClr>
              <a:buSzPts val="3300"/>
            </a:pPr>
            <a:endParaRPr lang="es-PY" sz="3300" i="1" dirty="0">
              <a:solidFill>
                <a:schemeClr val="dk1"/>
              </a:solidFill>
              <a:latin typeface="Lato"/>
              <a:ea typeface="Lato"/>
              <a:cs typeface="Lato"/>
              <a:sym typeface="Lato"/>
            </a:endParaRPr>
          </a:p>
          <a:p>
            <a:pPr marL="19050" lvl="0" algn="l" rtl="0">
              <a:spcBef>
                <a:spcPts val="0"/>
              </a:spcBef>
              <a:spcAft>
                <a:spcPts val="0"/>
              </a:spcAft>
              <a:buClr>
                <a:schemeClr val="dk1"/>
              </a:buClr>
              <a:buSzPts val="3300"/>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pic>
        <p:nvPicPr>
          <p:cNvPr id="3" name="Picture 2">
            <a:extLst>
              <a:ext uri="{FF2B5EF4-FFF2-40B4-BE49-F238E27FC236}">
                <a16:creationId xmlns:a16="http://schemas.microsoft.com/office/drawing/2014/main" id="{7FBE17D3-F40D-33E6-C2C8-2E889154C62A}"/>
              </a:ext>
            </a:extLst>
          </p:cNvPr>
          <p:cNvPicPr>
            <a:picLocks noChangeAspect="1"/>
          </p:cNvPicPr>
          <p:nvPr/>
        </p:nvPicPr>
        <p:blipFill>
          <a:blip r:embed="rId4"/>
          <a:stretch>
            <a:fillRect/>
          </a:stretch>
        </p:blipFill>
        <p:spPr>
          <a:xfrm>
            <a:off x="0" y="-1"/>
            <a:ext cx="12192000" cy="6854353"/>
          </a:xfrm>
          <a:prstGeom prst="rect">
            <a:avLst/>
          </a:prstGeom>
        </p:spPr>
      </p:pic>
    </p:spTree>
    <p:extLst>
      <p:ext uri="{BB962C8B-B14F-4D97-AF65-F5344CB8AC3E}">
        <p14:creationId xmlns:p14="http://schemas.microsoft.com/office/powerpoint/2010/main" val="4243922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A9C88230-E453-5964-C461-A13927D0CEE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F7AE8A8-35F2-D1DC-FAF9-13A23B7B191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1:12-17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5157745B-EFE3-FD72-D303-81D57C54FDA6}"/>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22CB5480-B79A-3A97-F059-516BF1C5010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9774645-995C-1B8B-19C5-75883A8350B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130A536F-EABA-F8F0-2964-8E93B28F3912}"/>
              </a:ext>
            </a:extLst>
          </p:cNvPr>
          <p:cNvSpPr txBox="1"/>
          <p:nvPr/>
        </p:nvSpPr>
        <p:spPr>
          <a:xfrm>
            <a:off x="2143122" y="1971729"/>
            <a:ext cx="8784900" cy="5678437"/>
          </a:xfrm>
          <a:prstGeom prst="rect">
            <a:avLst/>
          </a:prstGeom>
          <a:noFill/>
          <a:ln>
            <a:noFill/>
          </a:ln>
        </p:spPr>
        <p:txBody>
          <a:bodyPr spcFirstLastPara="1" wrap="square" lIns="91425" tIns="45700" rIns="91425" bIns="45700" anchor="t" anchorCtr="0">
            <a:spAutoFit/>
          </a:bodyPr>
          <a:lstStyle/>
          <a:p>
            <a:pPr marL="457200" indent="-438150">
              <a:buClr>
                <a:schemeClr val="dk1"/>
              </a:buClr>
              <a:buSzPts val="3300"/>
              <a:buFont typeface="Lato"/>
              <a:buChar char="●"/>
            </a:pPr>
            <a:r>
              <a:rPr lang="es-PY" sz="3300" i="1" dirty="0">
                <a:solidFill>
                  <a:schemeClr val="dk1"/>
                </a:solidFill>
                <a:latin typeface="Lato"/>
                <a:ea typeface="Lato"/>
                <a:cs typeface="Lato"/>
                <a:sym typeface="Lato"/>
              </a:rPr>
              <a:t>¿Cuál es su testimonio personal? </a:t>
            </a:r>
            <a:r>
              <a:rPr lang="es-PY" sz="3300" b="1" i="1" dirty="0">
                <a:solidFill>
                  <a:schemeClr val="dk1"/>
                </a:solidFill>
                <a:latin typeface="Lato"/>
                <a:ea typeface="Lato"/>
                <a:cs typeface="Lato"/>
                <a:sym typeface="Lato"/>
              </a:rPr>
              <a:t>TAREA</a:t>
            </a:r>
          </a:p>
          <a:p>
            <a:pPr marL="457200" lvl="1" indent="-438150">
              <a:buClr>
                <a:schemeClr val="dk1"/>
              </a:buClr>
              <a:buSzPts val="3300"/>
              <a:buFont typeface="Lato"/>
              <a:buChar char="●"/>
            </a:pPr>
            <a:endParaRPr lang="es-PY" sz="3300" b="1" i="1" dirty="0">
              <a:solidFill>
                <a:schemeClr val="dk1"/>
              </a:solidFill>
              <a:latin typeface="Lato"/>
              <a:ea typeface="Lato"/>
              <a:cs typeface="Lato"/>
              <a:sym typeface="Lato"/>
            </a:endParaRPr>
          </a:p>
          <a:p>
            <a:pPr marL="457200" lvl="1" indent="-438150">
              <a:buClr>
                <a:schemeClr val="dk1"/>
              </a:buClr>
              <a:buSzPts val="3300"/>
              <a:buFont typeface="Lato"/>
              <a:buChar char="●"/>
            </a:pPr>
            <a:r>
              <a:rPr lang="es-PY" sz="3300" b="1" i="1" dirty="0">
                <a:solidFill>
                  <a:schemeClr val="dk1"/>
                </a:solidFill>
                <a:latin typeface="Lato"/>
                <a:ea typeface="Lato"/>
                <a:cs typeface="Lato"/>
                <a:sym typeface="Lato"/>
              </a:rPr>
              <a:t>En 8 días va a entregar por escrito o por audio su testimonio personal.  ¿Cómo le salvó Dios?  ¿De qué le ha salvado?  ¿Ahora qué ha obrado Dios en su vida?  </a:t>
            </a:r>
          </a:p>
          <a:p>
            <a:pPr marL="457200" lvl="1" indent="-438150">
              <a:buClr>
                <a:schemeClr val="dk1"/>
              </a:buClr>
              <a:buSzPts val="3300"/>
              <a:buFont typeface="Lato"/>
              <a:buChar char="●"/>
            </a:pPr>
            <a:endParaRPr lang="es-PY" sz="3300" b="1" i="1" dirty="0">
              <a:solidFill>
                <a:schemeClr val="dk1"/>
              </a:solidFill>
              <a:latin typeface="Lato"/>
              <a:ea typeface="Lato"/>
              <a:cs typeface="Lato"/>
              <a:sym typeface="Lato"/>
            </a:endParaRPr>
          </a:p>
          <a:p>
            <a:pPr marL="457200" lvl="1" indent="-438150">
              <a:buClr>
                <a:schemeClr val="dk1"/>
              </a:buClr>
              <a:buSzPts val="3300"/>
              <a:buFont typeface="Lato"/>
              <a:buChar char="●"/>
            </a:pPr>
            <a:r>
              <a:rPr lang="es-PY" sz="3300" b="1" i="1" dirty="0">
                <a:solidFill>
                  <a:schemeClr val="dk1"/>
                </a:solidFill>
                <a:latin typeface="Lato"/>
                <a:ea typeface="Lato"/>
                <a:cs typeface="Lato"/>
                <a:sym typeface="Lato"/>
              </a:rPr>
              <a:t>Esto viene siendo la primera parte de su proyecto final. </a:t>
            </a: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3609714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7FD97B55-7A37-9953-A952-59E40C564B4F}"/>
            </a:ext>
          </a:extLst>
        </p:cNvPr>
        <p:cNvGrpSpPr/>
        <p:nvPr/>
      </p:nvGrpSpPr>
      <p:grpSpPr>
        <a:xfrm>
          <a:off x="0" y="0"/>
          <a:ext cx="0" cy="0"/>
          <a:chOff x="0" y="0"/>
          <a:chExt cx="0" cy="0"/>
        </a:xfrm>
      </p:grpSpPr>
      <p:sp>
        <p:nvSpPr>
          <p:cNvPr id="297" name="Google Shape;297;g2e8f58b83d9_0_989">
            <a:extLst>
              <a:ext uri="{FF2B5EF4-FFF2-40B4-BE49-F238E27FC236}">
                <a16:creationId xmlns:a16="http://schemas.microsoft.com/office/drawing/2014/main" id="{30CC7A01-0770-E1A1-57C7-986F75B62C5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g2e8f58b83d9_0_989">
            <a:extLst>
              <a:ext uri="{FF2B5EF4-FFF2-40B4-BE49-F238E27FC236}">
                <a16:creationId xmlns:a16="http://schemas.microsoft.com/office/drawing/2014/main" id="{3163B4BB-5828-7C82-FC19-2DE3D9C7B6F9}"/>
              </a:ext>
            </a:extLst>
          </p:cNvPr>
          <p:cNvSpPr txBox="1"/>
          <p:nvPr/>
        </p:nvSpPr>
        <p:spPr>
          <a:xfrm>
            <a:off x="1841217" y="1623459"/>
            <a:ext cx="10058306" cy="649404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1100"/>
              <a:buFont typeface="Arial" panose="020B0604020202020204" pitchFamily="34" charset="0"/>
              <a:buChar char="•"/>
            </a:pPr>
            <a:r>
              <a:rPr lang="en-US" sz="3200" dirty="0">
                <a:solidFill>
                  <a:schemeClr val="dk1"/>
                </a:solidFill>
                <a:latin typeface="Lato"/>
                <a:ea typeface="Lato"/>
                <a:cs typeface="Lato"/>
                <a:sym typeface="Lato"/>
              </a:rPr>
              <a:t>Tu testimonio es </a:t>
            </a:r>
            <a:r>
              <a:rPr lang="en-US" sz="3200" b="1" dirty="0" err="1">
                <a:solidFill>
                  <a:schemeClr val="dk1"/>
                </a:solidFill>
                <a:latin typeface="Lato"/>
                <a:ea typeface="Lato"/>
                <a:cs typeface="Lato"/>
                <a:sym typeface="Lato"/>
              </a:rPr>
              <a:t>obra</a:t>
            </a:r>
            <a:r>
              <a:rPr lang="en-US" sz="3200" b="1" dirty="0">
                <a:solidFill>
                  <a:schemeClr val="dk1"/>
                </a:solidFill>
                <a:latin typeface="Lato"/>
                <a:ea typeface="Lato"/>
                <a:cs typeface="Lato"/>
                <a:sym typeface="Lato"/>
              </a:rPr>
              <a:t> de Dios</a:t>
            </a:r>
            <a:endParaRPr lang="en-US" sz="3200" b="1" dirty="0">
              <a:solidFill>
                <a:schemeClr val="dk1"/>
              </a:solidFill>
              <a:latin typeface="Lato"/>
              <a:ea typeface="Lato"/>
              <a:cs typeface="Lato"/>
            </a:endParaRPr>
          </a:p>
          <a:p>
            <a:pPr marL="457200" lvl="0" indent="-457200">
              <a:lnSpc>
                <a:spcPct val="150000"/>
              </a:lnSpc>
              <a:buClr>
                <a:schemeClr val="dk1"/>
              </a:buClr>
              <a:buSzPts val="1100"/>
              <a:buFont typeface="Arial" panose="020B0604020202020204" pitchFamily="34" charset="0"/>
              <a:buChar char="•"/>
            </a:pPr>
            <a:r>
              <a:rPr lang="en-US" sz="3200" dirty="0" err="1">
                <a:solidFill>
                  <a:schemeClr val="dk1"/>
                </a:solidFill>
                <a:latin typeface="Lato"/>
                <a:ea typeface="Lato"/>
                <a:cs typeface="Lato"/>
                <a:sym typeface="Lato"/>
              </a:rPr>
              <a:t>Enfatizar</a:t>
            </a:r>
            <a:r>
              <a:rPr lang="en-US" sz="3200" dirty="0">
                <a:solidFill>
                  <a:schemeClr val="dk1"/>
                </a:solidFill>
                <a:latin typeface="Lato"/>
                <a:ea typeface="Lato"/>
                <a:cs typeface="Lato"/>
                <a:sym typeface="Lato"/>
              </a:rPr>
              <a:t> SU </a:t>
            </a:r>
            <a:r>
              <a:rPr lang="en-US" sz="3200" dirty="0" err="1">
                <a:solidFill>
                  <a:schemeClr val="dk1"/>
                </a:solidFill>
                <a:latin typeface="Lato"/>
                <a:ea typeface="Lato"/>
                <a:cs typeface="Lato"/>
                <a:sym typeface="Lato"/>
              </a:rPr>
              <a:t>obra</a:t>
            </a:r>
            <a:r>
              <a:rPr lang="en-US" sz="3200" dirty="0">
                <a:solidFill>
                  <a:schemeClr val="dk1"/>
                </a:solidFill>
                <a:latin typeface="Lato"/>
                <a:ea typeface="Lato"/>
                <a:cs typeface="Lato"/>
                <a:sym typeface="Lato"/>
              </a:rPr>
              <a:t>, SU </a:t>
            </a:r>
            <a:r>
              <a:rPr lang="en-US" sz="3200" dirty="0" err="1">
                <a:solidFill>
                  <a:schemeClr val="dk1"/>
                </a:solidFill>
                <a:latin typeface="Lato"/>
                <a:ea typeface="Lato"/>
                <a:cs typeface="Lato"/>
                <a:sym typeface="Lato"/>
              </a:rPr>
              <a:t>poder</a:t>
            </a:r>
            <a:r>
              <a:rPr lang="en-US" sz="3200" dirty="0">
                <a:solidFill>
                  <a:schemeClr val="dk1"/>
                </a:solidFill>
                <a:latin typeface="Lato"/>
                <a:ea typeface="Lato"/>
                <a:cs typeface="Lato"/>
                <a:sym typeface="Lato"/>
              </a:rPr>
              <a:t>, no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tuyo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Ustedes</a:t>
            </a:r>
            <a:r>
              <a:rPr lang="en-US" sz="3200" dirty="0">
                <a:solidFill>
                  <a:schemeClr val="dk1"/>
                </a:solidFill>
                <a:latin typeface="Lato"/>
                <a:ea typeface="Lato"/>
                <a:cs typeface="Lato"/>
                <a:sym typeface="Lato"/>
              </a:rPr>
              <a:t> no me </a:t>
            </a:r>
            <a:r>
              <a:rPr lang="en-US" sz="3200" dirty="0" err="1">
                <a:solidFill>
                  <a:schemeClr val="dk1"/>
                </a:solidFill>
                <a:latin typeface="Lato"/>
                <a:ea typeface="Lato"/>
                <a:cs typeface="Lato"/>
                <a:sym typeface="Lato"/>
              </a:rPr>
              <a:t>eligieron</a:t>
            </a:r>
            <a:r>
              <a:rPr lang="en-US" sz="3200" dirty="0">
                <a:solidFill>
                  <a:schemeClr val="dk1"/>
                </a:solidFill>
                <a:latin typeface="Lato"/>
                <a:ea typeface="Lato"/>
                <a:cs typeface="Lato"/>
                <a:sym typeface="Lato"/>
              </a:rPr>
              <a:t> a mi…”</a:t>
            </a:r>
          </a:p>
          <a:p>
            <a:pPr marL="457200" indent="-457200">
              <a:lnSpc>
                <a:spcPct val="150000"/>
              </a:lnSpc>
              <a:buClr>
                <a:schemeClr val="dk1"/>
              </a:buClr>
              <a:buSzPts val="1100"/>
              <a:buFont typeface="Arial" panose="020B0604020202020204" pitchFamily="34" charset="0"/>
              <a:buChar char="•"/>
            </a:pPr>
            <a:r>
              <a:rPr lang="en-US" sz="3200" dirty="0">
                <a:solidFill>
                  <a:schemeClr val="dk1"/>
                </a:solidFill>
                <a:latin typeface="Lato"/>
                <a:ea typeface="Lato"/>
                <a:cs typeface="Lato"/>
                <a:sym typeface="Lato"/>
              </a:rPr>
              <a:t>Tus </a:t>
            </a:r>
            <a:r>
              <a:rPr lang="en-US" sz="3200" dirty="0" err="1">
                <a:solidFill>
                  <a:schemeClr val="dk1"/>
                </a:solidFill>
                <a:latin typeface="Lato"/>
                <a:ea typeface="Lato"/>
                <a:cs typeface="Lato"/>
                <a:sym typeface="Lato"/>
              </a:rPr>
              <a:t>heridas</a:t>
            </a:r>
            <a:r>
              <a:rPr lang="en-US" sz="3200" dirty="0">
                <a:solidFill>
                  <a:schemeClr val="dk1"/>
                </a:solidFill>
                <a:latin typeface="Lato"/>
                <a:ea typeface="Lato"/>
                <a:cs typeface="Lato"/>
                <a:sym typeface="Lato"/>
              </a:rPr>
              <a:t> y </a:t>
            </a:r>
            <a:r>
              <a:rPr lang="en-US" sz="3200" dirty="0" err="1">
                <a:solidFill>
                  <a:schemeClr val="dk1"/>
                </a:solidFill>
                <a:latin typeface="Lato"/>
                <a:ea typeface="Lato"/>
                <a:cs typeface="Lato"/>
                <a:sym typeface="Lato"/>
              </a:rPr>
              <a:t>fallas</a:t>
            </a:r>
            <a:r>
              <a:rPr lang="en-US" sz="3200"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hacen</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ver</a:t>
            </a:r>
            <a:r>
              <a:rPr lang="en-US" sz="3200" b="1" dirty="0">
                <a:solidFill>
                  <a:schemeClr val="dk1"/>
                </a:solidFill>
                <a:latin typeface="Lato"/>
                <a:ea typeface="Lato"/>
                <a:cs typeface="Lato"/>
                <a:sym typeface="Lato"/>
              </a:rPr>
              <a:t> bien a Dios</a:t>
            </a:r>
            <a:r>
              <a:rPr lang="en-US" sz="3200" dirty="0">
                <a:solidFill>
                  <a:schemeClr val="dk1"/>
                </a:solidFill>
                <a:latin typeface="Lato"/>
                <a:ea typeface="Lato"/>
                <a:cs typeface="Lato"/>
                <a:sym typeface="Lato"/>
              </a:rPr>
              <a:t>.  </a:t>
            </a:r>
            <a:endParaRPr lang="en-US" sz="3200" dirty="0">
              <a:solidFill>
                <a:schemeClr val="dk1"/>
              </a:solidFill>
              <a:latin typeface="Lato"/>
              <a:ea typeface="Lato"/>
              <a:cs typeface="Lato"/>
            </a:endParaRPr>
          </a:p>
          <a:p>
            <a:pPr marL="457200" indent="-457200">
              <a:lnSpc>
                <a:spcPct val="150000"/>
              </a:lnSpc>
              <a:buClr>
                <a:schemeClr val="dk1"/>
              </a:buClr>
              <a:buSzPts val="1100"/>
              <a:buFont typeface="Arial" panose="020B0604020202020204" pitchFamily="34" charset="0"/>
              <a:buChar char="•"/>
            </a:pPr>
            <a:r>
              <a:rPr lang="en-US" sz="3200" dirty="0">
                <a:solidFill>
                  <a:schemeClr val="dk1"/>
                </a:solidFill>
                <a:latin typeface="Lato"/>
                <a:ea typeface="Lato"/>
                <a:cs typeface="Lato"/>
                <a:sym typeface="Lato"/>
              </a:rPr>
              <a:t>No es </a:t>
            </a:r>
            <a:r>
              <a:rPr lang="en-US" sz="3200" dirty="0" err="1">
                <a:solidFill>
                  <a:schemeClr val="dk1"/>
                </a:solidFill>
                <a:latin typeface="Lato"/>
                <a:ea typeface="Lato"/>
                <a:cs typeface="Lato"/>
                <a:sym typeface="Lato"/>
              </a:rPr>
              <a:t>una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competencia</a:t>
            </a:r>
            <a:r>
              <a:rPr lang="en-US" sz="3200" dirty="0">
                <a:solidFill>
                  <a:schemeClr val="dk1"/>
                </a:solidFill>
                <a:latin typeface="Lato"/>
                <a:ea typeface="Lato"/>
                <a:cs typeface="Lato"/>
                <a:sym typeface="Lato"/>
              </a:rPr>
              <a:t>.</a:t>
            </a:r>
          </a:p>
          <a:p>
            <a:pPr marL="457200" indent="-457200">
              <a:lnSpc>
                <a:spcPct val="150000"/>
              </a:lnSpc>
              <a:buClr>
                <a:schemeClr val="dk1"/>
              </a:buClr>
              <a:buSzPts val="1100"/>
              <a:buFont typeface="Arial" panose="020B0604020202020204" pitchFamily="34" charset="0"/>
              <a:buChar char="•"/>
            </a:pPr>
            <a:r>
              <a:rPr lang="en-US" sz="3200" dirty="0" err="1">
                <a:solidFill>
                  <a:schemeClr val="dk1"/>
                </a:solidFill>
                <a:latin typeface="Lato"/>
                <a:ea typeface="Lato"/>
                <a:cs typeface="Lato"/>
                <a:sym typeface="Lato"/>
              </a:rPr>
              <a:t>Utiliza</a:t>
            </a:r>
            <a:r>
              <a:rPr lang="en-US" sz="3200" dirty="0">
                <a:solidFill>
                  <a:schemeClr val="dk1"/>
                </a:solidFill>
                <a:latin typeface="Lato"/>
                <a:ea typeface="Lato"/>
                <a:cs typeface="Lato"/>
                <a:sym typeface="Lato"/>
              </a:rPr>
              <a:t> la Biblia y </a:t>
            </a:r>
            <a:r>
              <a:rPr lang="en-US" sz="3200" dirty="0" err="1">
                <a:solidFill>
                  <a:schemeClr val="dk1"/>
                </a:solidFill>
                <a:latin typeface="Lato"/>
                <a:ea typeface="Lato"/>
                <a:cs typeface="Lato"/>
                <a:sym typeface="Lato"/>
              </a:rPr>
              <a:t>términos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espirituales</a:t>
            </a:r>
            <a:r>
              <a:rPr lang="en-US" sz="3200" dirty="0">
                <a:solidFill>
                  <a:schemeClr val="dk1"/>
                </a:solidFill>
                <a:latin typeface="Lato"/>
                <a:ea typeface="Lato"/>
                <a:cs typeface="Lato"/>
                <a:sym typeface="Lato"/>
              </a:rPr>
              <a:t> – misericordia, </a:t>
            </a:r>
            <a:r>
              <a:rPr lang="en-US" sz="3200" dirty="0" err="1">
                <a:solidFill>
                  <a:schemeClr val="dk1"/>
                </a:solidFill>
                <a:latin typeface="Lato"/>
                <a:ea typeface="Lato"/>
                <a:cs typeface="Lato"/>
                <a:sym typeface="Lato"/>
              </a:rPr>
              <a:t>gracia</a:t>
            </a:r>
            <a:r>
              <a:rPr lang="en-US" sz="3200" dirty="0">
                <a:solidFill>
                  <a:schemeClr val="dk1"/>
                </a:solidFill>
                <a:latin typeface="Lato"/>
                <a:ea typeface="Lato"/>
                <a:cs typeface="Lato"/>
                <a:sym typeface="Lato"/>
              </a:rPr>
              <a:t>.</a:t>
            </a:r>
            <a:endParaRPr lang="en-US" sz="3200" dirty="0">
              <a:solidFill>
                <a:schemeClr val="dk1"/>
              </a:solidFill>
              <a:latin typeface="Lato"/>
              <a:ea typeface="Lato"/>
              <a:cs typeface="Lato"/>
            </a:endParaRPr>
          </a:p>
          <a:p>
            <a:pPr marL="571500" marR="0" lvl="0" indent="-571500" algn="l" rtl="0">
              <a:lnSpc>
                <a:spcPct val="100000"/>
              </a:lnSpc>
              <a:spcBef>
                <a:spcPts val="0"/>
              </a:spcBef>
              <a:spcAft>
                <a:spcPts val="0"/>
              </a:spcAft>
              <a:buClr>
                <a:schemeClr val="dk1"/>
              </a:buClr>
              <a:buSzPts val="1100"/>
              <a:buFont typeface="Arial" panose="020B0604020202020204" pitchFamily="34" charset="0"/>
              <a:buChar char="•"/>
            </a:pPr>
            <a:endParaRPr lang="en-US" sz="4000" dirty="0">
              <a:solidFill>
                <a:schemeClr val="dk1"/>
              </a:solidFill>
              <a:latin typeface="Lato"/>
              <a:ea typeface="Lato"/>
              <a:cs typeface="Lato"/>
            </a:endParaRPr>
          </a:p>
          <a:p>
            <a:pPr marL="571500" marR="0" lvl="0" indent="-571500" algn="l" rtl="0">
              <a:lnSpc>
                <a:spcPct val="100000"/>
              </a:lnSpc>
              <a:spcBef>
                <a:spcPts val="0"/>
              </a:spcBef>
              <a:spcAft>
                <a:spcPts val="0"/>
              </a:spcAft>
              <a:buClr>
                <a:schemeClr val="dk1"/>
              </a:buClr>
              <a:buSzPts val="1100"/>
              <a:buFont typeface="Arial" panose="020B0604020202020204" pitchFamily="34" charset="0"/>
              <a:buChar char="•"/>
            </a:pPr>
            <a:endParaRPr lang="en-US" sz="4000" dirty="0">
              <a:solidFill>
                <a:schemeClr val="dk1"/>
              </a:solidFill>
              <a:latin typeface="Lato"/>
              <a:ea typeface="Lato"/>
              <a:cs typeface="Lato"/>
              <a:sym typeface="Lato"/>
            </a:endParaRPr>
          </a:p>
        </p:txBody>
      </p:sp>
      <p:pic>
        <p:nvPicPr>
          <p:cNvPr id="300" name="Google Shape;300;g2e8f58b83d9_0_989" descr="A green bird with leaves&#10;&#10;Description automatically generated">
            <a:extLst>
              <a:ext uri="{FF2B5EF4-FFF2-40B4-BE49-F238E27FC236}">
                <a16:creationId xmlns:a16="http://schemas.microsoft.com/office/drawing/2014/main" id="{B270508E-6016-0EC2-0EC9-E572C9E9289C}"/>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2" name="Google Shape;313;g2f5882f685f_0_775">
            <a:extLst>
              <a:ext uri="{FF2B5EF4-FFF2-40B4-BE49-F238E27FC236}">
                <a16:creationId xmlns:a16="http://schemas.microsoft.com/office/drawing/2014/main" id="{B5C5B505-72C5-18FE-0CDE-FDE355FEB1C2}"/>
              </a:ext>
            </a:extLst>
          </p:cNvPr>
          <p:cNvSpPr txBox="1"/>
          <p:nvPr/>
        </p:nvSpPr>
        <p:spPr>
          <a:xfrm>
            <a:off x="2173594" y="413579"/>
            <a:ext cx="7797000"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Sugerencias</a:t>
            </a:r>
            <a:r>
              <a:rPr lang="en-US" sz="4860" dirty="0">
                <a:solidFill>
                  <a:srgbClr val="009444"/>
                </a:solidFill>
                <a:latin typeface="Lato"/>
                <a:ea typeface="Lato"/>
                <a:cs typeface="Lato"/>
                <a:sym typeface="Lato"/>
              </a:rPr>
              <a:t> - El Testimonio</a:t>
            </a:r>
            <a:endParaRPr sz="6000" dirty="0">
              <a:solidFill>
                <a:srgbClr val="009444"/>
              </a:solidFill>
              <a:latin typeface="Lato"/>
              <a:ea typeface="Lato"/>
              <a:cs typeface="Lato"/>
              <a:sym typeface="Lato"/>
            </a:endParaRPr>
          </a:p>
        </p:txBody>
      </p:sp>
      <p:cxnSp>
        <p:nvCxnSpPr>
          <p:cNvPr id="3" name="Google Shape;314;g2f5882f685f_0_775">
            <a:extLst>
              <a:ext uri="{FF2B5EF4-FFF2-40B4-BE49-F238E27FC236}">
                <a16:creationId xmlns:a16="http://schemas.microsoft.com/office/drawing/2014/main" id="{184BFCC5-7CFB-3C12-7465-693E4CDB38CC}"/>
              </a:ext>
            </a:extLst>
          </p:cNvPr>
          <p:cNvCxnSpPr/>
          <p:nvPr/>
        </p:nvCxnSpPr>
        <p:spPr>
          <a:xfrm>
            <a:off x="2478227" y="1423865"/>
            <a:ext cx="6269700"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3798942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08F96D6-9D79-AD38-D85E-563D8FD6205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1E715375-3F9B-E5FF-2C49-9A49731190C8}"/>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1:18-20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7754AE5-67F1-126D-EF9B-940AF5340993}"/>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974DA276-A00C-A1C2-AA45-080828F7950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8FC75D50-89E7-9345-DA7A-C44E34A241E1}"/>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2CE1251-7897-F6AE-C2FE-2536C6A37CED}"/>
              </a:ext>
            </a:extLst>
          </p:cNvPr>
          <p:cNvSpPr txBox="1"/>
          <p:nvPr/>
        </p:nvSpPr>
        <p:spPr>
          <a:xfrm>
            <a:off x="2143122" y="1971729"/>
            <a:ext cx="8784900" cy="3477835"/>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400" b="1" i="0" baseline="30000" dirty="0">
                <a:solidFill>
                  <a:srgbClr val="000000"/>
                </a:solidFill>
                <a:effectLst/>
                <a:latin typeface="system-ui"/>
              </a:rPr>
              <a:t>18 </a:t>
            </a:r>
            <a:r>
              <a:rPr lang="es-PY" sz="4400" b="0" i="0" dirty="0">
                <a:solidFill>
                  <a:srgbClr val="000000"/>
                </a:solidFill>
                <a:effectLst/>
                <a:latin typeface="system-ui"/>
              </a:rPr>
              <a:t>Timoteo, hijo mío, te encargo este mandamiento para que, conforme a las profecías que antes se hicieron acerca de ti, presentes por ellas la buena batalla </a:t>
            </a:r>
            <a:endParaRPr lang="es-PY" sz="33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11157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txBox="1"/>
          <p:nvPr/>
        </p:nvSpPr>
        <p:spPr>
          <a:xfrm>
            <a:off x="40594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119" name="Google Shape;119;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1" name="Google Shape;121;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9D472A89-EF6C-14A2-AFE2-A8521463295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5F2CF81-3989-AE1A-D783-78AEE4356431}"/>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1:18-20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D7D9B816-EFC5-F122-B2CB-1C8602DBE06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D0624CC2-8782-D636-7E5E-836D24AF852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DC83E74-2727-6814-7A31-C0C801FC345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611C4330-82B3-5E38-A8BD-717FBD6F3B89}"/>
              </a:ext>
            </a:extLst>
          </p:cNvPr>
          <p:cNvSpPr txBox="1"/>
          <p:nvPr/>
        </p:nvSpPr>
        <p:spPr>
          <a:xfrm>
            <a:off x="2143122" y="1971729"/>
            <a:ext cx="8784900" cy="4832052"/>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4400" b="1" i="0" baseline="30000" dirty="0">
                <a:solidFill>
                  <a:srgbClr val="000000"/>
                </a:solidFill>
                <a:effectLst/>
                <a:latin typeface="system-ui"/>
              </a:rPr>
              <a:t>19 </a:t>
            </a:r>
            <a:r>
              <a:rPr lang="es-PY" sz="4400" b="0" i="0" dirty="0">
                <a:solidFill>
                  <a:srgbClr val="000000"/>
                </a:solidFill>
                <a:effectLst/>
                <a:latin typeface="system-ui"/>
              </a:rPr>
              <a:t>y mantengas la fe y la buena conciencia, que por desecharlas algunos naufragaron en cuanto a la fe, </a:t>
            </a:r>
            <a:r>
              <a:rPr lang="es-PY" sz="4400" b="1" i="0" baseline="30000" dirty="0">
                <a:solidFill>
                  <a:srgbClr val="000000"/>
                </a:solidFill>
                <a:effectLst/>
                <a:latin typeface="system-ui"/>
              </a:rPr>
              <a:t>20 </a:t>
            </a:r>
            <a:r>
              <a:rPr lang="es-PY" sz="4400" b="0" i="0" dirty="0">
                <a:solidFill>
                  <a:srgbClr val="000000"/>
                </a:solidFill>
                <a:effectLst/>
                <a:latin typeface="system-ui"/>
              </a:rPr>
              <a:t>entre ellos Himeneo y Alejandro, a quienes entregué a Satanás para que aprendan a no blasfemar.</a:t>
            </a:r>
            <a:endParaRPr lang="es-PY" sz="3300" i="1" dirty="0">
              <a:solidFill>
                <a:schemeClr val="dk1"/>
              </a:solidFill>
              <a:latin typeface="Lato"/>
              <a:ea typeface="Lato"/>
              <a:cs typeface="Lato"/>
              <a:sym typeface="Lato"/>
            </a:endParaRPr>
          </a:p>
        </p:txBody>
      </p:sp>
    </p:spTree>
    <p:extLst>
      <p:ext uri="{BB962C8B-B14F-4D97-AF65-F5344CB8AC3E}">
        <p14:creationId xmlns:p14="http://schemas.microsoft.com/office/powerpoint/2010/main" val="2126601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0AD2F09D-B296-086E-8517-67A9C8B10CF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909A301B-B2F0-BD05-510C-70F1F93B126E}"/>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a:t>
            </a:r>
            <a:r>
              <a:rPr lang="en-US" sz="4860" dirty="0" err="1">
                <a:solidFill>
                  <a:srgbClr val="009444"/>
                </a:solidFill>
                <a:latin typeface="Lato"/>
                <a:ea typeface="Lato"/>
                <a:cs typeface="Lato"/>
                <a:sym typeface="Lato"/>
              </a:rPr>
              <a:t>Timoteo</a:t>
            </a:r>
            <a:r>
              <a:rPr lang="en-US" sz="4860" dirty="0">
                <a:solidFill>
                  <a:srgbClr val="009444"/>
                </a:solidFill>
                <a:latin typeface="Lato"/>
                <a:ea typeface="Lato"/>
                <a:cs typeface="Lato"/>
                <a:sym typeface="Lato"/>
              </a:rPr>
              <a:t> 1:18-20</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CE7A7BCB-460E-7EF4-6598-74C97A8C5AF4}"/>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B38BC9FF-E6A4-4F4A-31D4-5D814C6AA1E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g2f5882f685f_0_775">
            <a:extLst>
              <a:ext uri="{FF2B5EF4-FFF2-40B4-BE49-F238E27FC236}">
                <a16:creationId xmlns:a16="http://schemas.microsoft.com/office/drawing/2014/main" id="{D12D9031-DE1F-FE31-0D95-1565915FD4A2}"/>
              </a:ext>
            </a:extLst>
          </p:cNvPr>
          <p:cNvSpPr txBox="1"/>
          <p:nvPr/>
        </p:nvSpPr>
        <p:spPr>
          <a:xfrm>
            <a:off x="2143122" y="1971729"/>
            <a:ext cx="8784900" cy="2123618"/>
          </a:xfrm>
          <a:prstGeom prst="rect">
            <a:avLst/>
          </a:prstGeom>
          <a:noFill/>
          <a:ln>
            <a:noFill/>
          </a:ln>
        </p:spPr>
        <p:txBody>
          <a:bodyPr spcFirstLastPara="1" wrap="square" lIns="91425" tIns="45700" rIns="91425" bIns="45700" anchor="t" anchorCtr="0">
            <a:spAutoFit/>
          </a:bodyPr>
          <a:lstStyle/>
          <a:p>
            <a:pPr marL="19050" lvl="0" algn="l" rtl="0">
              <a:spcBef>
                <a:spcPts val="0"/>
              </a:spcBef>
              <a:spcAft>
                <a:spcPts val="0"/>
              </a:spcAft>
              <a:buClr>
                <a:schemeClr val="dk1"/>
              </a:buClr>
              <a:buSzPts val="3300"/>
            </a:pPr>
            <a:r>
              <a:rPr lang="es-PY" sz="3300" i="1" dirty="0">
                <a:solidFill>
                  <a:schemeClr val="dk1"/>
                </a:solidFill>
                <a:latin typeface="Lato"/>
                <a:ea typeface="Lato"/>
                <a:cs typeface="Lato"/>
                <a:sym typeface="Lato"/>
              </a:rPr>
              <a:t>Al leer las ordenes que Pablo le da a su ‘hijo’, ¿qué tipo de instrucciones daremos a nuestros “hijos espirituales”?    </a:t>
            </a:r>
          </a:p>
          <a:p>
            <a:pPr marL="457200" lvl="0" indent="-438150" algn="l" rtl="0">
              <a:spcBef>
                <a:spcPts val="0"/>
              </a:spcBef>
              <a:spcAft>
                <a:spcPts val="0"/>
              </a:spcAft>
              <a:buClr>
                <a:schemeClr val="dk1"/>
              </a:buClr>
              <a:buSzPts val="3300"/>
              <a:buFont typeface="Lato"/>
              <a:buChar char="●"/>
            </a:pPr>
            <a:endParaRPr lang="es-PY" sz="3300" i="1" dirty="0">
              <a:solidFill>
                <a:schemeClr val="dk1"/>
              </a:solidFill>
              <a:latin typeface="Lato"/>
              <a:ea typeface="Lato"/>
              <a:cs typeface="Lato"/>
              <a:sym typeface="Lato"/>
            </a:endParaRPr>
          </a:p>
        </p:txBody>
      </p:sp>
      <p:pic>
        <p:nvPicPr>
          <p:cNvPr id="3" name="Picture 2">
            <a:extLst>
              <a:ext uri="{FF2B5EF4-FFF2-40B4-BE49-F238E27FC236}">
                <a16:creationId xmlns:a16="http://schemas.microsoft.com/office/drawing/2014/main" id="{1CD62674-3FC6-195E-350D-39F00AA8253A}"/>
              </a:ext>
            </a:extLst>
          </p:cNvPr>
          <p:cNvPicPr>
            <a:picLocks noChangeAspect="1"/>
          </p:cNvPicPr>
          <p:nvPr/>
        </p:nvPicPr>
        <p:blipFill>
          <a:blip r:embed="rId3"/>
          <a:stretch>
            <a:fillRect/>
          </a:stretch>
        </p:blipFill>
        <p:spPr>
          <a:xfrm>
            <a:off x="-6485" y="1"/>
            <a:ext cx="12198485" cy="6857999"/>
          </a:xfrm>
          <a:prstGeom prst="rect">
            <a:avLst/>
          </a:prstGeom>
        </p:spPr>
      </p:pic>
      <p:pic>
        <p:nvPicPr>
          <p:cNvPr id="316" name="Google Shape;316;g2f5882f685f_0_775" descr="A green bird with leaves&#10;&#10;Description automatically generated">
            <a:extLst>
              <a:ext uri="{FF2B5EF4-FFF2-40B4-BE49-F238E27FC236}">
                <a16:creationId xmlns:a16="http://schemas.microsoft.com/office/drawing/2014/main" id="{7B450636-A23D-C322-F62C-54C80775FAD6}"/>
              </a:ext>
            </a:extLst>
          </p:cNvPr>
          <p:cNvPicPr preferRelativeResize="0"/>
          <p:nvPr/>
        </p:nvPicPr>
        <p:blipFill rotWithShape="1">
          <a:blip r:embed="rId4">
            <a:alphaModFix/>
          </a:blip>
          <a:srcRect/>
          <a:stretch/>
        </p:blipFill>
        <p:spPr>
          <a:xfrm>
            <a:off x="8048410" y="104176"/>
            <a:ext cx="1399034" cy="1170434"/>
          </a:xfrm>
          <a:prstGeom prst="rect">
            <a:avLst/>
          </a:prstGeom>
          <a:noFill/>
          <a:ln>
            <a:noFill/>
          </a:ln>
        </p:spPr>
      </p:pic>
    </p:spTree>
    <p:extLst>
      <p:ext uri="{BB962C8B-B14F-4D97-AF65-F5344CB8AC3E}">
        <p14:creationId xmlns:p14="http://schemas.microsoft.com/office/powerpoint/2010/main" val="962525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30"/>
          <p:cNvSpPr txBox="1"/>
          <p:nvPr/>
        </p:nvSpPr>
        <p:spPr>
          <a:xfrm>
            <a:off x="3884249" y="96661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Tarea</a:t>
            </a:r>
            <a:endParaRPr sz="6000" b="0" i="0" u="none" strike="noStrike" cap="none" dirty="0">
              <a:solidFill>
                <a:srgbClr val="009444"/>
              </a:solidFill>
              <a:latin typeface="Lato"/>
              <a:ea typeface="Lato"/>
              <a:cs typeface="Lato"/>
              <a:sym typeface="Lato"/>
            </a:endParaRPr>
          </a:p>
        </p:txBody>
      </p:sp>
      <p:cxnSp>
        <p:nvCxnSpPr>
          <p:cNvPr id="463" name="Google Shape;463;p30"/>
          <p:cNvCxnSpPr/>
          <p:nvPr/>
        </p:nvCxnSpPr>
        <p:spPr>
          <a:xfrm>
            <a:off x="4230827" y="2075512"/>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464" name="Google Shape;464;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5" name="Google Shape;465;p30"/>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sp>
        <p:nvSpPr>
          <p:cNvPr id="466" name="Google Shape;466;p30"/>
          <p:cNvSpPr txBox="1"/>
          <p:nvPr/>
        </p:nvSpPr>
        <p:spPr>
          <a:xfrm>
            <a:off x="3767506" y="2350360"/>
            <a:ext cx="7432500" cy="384716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600"/>
              </a:spcBef>
              <a:spcAft>
                <a:spcPts val="0"/>
              </a:spcAft>
              <a:buClr>
                <a:srgbClr val="000000"/>
              </a:buClr>
              <a:buSzPts val="3200"/>
              <a:buFontTx/>
              <a:buChar char="-"/>
            </a:pPr>
            <a:r>
              <a:rPr lang="en-US" sz="3200" i="1" dirty="0">
                <a:solidFill>
                  <a:schemeClr val="dk1"/>
                </a:solidFill>
                <a:latin typeface="Lato"/>
                <a:ea typeface="Lato"/>
                <a:cs typeface="Lato"/>
                <a:sym typeface="Lato"/>
              </a:rPr>
              <a:t>Ver </a:t>
            </a:r>
            <a:r>
              <a:rPr lang="en-US" sz="3200" i="1" dirty="0" err="1">
                <a:solidFill>
                  <a:schemeClr val="dk1"/>
                </a:solidFill>
                <a:latin typeface="Lato"/>
                <a:ea typeface="Lato"/>
                <a:cs typeface="Lato"/>
                <a:sym typeface="Lato"/>
              </a:rPr>
              <a:t>el</a:t>
            </a:r>
            <a:r>
              <a:rPr lang="en-US" sz="3200" i="1" dirty="0">
                <a:solidFill>
                  <a:schemeClr val="dk1"/>
                </a:solidFill>
                <a:latin typeface="Lato"/>
                <a:ea typeface="Lato"/>
                <a:cs typeface="Lato"/>
                <a:sym typeface="Lato"/>
              </a:rPr>
              <a:t> video 2</a:t>
            </a:r>
          </a:p>
          <a:p>
            <a:pPr marL="457200" marR="0" lvl="0" indent="-457200" algn="l" rtl="0">
              <a:lnSpc>
                <a:spcPct val="100000"/>
              </a:lnSpc>
              <a:spcBef>
                <a:spcPts val="600"/>
              </a:spcBef>
              <a:spcAft>
                <a:spcPts val="0"/>
              </a:spcAft>
              <a:buClr>
                <a:srgbClr val="000000"/>
              </a:buClr>
              <a:buSzPts val="3200"/>
              <a:buFontTx/>
              <a:buChar char="-"/>
            </a:pPr>
            <a:r>
              <a:rPr lang="en-US" sz="3200" i="1" dirty="0">
                <a:solidFill>
                  <a:schemeClr val="dk1"/>
                </a:solidFill>
                <a:latin typeface="Lato"/>
                <a:ea typeface="Lato"/>
                <a:cs typeface="Lato"/>
                <a:sym typeface="Lato"/>
              </a:rPr>
              <a:t>Leer 1 Timoteo 2 </a:t>
            </a:r>
            <a:r>
              <a:rPr lang="en-US" sz="3200" i="1" dirty="0" err="1">
                <a:solidFill>
                  <a:schemeClr val="dk1"/>
                </a:solidFill>
                <a:latin typeface="Lato"/>
                <a:ea typeface="Lato"/>
                <a:cs typeface="Lato"/>
                <a:sym typeface="Lato"/>
              </a:rPr>
              <a:t>en</a:t>
            </a:r>
            <a:r>
              <a:rPr lang="en-US" sz="3200" i="1" dirty="0">
                <a:solidFill>
                  <a:schemeClr val="dk1"/>
                </a:solidFill>
                <a:latin typeface="Lato"/>
                <a:ea typeface="Lato"/>
                <a:cs typeface="Lato"/>
                <a:sym typeface="Lato"/>
              </a:rPr>
              <a:t> sus </a:t>
            </a:r>
            <a:r>
              <a:rPr lang="en-US" sz="3200" i="1" dirty="0" err="1">
                <a:solidFill>
                  <a:schemeClr val="dk1"/>
                </a:solidFill>
                <a:latin typeface="Lato"/>
                <a:ea typeface="Lato"/>
                <a:cs typeface="Lato"/>
                <a:sym typeface="Lato"/>
              </a:rPr>
              <a:t>Biblias</a:t>
            </a:r>
            <a:endParaRPr lang="en-US" sz="3200" i="1" dirty="0">
              <a:solidFill>
                <a:schemeClr val="dk1"/>
              </a:solidFill>
              <a:latin typeface="Lato"/>
              <a:ea typeface="Lato"/>
              <a:cs typeface="Lato"/>
              <a:sym typeface="Lato"/>
            </a:endParaRPr>
          </a:p>
          <a:p>
            <a:pPr marL="457200" lvl="1" indent="-457200">
              <a:spcBef>
                <a:spcPts val="600"/>
              </a:spcBef>
              <a:buSzPts val="3200"/>
              <a:buFontTx/>
              <a:buChar char="-"/>
            </a:pPr>
            <a:r>
              <a:rPr lang="en-US" sz="3200" i="1" dirty="0" err="1">
                <a:solidFill>
                  <a:schemeClr val="dk1"/>
                </a:solidFill>
                <a:latin typeface="Lato"/>
                <a:ea typeface="Lato"/>
                <a:cs typeface="Lato"/>
                <a:sym typeface="Lato"/>
              </a:rPr>
              <a:t>Investigar</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Quién</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fue</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el</a:t>
            </a:r>
            <a:r>
              <a:rPr lang="en-US" sz="3200" i="1" dirty="0">
                <a:solidFill>
                  <a:schemeClr val="dk1"/>
                </a:solidFill>
                <a:latin typeface="Lato"/>
                <a:ea typeface="Lato"/>
                <a:cs typeface="Lato"/>
                <a:sym typeface="Lato"/>
              </a:rPr>
              <a:t> Emperador </a:t>
            </a:r>
            <a:r>
              <a:rPr lang="en-US" sz="3200" i="1" dirty="0" err="1">
                <a:solidFill>
                  <a:schemeClr val="dk1"/>
                </a:solidFill>
                <a:latin typeface="Lato"/>
                <a:ea typeface="Lato"/>
                <a:cs typeface="Lato"/>
                <a:sym typeface="Lato"/>
              </a:rPr>
              <a:t>romano</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en</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el</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año</a:t>
            </a:r>
            <a:r>
              <a:rPr lang="en-US" sz="3200" i="1" dirty="0">
                <a:solidFill>
                  <a:schemeClr val="dk1"/>
                </a:solidFill>
                <a:latin typeface="Lato"/>
                <a:ea typeface="Lato"/>
                <a:cs typeface="Lato"/>
                <a:sym typeface="Lato"/>
              </a:rPr>
              <a:t> 64-65 </a:t>
            </a:r>
            <a:r>
              <a:rPr lang="en-US" sz="3200" i="1" dirty="0" err="1">
                <a:solidFill>
                  <a:schemeClr val="dk1"/>
                </a:solidFill>
                <a:latin typeface="Lato"/>
                <a:ea typeface="Lato"/>
                <a:cs typeface="Lato"/>
                <a:sym typeface="Lato"/>
              </a:rPr>
              <a:t>d.C</a:t>
            </a:r>
            <a:r>
              <a:rPr lang="en-US" sz="3200" i="1" dirty="0">
                <a:solidFill>
                  <a:schemeClr val="dk1"/>
                </a:solidFill>
                <a:latin typeface="Lato"/>
                <a:ea typeface="Lato"/>
                <a:cs typeface="Lato"/>
                <a:sym typeface="Lato"/>
              </a:rPr>
              <a:t>? </a:t>
            </a:r>
          </a:p>
          <a:p>
            <a:pPr marL="457200" indent="-457200">
              <a:spcBef>
                <a:spcPts val="600"/>
              </a:spcBef>
              <a:buSzPts val="3200"/>
              <a:buFontTx/>
              <a:buChar char="-"/>
            </a:pPr>
            <a:r>
              <a:rPr lang="en-US" sz="3200" b="0" i="1" u="none" strike="noStrike" cap="none" dirty="0" err="1">
                <a:solidFill>
                  <a:schemeClr val="dk1"/>
                </a:solidFill>
                <a:latin typeface="Lato"/>
                <a:ea typeface="Lato"/>
                <a:cs typeface="Lato"/>
                <a:sym typeface="Lato"/>
              </a:rPr>
              <a:t>Enviar</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su</a:t>
            </a:r>
            <a:r>
              <a:rPr lang="en-US" sz="3200" b="0" i="1" u="none" strike="noStrike" cap="none" dirty="0">
                <a:solidFill>
                  <a:schemeClr val="dk1"/>
                </a:solidFill>
                <a:latin typeface="Lato"/>
                <a:ea typeface="Lato"/>
                <a:cs typeface="Lato"/>
                <a:sym typeface="Lato"/>
              </a:rPr>
              <a:t> testimonio personal</a:t>
            </a:r>
            <a:r>
              <a:rPr lang="en-US" sz="3200" i="1" dirty="0">
                <a:solidFill>
                  <a:schemeClr val="dk1"/>
                </a:solidFill>
                <a:latin typeface="Lato"/>
                <a:ea typeface="Lato"/>
                <a:cs typeface="Lato"/>
                <a:sym typeface="Lato"/>
              </a:rPr>
              <a:t> al </a:t>
            </a:r>
            <a:r>
              <a:rPr lang="en-US" sz="3200" i="1" dirty="0" err="1">
                <a:solidFill>
                  <a:schemeClr val="dk1"/>
                </a:solidFill>
                <a:latin typeface="Lato"/>
                <a:ea typeface="Lato"/>
                <a:cs typeface="Lato"/>
                <a:sym typeface="Lato"/>
              </a:rPr>
              <a:t>Profe</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por</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escrito</a:t>
            </a:r>
            <a:r>
              <a:rPr lang="en-US" sz="3200" i="1" dirty="0">
                <a:solidFill>
                  <a:schemeClr val="dk1"/>
                </a:solidFill>
                <a:latin typeface="Lato"/>
                <a:ea typeface="Lato"/>
                <a:cs typeface="Lato"/>
                <a:sym typeface="Lato"/>
              </a:rPr>
              <a:t>, audio o video </a:t>
            </a:r>
            <a:r>
              <a:rPr lang="en-US" sz="3200" i="1" dirty="0" err="1">
                <a:solidFill>
                  <a:schemeClr val="dk1"/>
                </a:solidFill>
                <a:latin typeface="Lato"/>
                <a:ea typeface="Lato"/>
                <a:cs typeface="Lato"/>
                <a:sym typeface="Lato"/>
              </a:rPr>
              <a:t>dentro</a:t>
            </a:r>
            <a:r>
              <a:rPr lang="en-US" sz="3200" i="1" dirty="0">
                <a:solidFill>
                  <a:schemeClr val="dk1"/>
                </a:solidFill>
                <a:latin typeface="Lato"/>
                <a:ea typeface="Lato"/>
                <a:cs typeface="Lato"/>
                <a:sym typeface="Lato"/>
              </a:rPr>
              <a:t> de 8 días</a:t>
            </a:r>
            <a:r>
              <a:rPr lang="en-US" sz="3200" b="0" i="1" u="none" strike="noStrike" cap="none" dirty="0">
                <a:solidFill>
                  <a:schemeClr val="dk1"/>
                </a:solidFill>
                <a:latin typeface="Lato"/>
                <a:ea typeface="Lato"/>
                <a:cs typeface="Lato"/>
                <a:sym typeface="Lato"/>
              </a:rPr>
              <a:t>. </a:t>
            </a:r>
            <a:endParaRPr sz="3200" b="0" i="1" u="none" strike="noStrike" cap="none" dirty="0">
              <a:solidFill>
                <a:schemeClr val="dk1"/>
              </a:solidFill>
              <a:latin typeface="Lato"/>
              <a:ea typeface="Lato"/>
              <a:cs typeface="Lato"/>
              <a:sym typeface="Lato"/>
            </a:endParaRPr>
          </a:p>
        </p:txBody>
      </p:sp>
      <p:pic>
        <p:nvPicPr>
          <p:cNvPr id="467" name="Google Shape;467;p30"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g2adf2547317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 o bendición </a:t>
            </a:r>
            <a:endParaRPr sz="6000" b="0" i="0" u="none" strike="noStrike" cap="none">
              <a:solidFill>
                <a:srgbClr val="009444"/>
              </a:solidFill>
              <a:latin typeface="Lato"/>
              <a:ea typeface="Lato"/>
              <a:cs typeface="Lato"/>
              <a:sym typeface="Lato"/>
            </a:endParaRPr>
          </a:p>
        </p:txBody>
      </p:sp>
      <p:sp>
        <p:nvSpPr>
          <p:cNvPr id="455" name="Google Shape;455;g2adf2547317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6" name="Google Shape;456;g2adf2547317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457" name="Google Shape;457;g2adf2547317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g2adf2547317_0_9"/>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Despedida</a:t>
            </a:r>
            <a:endParaRPr sz="6000" b="0" i="0" u="none" strike="noStrike" cap="none">
              <a:solidFill>
                <a:srgbClr val="009444"/>
              </a:solidFill>
              <a:latin typeface="Lato"/>
              <a:ea typeface="Lato"/>
              <a:cs typeface="Lato"/>
              <a:sym typeface="Lato"/>
            </a:endParaRPr>
          </a:p>
        </p:txBody>
      </p:sp>
      <p:sp>
        <p:nvSpPr>
          <p:cNvPr id="473" name="Google Shape;473;g2adf2547317_0_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4" name="Google Shape;474;g2adf2547317_0_9"/>
          <p:cNvPicPr preferRelativeResize="0"/>
          <p:nvPr/>
        </p:nvPicPr>
        <p:blipFill rotWithShape="1">
          <a:blip r:embed="rId3">
            <a:alphaModFix/>
          </a:blip>
          <a:srcRect/>
          <a:stretch/>
        </p:blipFill>
        <p:spPr>
          <a:xfrm>
            <a:off x="476645" y="1552538"/>
            <a:ext cx="3125595" cy="3218435"/>
          </a:xfrm>
          <a:prstGeom prst="rect">
            <a:avLst/>
          </a:prstGeom>
          <a:noFill/>
          <a:ln>
            <a:noFill/>
          </a:ln>
          <a:effectLst>
            <a:outerShdw blurRad="50800" dist="38100" dir="2700000" algn="tl" rotWithShape="0">
              <a:srgbClr val="000000">
                <a:alpha val="40000"/>
              </a:srgbClr>
            </a:outerShdw>
          </a:effectLst>
        </p:spPr>
      </p:pic>
      <p:pic>
        <p:nvPicPr>
          <p:cNvPr id="475" name="Google Shape;475;g2adf2547317_0_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2" name="Google Shape;482;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483" name="Google Shape;483;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484" name="Google Shape;484;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485" name="Google Shape;485;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1670362" y="44099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err="1">
                <a:solidFill>
                  <a:srgbClr val="009444"/>
                </a:solidFill>
                <a:latin typeface="Lato"/>
                <a:ea typeface="Lato"/>
                <a:cs typeface="Lato"/>
                <a:sym typeface="Lato"/>
              </a:rPr>
              <a:t>Objetivos</a:t>
            </a:r>
            <a:r>
              <a:rPr lang="en-US" sz="6000" b="0" i="0" u="none" strike="noStrike" cap="none" dirty="0">
                <a:solidFill>
                  <a:srgbClr val="009444"/>
                </a:solidFill>
                <a:latin typeface="Lato"/>
                <a:ea typeface="Lato"/>
                <a:cs typeface="Lato"/>
                <a:sym typeface="Lato"/>
              </a:rPr>
              <a:t> de la </a:t>
            </a:r>
            <a:r>
              <a:rPr lang="en-US" sz="6000" b="0" i="0" u="none" strike="noStrike" cap="none" dirty="0" err="1">
                <a:solidFill>
                  <a:srgbClr val="009444"/>
                </a:solidFill>
                <a:latin typeface="Lato"/>
                <a:ea typeface="Lato"/>
                <a:cs typeface="Lato"/>
                <a:sym typeface="Lato"/>
              </a:rPr>
              <a:t>Lección</a:t>
            </a:r>
            <a:r>
              <a:rPr lang="en-US" sz="6000" b="0" i="0" u="none" strike="noStrike" cap="none" dirty="0">
                <a:solidFill>
                  <a:srgbClr val="009444"/>
                </a:solidFill>
                <a:latin typeface="Lato"/>
                <a:ea typeface="Lato"/>
                <a:cs typeface="Lato"/>
                <a:sym typeface="Lato"/>
              </a:rPr>
              <a:t> 1</a:t>
            </a:r>
            <a:endParaRPr sz="6000" b="0" i="0" u="none" strike="noStrike" cap="none" dirty="0">
              <a:solidFill>
                <a:srgbClr val="009444"/>
              </a:solidFill>
              <a:latin typeface="Lato"/>
              <a:ea typeface="Lato"/>
              <a:cs typeface="Lato"/>
              <a:sym typeface="Lato"/>
            </a:endParaRPr>
          </a:p>
        </p:txBody>
      </p:sp>
      <p:cxnSp>
        <p:nvCxnSpPr>
          <p:cNvPr id="127" name="Google Shape;127;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p:cNvGrpSpPr/>
          <p:nvPr/>
        </p:nvGrpSpPr>
        <p:grpSpPr>
          <a:xfrm>
            <a:off x="551075" y="2011050"/>
            <a:ext cx="11197475" cy="3947713"/>
            <a:chOff x="0" y="0"/>
            <a:chExt cx="10450280" cy="3947713"/>
          </a:xfrm>
        </p:grpSpPr>
        <p:sp>
          <p:nvSpPr>
            <p:cNvPr id="129" name="Google Shape;129;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err="1">
                  <a:solidFill>
                    <a:schemeClr val="lt1"/>
                  </a:solidFill>
                  <a:latin typeface="Lato"/>
                  <a:ea typeface="Lato"/>
                  <a:cs typeface="Lato"/>
                  <a:sym typeface="Lato"/>
                </a:rPr>
                <a:t>Introducir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curso</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su</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estructura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su</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propósito</a:t>
              </a:r>
              <a:r>
                <a:rPr lang="en-US" sz="2500" b="0" i="0" u="none" strike="noStrike" cap="none" dirty="0">
                  <a:solidFill>
                    <a:schemeClr val="lt1"/>
                  </a:solidFill>
                  <a:latin typeface="Lato"/>
                  <a:ea typeface="Lato"/>
                  <a:cs typeface="Lato"/>
                  <a:sym typeface="Lato"/>
                </a:rPr>
                <a:t>, y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Proyecto final</a:t>
              </a:r>
              <a:endParaRPr sz="2500" b="0" i="0" u="none" strike="noStrike" cap="none" dirty="0">
                <a:solidFill>
                  <a:schemeClr val="lt1"/>
                </a:solidFill>
                <a:latin typeface="Lato"/>
                <a:ea typeface="Lato"/>
                <a:cs typeface="Lato"/>
                <a:sym typeface="Lato"/>
              </a:endParaRPr>
            </a:p>
          </p:txBody>
        </p:sp>
        <p:sp>
          <p:nvSpPr>
            <p:cNvPr id="133" name="Google Shape;133;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dirty="0" err="1">
                  <a:solidFill>
                    <a:schemeClr val="lt1"/>
                  </a:solidFill>
                  <a:latin typeface="Lato"/>
                  <a:ea typeface="Lato"/>
                  <a:cs typeface="Lato"/>
                  <a:sym typeface="Lato"/>
                </a:rPr>
                <a:t>Definir</a:t>
              </a:r>
              <a:r>
                <a:rPr lang="en-US" sz="2500" dirty="0">
                  <a:solidFill>
                    <a:schemeClr val="lt1"/>
                  </a:solidFill>
                  <a:latin typeface="Lato"/>
                  <a:ea typeface="Lato"/>
                  <a:cs typeface="Lato"/>
                  <a:sym typeface="Lato"/>
                </a:rPr>
                <a:t> un “Timoteo.” </a:t>
              </a:r>
              <a:endParaRPr sz="2500" b="0" i="0" u="none" strike="noStrike" cap="none" dirty="0">
                <a:solidFill>
                  <a:schemeClr val="lt1"/>
                </a:solidFill>
                <a:latin typeface="Lato"/>
                <a:ea typeface="Lato"/>
                <a:cs typeface="Lato"/>
                <a:sym typeface="Lato"/>
              </a:endParaRPr>
            </a:p>
          </p:txBody>
        </p:sp>
        <p:sp>
          <p:nvSpPr>
            <p:cNvPr id="137" name="Google Shape;137;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lt1"/>
                  </a:solidFill>
                  <a:latin typeface="Lato"/>
                  <a:ea typeface="Lato"/>
                  <a:cs typeface="Lato"/>
                  <a:sym typeface="Lato"/>
                </a:rPr>
                <a:t>Leer y </a:t>
              </a:r>
              <a:r>
                <a:rPr lang="en-US" sz="2500" dirty="0" err="1">
                  <a:solidFill>
                    <a:schemeClr val="lt1"/>
                  </a:solidFill>
                  <a:latin typeface="Lato"/>
                  <a:ea typeface="Lato"/>
                  <a:cs typeface="Lato"/>
                  <a:sym typeface="Lato"/>
                </a:rPr>
                <a:t>profundizar</a:t>
              </a:r>
              <a:r>
                <a:rPr lang="en-US" sz="2500" dirty="0">
                  <a:solidFill>
                    <a:schemeClr val="lt1"/>
                  </a:solidFill>
                  <a:latin typeface="Lato"/>
                  <a:ea typeface="Lato"/>
                  <a:cs typeface="Lato"/>
                  <a:sym typeface="Lato"/>
                </a:rPr>
                <a:t> 1 Timoteo 1 con </a:t>
              </a:r>
              <a:r>
                <a:rPr lang="en-US" sz="2500" dirty="0" err="1">
                  <a:solidFill>
                    <a:schemeClr val="lt1"/>
                  </a:solidFill>
                  <a:latin typeface="Lato"/>
                  <a:ea typeface="Lato"/>
                  <a:cs typeface="Lato"/>
                  <a:sym typeface="Lato"/>
                </a:rPr>
                <a:t>los</a:t>
              </a:r>
              <a:r>
                <a:rPr lang="en-US" sz="2500" dirty="0">
                  <a:solidFill>
                    <a:schemeClr val="lt1"/>
                  </a:solidFill>
                  <a:latin typeface="Lato"/>
                  <a:ea typeface="Lato"/>
                  <a:cs typeface="Lato"/>
                  <a:sym typeface="Lato"/>
                </a:rPr>
                <a:t> ojos de un Sembrador.</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Oval 1">
            <a:extLst>
              <a:ext uri="{FF2B5EF4-FFF2-40B4-BE49-F238E27FC236}">
                <a16:creationId xmlns:a16="http://schemas.microsoft.com/office/drawing/2014/main" id="{5D1B4F35-B378-56A2-9D36-DCD28C9F442C}"/>
              </a:ext>
            </a:extLst>
          </p:cNvPr>
          <p:cNvSpPr/>
          <p:nvPr/>
        </p:nvSpPr>
        <p:spPr>
          <a:xfrm>
            <a:off x="351692" y="1845383"/>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pic>
        <p:nvPicPr>
          <p:cNvPr id="146" name="Google Shape;146;g2f5882f685f_0_5"/>
          <p:cNvPicPr preferRelativeResize="0"/>
          <p:nvPr/>
        </p:nvPicPr>
        <p:blipFill rotWithShape="1">
          <a:blip r:embed="rId3">
            <a:alphaModFix/>
          </a:blip>
          <a:srcRect/>
          <a:stretch/>
        </p:blipFill>
        <p:spPr>
          <a:xfrm>
            <a:off x="762000" y="0"/>
            <a:ext cx="11430000" cy="6010275"/>
          </a:xfrm>
          <a:prstGeom prst="rect">
            <a:avLst/>
          </a:prstGeom>
          <a:noFill/>
          <a:ln>
            <a:noFill/>
          </a:ln>
        </p:spPr>
      </p:pic>
      <p:sp>
        <p:nvSpPr>
          <p:cNvPr id="147" name="Google Shape;147;g2f5882f685f_0_5"/>
          <p:cNvSpPr txBox="1"/>
          <p:nvPr/>
        </p:nvSpPr>
        <p:spPr>
          <a:xfrm>
            <a:off x="2275771" y="4137794"/>
            <a:ext cx="7189500" cy="840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100"/>
              <a:buNone/>
            </a:pPr>
            <a:r>
              <a:rPr lang="en-US" sz="4860">
                <a:solidFill>
                  <a:srgbClr val="009444"/>
                </a:solidFill>
                <a:latin typeface="Lato"/>
                <a:ea typeface="Lato"/>
                <a:cs typeface="Lato"/>
                <a:sym typeface="Lato"/>
              </a:rPr>
              <a:t>Introducción al Curso</a:t>
            </a:r>
            <a:endParaRPr sz="4860">
              <a:solidFill>
                <a:srgbClr val="009444"/>
              </a:solidFill>
              <a:latin typeface="Lato"/>
              <a:ea typeface="Lato"/>
              <a:cs typeface="Lato"/>
              <a:sym typeface="Lato"/>
            </a:endParaRPr>
          </a:p>
        </p:txBody>
      </p:sp>
      <p:cxnSp>
        <p:nvCxnSpPr>
          <p:cNvPr id="148" name="Google Shape;148;g2f5882f685f_0_5"/>
          <p:cNvCxnSpPr/>
          <p:nvPr/>
        </p:nvCxnSpPr>
        <p:spPr>
          <a:xfrm>
            <a:off x="2379216" y="515614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49" name="Google Shape;149;g2f5882f685f_0_5"/>
          <p:cNvSpPr txBox="1"/>
          <p:nvPr/>
        </p:nvSpPr>
        <p:spPr>
          <a:xfrm>
            <a:off x="2275776" y="5319625"/>
            <a:ext cx="83703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88" dirty="0" err="1">
                <a:solidFill>
                  <a:schemeClr val="dk1"/>
                </a:solidFill>
                <a:latin typeface="Lato"/>
                <a:ea typeface="Lato"/>
                <a:cs typeface="Lato"/>
                <a:sym typeface="Lato"/>
              </a:rPr>
              <a:t>Fortaleciendo</a:t>
            </a:r>
            <a:r>
              <a:rPr lang="en-US" sz="3888" dirty="0">
                <a:solidFill>
                  <a:schemeClr val="dk1"/>
                </a:solidFill>
                <a:latin typeface="Lato"/>
                <a:ea typeface="Lato"/>
                <a:cs typeface="Lato"/>
                <a:sym typeface="Lato"/>
              </a:rPr>
              <a:t> a </a:t>
            </a:r>
            <a:r>
              <a:rPr lang="en-US" sz="3888" dirty="0" err="1">
                <a:solidFill>
                  <a:schemeClr val="dk1"/>
                </a:solidFill>
                <a:latin typeface="Lato"/>
                <a:ea typeface="Lato"/>
                <a:cs typeface="Lato"/>
                <a:sym typeface="Lato"/>
              </a:rPr>
              <a:t>Timoteo</a:t>
            </a:r>
            <a:endParaRPr sz="4800" dirty="0">
              <a:solidFill>
                <a:schemeClr val="dk1"/>
              </a:solidFill>
              <a:latin typeface="Lato"/>
              <a:ea typeface="Lato"/>
              <a:cs typeface="Lato"/>
              <a:sym typeface="Lato"/>
            </a:endParaRPr>
          </a:p>
        </p:txBody>
      </p:sp>
      <p:sp>
        <p:nvSpPr>
          <p:cNvPr id="150" name="Google Shape;150;g2f5882f685f_0_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1" name="Google Shape;151;g2f5882f685f_0_5"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152" name="Google Shape;152;g2f5882f685f_0_5"/>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00" name="Google Shape;200;g2f5882f685f_0_117"/>
          <p:cNvSpPr/>
          <p:nvPr/>
        </p:nvSpPr>
        <p:spPr>
          <a:xfrm>
            <a:off x="627275" y="2064778"/>
            <a:ext cx="10815300" cy="4274899"/>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0" name="Google Shape;190;g2f5882f685f_0_117"/>
          <p:cNvSpPr txBox="1"/>
          <p:nvPr/>
        </p:nvSpPr>
        <p:spPr>
          <a:xfrm>
            <a:off x="1551227" y="403125"/>
            <a:ext cx="8958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a:t>
            </a:r>
            <a:r>
              <a:rPr lang="en-US" sz="6000">
                <a:solidFill>
                  <a:srgbClr val="009444"/>
                </a:solidFill>
                <a:latin typeface="Lato"/>
                <a:ea typeface="Lato"/>
                <a:cs typeface="Lato"/>
                <a:sym typeface="Lato"/>
              </a:rPr>
              <a:t>l Curso</a:t>
            </a:r>
            <a:endParaRPr sz="6000" b="0" i="0" u="none" strike="noStrike" cap="none">
              <a:solidFill>
                <a:srgbClr val="009444"/>
              </a:solidFill>
              <a:latin typeface="Lato"/>
              <a:ea typeface="Lato"/>
              <a:cs typeface="Lato"/>
              <a:sym typeface="Lato"/>
            </a:endParaRPr>
          </a:p>
        </p:txBody>
      </p:sp>
      <p:cxnSp>
        <p:nvCxnSpPr>
          <p:cNvPr id="191" name="Google Shape;191;g2f5882f685f_0_117"/>
          <p:cNvCxnSpPr/>
          <p:nvPr/>
        </p:nvCxnSpPr>
        <p:spPr>
          <a:xfrm>
            <a:off x="2373086" y="1597768"/>
            <a:ext cx="7195500" cy="0"/>
          </a:xfrm>
          <a:prstGeom prst="straightConnector1">
            <a:avLst/>
          </a:prstGeom>
          <a:noFill/>
          <a:ln w="38100" cap="flat" cmpd="sng">
            <a:solidFill>
              <a:srgbClr val="7F7F7F"/>
            </a:solidFill>
            <a:prstDash val="solid"/>
            <a:miter lim="800000"/>
            <a:headEnd type="none" w="sm" len="sm"/>
            <a:tailEnd type="none" w="sm" len="sm"/>
          </a:ln>
        </p:spPr>
      </p:cxnSp>
      <p:sp>
        <p:nvSpPr>
          <p:cNvPr id="193" name="Google Shape;193;g2f5882f685f_0_117"/>
          <p:cNvSpPr/>
          <p:nvPr/>
        </p:nvSpPr>
        <p:spPr>
          <a:xfrm>
            <a:off x="992820" y="2493882"/>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7" name="Google Shape;197;g2f5882f685f_0_117"/>
          <p:cNvSpPr/>
          <p:nvPr/>
        </p:nvSpPr>
        <p:spPr>
          <a:xfrm>
            <a:off x="992820" y="4056008"/>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01" name="Google Shape;201;g2f5882f685f_0_117"/>
          <p:cNvSpPr/>
          <p:nvPr/>
        </p:nvSpPr>
        <p:spPr>
          <a:xfrm>
            <a:off x="992820" y="5465734"/>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04" name="Google Shape;204;g2f5882f685f_0_117"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2" name="TextBox 1">
            <a:extLst>
              <a:ext uri="{FF2B5EF4-FFF2-40B4-BE49-F238E27FC236}">
                <a16:creationId xmlns:a16="http://schemas.microsoft.com/office/drawing/2014/main" id="{A11F61B1-40D1-53E6-A8C5-6AFCA9086042}"/>
              </a:ext>
            </a:extLst>
          </p:cNvPr>
          <p:cNvSpPr txBox="1"/>
          <p:nvPr/>
        </p:nvSpPr>
        <p:spPr>
          <a:xfrm>
            <a:off x="1993668" y="2421544"/>
            <a:ext cx="9176015" cy="3908762"/>
          </a:xfrm>
          <a:prstGeom prst="rect">
            <a:avLst/>
          </a:prstGeom>
          <a:noFill/>
        </p:spPr>
        <p:txBody>
          <a:bodyPr wrap="square" rtlCol="0">
            <a:spAutoFit/>
          </a:bodyPr>
          <a:lstStyle/>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Leeremos las dos cartas a Timoteo buscando aplicaciones para el sembrador y su grupo. </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Compartiremos un testimonio y una exhortación </a:t>
            </a:r>
            <a:r>
              <a:rPr lang="es-ES" sz="2600" dirty="0" err="1">
                <a:effectLst/>
                <a:latin typeface="Calibri" panose="020F0502020204030204" pitchFamily="34" charset="0"/>
                <a:ea typeface="Calibri" panose="020F0502020204030204" pitchFamily="34" charset="0"/>
                <a:cs typeface="Calibri" panose="020F0502020204030204" pitchFamily="34" charset="0"/>
              </a:rPr>
              <a:t>Cristocéntrica</a:t>
            </a:r>
            <a:r>
              <a:rPr lang="es-ES" sz="2600" dirty="0">
                <a:effectLst/>
                <a:latin typeface="Calibri" panose="020F0502020204030204" pitchFamily="34" charset="0"/>
                <a:ea typeface="Calibri" panose="020F0502020204030204" pitchFamily="34" charset="0"/>
                <a:cs typeface="Calibri" panose="020F0502020204030204" pitchFamily="34" charset="0"/>
              </a:rPr>
              <a:t>, capaces de animar y fortalecer a un “Timoteo” y su grupo sembrador.</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Identificaremos las características esenciales sobre la vida personal y ministerial de los que sirven en la obra del Evangelio.</a:t>
            </a: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f5882f685f_0_15"/>
          <p:cNvSpPr txBox="1"/>
          <p:nvPr/>
        </p:nvSpPr>
        <p:spPr>
          <a:xfrm>
            <a:off x="8811229" y="1803633"/>
            <a:ext cx="251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7" name="Google Shape;177;g2f5882f685f_0_15" descr="A green bird with leaves&#10;&#10;Description automatically generated"/>
          <p:cNvPicPr preferRelativeResize="0"/>
          <p:nvPr/>
        </p:nvPicPr>
        <p:blipFill rotWithShape="1">
          <a:blip r:embed="rId3">
            <a:alphaModFix/>
          </a:blip>
          <a:srcRect/>
          <a:stretch/>
        </p:blipFill>
        <p:spPr>
          <a:xfrm>
            <a:off x="10624212" y="5579282"/>
            <a:ext cx="1399034" cy="1170434"/>
          </a:xfrm>
          <a:prstGeom prst="rect">
            <a:avLst/>
          </a:prstGeom>
          <a:noFill/>
          <a:ln>
            <a:noFill/>
          </a:ln>
        </p:spPr>
      </p:pic>
      <p:graphicFrame>
        <p:nvGraphicFramePr>
          <p:cNvPr id="5" name="Diagram 4">
            <a:extLst>
              <a:ext uri="{FF2B5EF4-FFF2-40B4-BE49-F238E27FC236}">
                <a16:creationId xmlns:a16="http://schemas.microsoft.com/office/drawing/2014/main" id="{59C73EC8-77AC-C8A7-7321-5B644021A1D2}"/>
              </a:ext>
            </a:extLst>
          </p:cNvPr>
          <p:cNvGraphicFramePr/>
          <p:nvPr>
            <p:extLst>
              <p:ext uri="{D42A27DB-BD31-4B8C-83A1-F6EECF244321}">
                <p14:modId xmlns:p14="http://schemas.microsoft.com/office/powerpoint/2010/main" val="2965411440"/>
              </p:ext>
            </p:extLst>
          </p:nvPr>
        </p:nvGraphicFramePr>
        <p:xfrm>
          <a:off x="156410" y="185057"/>
          <a:ext cx="11866836" cy="6564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Google Shape;168;g2f5882f685f_0_15">
            <a:extLst>
              <a:ext uri="{FF2B5EF4-FFF2-40B4-BE49-F238E27FC236}">
                <a16:creationId xmlns:a16="http://schemas.microsoft.com/office/drawing/2014/main" id="{640276A5-E561-50D4-0414-DD871EA1A176}"/>
              </a:ext>
            </a:extLst>
          </p:cNvPr>
          <p:cNvSpPr txBox="1"/>
          <p:nvPr/>
        </p:nvSpPr>
        <p:spPr>
          <a:xfrm>
            <a:off x="9255334" y="4530310"/>
            <a:ext cx="2737755" cy="12924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Overlock"/>
              <a:buNone/>
            </a:pPr>
            <a:r>
              <a:rPr lang="en-US" sz="2800" b="1" cap="none" dirty="0">
                <a:solidFill>
                  <a:srgbClr val="0B9444"/>
                </a:solidFill>
                <a:effectLst>
                  <a:outerShdw blurRad="50800" dist="50800" dir="5400000" algn="ctr" rotWithShape="0">
                    <a:schemeClr val="tx1"/>
                  </a:outerShdw>
                </a:effectLst>
                <a:latin typeface="Lato"/>
                <a:ea typeface="Lato"/>
                <a:cs typeface="Lato"/>
                <a:sym typeface="Lato"/>
              </a:rPr>
              <a:t>Nivel Sembrador</a:t>
            </a:r>
            <a:br>
              <a:rPr lang="en-US" sz="5300" b="1" dirty="0">
                <a:solidFill>
                  <a:srgbClr val="E3BB3D"/>
                </a:solidFill>
                <a:effectLst>
                  <a:outerShdw blurRad="50800" dist="50800" dir="5400000" algn="ctr" rotWithShape="0">
                    <a:schemeClr val="tx1"/>
                  </a:outerShdw>
                </a:effectLst>
                <a:latin typeface="Lato"/>
                <a:ea typeface="Lato"/>
                <a:cs typeface="Lato"/>
                <a:sym typeface="Lato"/>
              </a:rPr>
            </a:br>
            <a:r>
              <a:rPr lang="en-US" sz="1600" b="1" cap="none" dirty="0">
                <a:solidFill>
                  <a:srgbClr val="E3BB3D"/>
                </a:solidFill>
                <a:effectLst>
                  <a:outerShdw blurRad="50800" dist="50800" dir="5400000" algn="ctr" rotWithShape="0">
                    <a:schemeClr val="tx1"/>
                  </a:outerShdw>
                </a:effectLst>
                <a:latin typeface="Lato"/>
                <a:ea typeface="Lato"/>
                <a:cs typeface="Lato"/>
                <a:sym typeface="Lato"/>
              </a:rPr>
              <a:t>10 CURSOS EN TOTAL</a:t>
            </a:r>
            <a:endParaRPr b="1" dirty="0">
              <a:effectLst>
                <a:outerShdw blurRad="50800" dist="50800" dir="5400000" algn="ctr" rotWithShape="0">
                  <a:schemeClr val="tx1"/>
                </a:outerShdw>
              </a:effectLst>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g2f5882f685f_0_139"/>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Proyecto Final – 3 partes</a:t>
            </a:r>
            <a:endParaRPr sz="6000" dirty="0">
              <a:solidFill>
                <a:srgbClr val="009444"/>
              </a:solidFill>
              <a:latin typeface="Lato"/>
              <a:ea typeface="Lato"/>
              <a:cs typeface="Lato"/>
              <a:sym typeface="Lato"/>
            </a:endParaRPr>
          </a:p>
        </p:txBody>
      </p:sp>
      <p:cxnSp>
        <p:nvCxnSpPr>
          <p:cNvPr id="210" name="Google Shape;210;g2f5882f685f_0_139"/>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p:cNvSpPr txBox="1"/>
          <p:nvPr/>
        </p:nvSpPr>
        <p:spPr>
          <a:xfrm>
            <a:off x="3391651" y="2446814"/>
            <a:ext cx="8217018" cy="395687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200" b="1" dirty="0">
                <a:effectLst/>
                <a:latin typeface="Lato"/>
                <a:ea typeface="Lato"/>
                <a:cs typeface="Lato"/>
              </a:rPr>
              <a:t>1.) Testimonio Personal</a:t>
            </a:r>
            <a:endParaRPr lang="es-PY" sz="3200" dirty="0">
              <a:latin typeface="Lato"/>
              <a:ea typeface="Lato"/>
              <a:cs typeface="Lato"/>
            </a:endParaRPr>
          </a:p>
          <a:p>
            <a:pPr>
              <a:lnSpc>
                <a:spcPct val="107000"/>
              </a:lnSpc>
              <a:spcAft>
                <a:spcPts val="800"/>
              </a:spcAft>
            </a:pPr>
            <a:r>
              <a:rPr lang="es-PY" sz="3200" dirty="0">
                <a:effectLst/>
                <a:latin typeface="Lato"/>
                <a:ea typeface="Lato"/>
                <a:cs typeface="Lato"/>
              </a:rPr>
              <a:t>Desarrollar </a:t>
            </a:r>
            <a:r>
              <a:rPr lang="es-PY" sz="3200" dirty="0">
                <a:latin typeface="Lato"/>
                <a:ea typeface="Lato"/>
                <a:cs typeface="Lato"/>
              </a:rPr>
              <a:t>por escrito, por audio o video tu testimonio personal.  ¿Cómo te ha salvado Dios?  ¿Cómo ha obrado en tu vida? Compártelo con el Profesor y con su consejero.</a:t>
            </a:r>
            <a:endParaRPr lang="es-PY" sz="3200" dirty="0">
              <a:effectLst/>
              <a:latin typeface="Lato"/>
              <a:ea typeface="Lato"/>
              <a:cs typeface="Lato"/>
            </a:endParaRPr>
          </a:p>
          <a:p>
            <a:pPr>
              <a:lnSpc>
                <a:spcPct val="107000"/>
              </a:lnSpc>
              <a:spcAft>
                <a:spcPts val="800"/>
              </a:spcAft>
            </a:pPr>
            <a:r>
              <a:rPr lang="es-PY" sz="2400" dirty="0">
                <a:effectLst/>
                <a:latin typeface="Lato" panose="020F0502020204030203" pitchFamily="34" charset="0"/>
                <a:ea typeface="Lato" panose="020F0502020204030203" pitchFamily="34" charset="0"/>
                <a:cs typeface="Lato" panose="020F0502020204030203" pitchFamily="34" charset="0"/>
              </a:rPr>
              <a:t> </a:t>
            </a:r>
          </a:p>
        </p:txBody>
      </p:sp>
      <p:sp>
        <p:nvSpPr>
          <p:cNvPr id="213" name="Google Shape;213;g2f5882f685f_0_13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p:cNvPicPr preferRelativeResize="0"/>
          <p:nvPr/>
        </p:nvPicPr>
        <p:blipFill rotWithShape="1">
          <a:blip r:embed="rId4">
            <a:alphaModFix/>
          </a:blip>
          <a:srcRect t="16291" r="-251"/>
          <a:stretch/>
        </p:blipFill>
        <p:spPr>
          <a:xfrm rot="5400000">
            <a:off x="-494890" y="2064585"/>
            <a:ext cx="4061882" cy="339165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259078aa2b36d650f52ed406327e51aa">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4894a175f2f4d40fc41aa97290131e9"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dexed="true"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069A9F-3F50-4985-A0DE-D32050199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1D5F2C-D676-40E3-BCEB-62F377DE7C4F}">
  <ds:schemaRefs>
    <ds:schemaRef ds:uri="http://schemas.microsoft.com/office/2006/metadata/properties"/>
    <ds:schemaRef ds:uri="http://schemas.microsoft.com/office/infopath/2007/PartnerControls"/>
    <ds:schemaRef ds:uri="d9dd568f-92e7-4aa1-8e50-87aa9ffea924"/>
    <ds:schemaRef ds:uri="9d1aa794-ada9-4a3e-9c2a-189f245fcbb8"/>
    <ds:schemaRef ds:uri="38896d1c-d48b-47b1-97a9-761dcde349b0"/>
  </ds:schemaRefs>
</ds:datastoreItem>
</file>

<file path=customXml/itemProps3.xml><?xml version="1.0" encoding="utf-8"?>
<ds:datastoreItem xmlns:ds="http://schemas.openxmlformats.org/officeDocument/2006/customXml" ds:itemID="{A49A4CBF-2F2A-4A06-BB7B-A69F01B29A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6292</TotalTime>
  <Words>4046</Words>
  <Application>Microsoft Macintosh PowerPoint</Application>
  <PresentationFormat>Widescreen</PresentationFormat>
  <Paragraphs>367</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system-ui</vt:lpstr>
      <vt:lpstr>Times New Roman</vt:lpstr>
      <vt:lpstr>Lato</vt:lpstr>
      <vt:lpstr>Arial</vt:lpstr>
      <vt:lpstr>Symbol</vt:lpstr>
      <vt:lpstr>Calibri</vt:lpstr>
      <vt:lpstr>Lato Black</vt:lpstr>
      <vt:lpstr>Overlock</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Jonathan W. Gross</cp:lastModifiedBy>
  <cp:revision>193</cp:revision>
  <dcterms:created xsi:type="dcterms:W3CDTF">2023-11-29T19:33:05Z</dcterms:created>
  <dcterms:modified xsi:type="dcterms:W3CDTF">2026-04-30T13:21:43Z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MediaServiceImageTags">
    <vt:lpwstr/>
  </property>
</Properties>
</file>