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43"/>
  </p:notesMasterIdLst>
  <p:sldIdLst>
    <p:sldId id="294" r:id="rId5"/>
    <p:sldId id="259" r:id="rId6"/>
    <p:sldId id="258" r:id="rId7"/>
    <p:sldId id="260" r:id="rId8"/>
    <p:sldId id="295" r:id="rId9"/>
    <p:sldId id="410" r:id="rId10"/>
    <p:sldId id="261" r:id="rId11"/>
    <p:sldId id="433" r:id="rId12"/>
    <p:sldId id="317" r:id="rId13"/>
    <p:sldId id="409" r:id="rId14"/>
    <p:sldId id="370" r:id="rId15"/>
    <p:sldId id="431" r:id="rId16"/>
    <p:sldId id="432" r:id="rId17"/>
    <p:sldId id="434" r:id="rId18"/>
    <p:sldId id="389" r:id="rId19"/>
    <p:sldId id="390" r:id="rId20"/>
    <p:sldId id="393" r:id="rId21"/>
    <p:sldId id="394" r:id="rId22"/>
    <p:sldId id="391" r:id="rId23"/>
    <p:sldId id="392" r:id="rId24"/>
    <p:sldId id="401" r:id="rId25"/>
    <p:sldId id="395" r:id="rId26"/>
    <p:sldId id="399" r:id="rId27"/>
    <p:sldId id="396" r:id="rId28"/>
    <p:sldId id="402" r:id="rId29"/>
    <p:sldId id="397" r:id="rId30"/>
    <p:sldId id="398" r:id="rId31"/>
    <p:sldId id="430" r:id="rId32"/>
    <p:sldId id="404" r:id="rId33"/>
    <p:sldId id="405" r:id="rId34"/>
    <p:sldId id="406" r:id="rId35"/>
    <p:sldId id="408" r:id="rId36"/>
    <p:sldId id="266" r:id="rId37"/>
    <p:sldId id="338" r:id="rId38"/>
    <p:sldId id="429" r:id="rId39"/>
    <p:sldId id="290" r:id="rId40"/>
    <p:sldId id="292" r:id="rId41"/>
    <p:sldId id="293" r:id="rId42"/>
  </p:sldIdLst>
  <p:sldSz cx="12192000" cy="6858000"/>
  <p:notesSz cx="6858000" cy="9144000"/>
  <p:embeddedFontLst>
    <p:embeddedFont>
      <p:font typeface="Lato" panose="020F0502020204030203" pitchFamily="34" charset="77"/>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1" roundtripDataSignature="AMtx7mgbwmeaeIy0VqOo5hRMJOKNlA0LZ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94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922AFC-93B5-41DB-A5D9-EAC08A75DE6D}" v="2" dt="2026-03-21T22:56:52.1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26" autoAdjust="0"/>
    <p:restoredTop sz="51370" autoAdjust="0"/>
  </p:normalViewPr>
  <p:slideViewPr>
    <p:cSldViewPr snapToGrid="0">
      <p:cViewPr varScale="1">
        <p:scale>
          <a:sx n="62" d="100"/>
          <a:sy n="62" d="100"/>
        </p:scale>
        <p:origin x="232" y="176"/>
      </p:cViewPr>
      <p:guideLst/>
    </p:cSldViewPr>
  </p:slideViewPr>
  <p:notesTextViewPr>
    <p:cViewPr>
      <p:scale>
        <a:sx n="1" d="1"/>
        <a:sy n="1" d="1"/>
      </p:scale>
      <p:origin x="0" y="0"/>
    </p:cViewPr>
  </p:notesTextViewPr>
  <p:sorterViewPr>
    <p:cViewPr>
      <p:scale>
        <a:sx n="100" d="100"/>
        <a:sy n="100" d="100"/>
      </p:scale>
      <p:origin x="0" y="-270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4.fntdata"/><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66" Type="http://schemas.microsoft.com/office/2015/10/relationships/revisionInfo" Target="revisionInfo.xml"/><Relationship Id="rId5" Type="http://schemas.openxmlformats.org/officeDocument/2006/relationships/slide" Target="slides/slide1.xml"/><Relationship Id="rId61" Type="http://customschemas.google.com/relationships/presentationmetadata" Target="meta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fntdata"/><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64"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youtu.be/E_1NJxKuR3E?si=_MdEsfRvvTEHAt4d"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71450" lvl="0" indent="0" algn="l" rtl="0">
              <a:lnSpc>
                <a:spcPct val="107916"/>
              </a:lnSpc>
              <a:spcBef>
                <a:spcPts val="1200"/>
              </a:spcBef>
              <a:spcAft>
                <a:spcPts val="0"/>
              </a:spcAft>
              <a:buNone/>
            </a:pPr>
            <a:endParaRPr dirty="0">
              <a:solidFill>
                <a:schemeClr val="dk1"/>
              </a:solidFill>
              <a:latin typeface="Calibri"/>
              <a:ea typeface="Calibri"/>
              <a:cs typeface="Calibri"/>
              <a:sym typeface="Calibri"/>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94366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FBBF71A3-2969-CC56-811B-FE5345C3DD51}"/>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6CB94226-477B-A72D-CC03-24B8BC24112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s-PY" sz="1100" b="0" i="0" dirty="0">
                <a:solidFill>
                  <a:srgbClr val="000000"/>
                </a:solidFill>
                <a:effectLst/>
                <a:latin typeface="Lato"/>
                <a:ea typeface="Lato"/>
                <a:cs typeface="Lato"/>
              </a:rPr>
              <a:t>1 Timoteo 6:1-2</a:t>
            </a:r>
            <a:br>
              <a:rPr lang="es-PY" sz="1100" b="0" i="0" dirty="0">
                <a:solidFill>
                  <a:srgbClr val="000000"/>
                </a:solidFill>
                <a:effectLst/>
                <a:latin typeface="Lato"/>
                <a:ea typeface="Lato"/>
                <a:cs typeface="Lato"/>
              </a:rPr>
            </a:br>
            <a:r>
              <a:rPr lang="es-PY" sz="1100" b="0" i="0" dirty="0">
                <a:solidFill>
                  <a:srgbClr val="000000"/>
                </a:solidFill>
                <a:effectLst/>
                <a:latin typeface="Lato"/>
                <a:ea typeface="Lato"/>
                <a:cs typeface="Lato"/>
              </a:rPr>
              <a:t>Todos los que están sujetos a esclavitud, consideren a sus amos dignos de todo honor, para que no sea blasfemado el nombre de Dios ni la doctrina. 2 Y los que tienen amos creyentes, no deben considerarlos menos por ser hermanos. Al contrario, deben servirles mejor, ya que los que se benefician de su buen servicio son creyentes y amados. Esto debes enseñar y exhortar.</a:t>
            </a:r>
            <a:endParaRPr lang="es-PY" sz="1100" i="1" dirty="0">
              <a:solidFill>
                <a:schemeClr val="dk1"/>
              </a:solidFill>
              <a:latin typeface="Lato"/>
              <a:ea typeface="Lato"/>
              <a:cs typeface="Lato"/>
            </a:endParaRP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91CA43B6-6971-46EB-97A9-F47730BC067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2579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4DD719B9-953D-9544-1553-A5B399E2BA56}"/>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804D7D48-080A-157F-142E-D43C9D03383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buFontTx/>
              <a:buNone/>
            </a:pPr>
            <a:r>
              <a:rPr lang="es-ES" sz="1100" b="1" dirty="0">
                <a:effectLst/>
                <a:latin typeface="Calibri" panose="020F0502020204030204" pitchFamily="34" charset="0"/>
                <a:ea typeface="Calibri" panose="020F0502020204030204" pitchFamily="34" charset="0"/>
              </a:rPr>
              <a:t>Si no somos ‘esclavos’ ni ‘dueños de esclavos,’ ¿cómo se nos aplican estos versos? </a:t>
            </a:r>
            <a:r>
              <a:rPr lang="es-ES" sz="1100" i="1" dirty="0">
                <a:solidFill>
                  <a:srgbClr val="00B050"/>
                </a:solidFill>
                <a:effectLst/>
                <a:latin typeface="Calibri" panose="020F0502020204030204" pitchFamily="34" charset="0"/>
                <a:ea typeface="Calibri" panose="020F0502020204030204" pitchFamily="34" charset="0"/>
              </a:rPr>
              <a:t>Permite que los estudiantes contestan.</a:t>
            </a:r>
            <a:endParaRPr lang="en-US" sz="1100" i="1" dirty="0">
              <a:solidFill>
                <a:srgbClr val="00B050"/>
              </a:solidFill>
              <a:effectLst/>
              <a:latin typeface="Calibri" panose="020F0502020204030204" pitchFamily="34" charset="0"/>
              <a:ea typeface="Calibri" panose="020F0502020204030204" pitchFamily="34" charset="0"/>
            </a:endParaRPr>
          </a:p>
          <a:p>
            <a:pPr marL="0" marR="0" lvl="0" indent="0">
              <a:buFontTx/>
              <a:buNone/>
            </a:pPr>
            <a:endParaRPr lang="en-US" sz="1100" i="1" dirty="0">
              <a:solidFill>
                <a:srgbClr val="00B050"/>
              </a:solidFill>
              <a:effectLst/>
              <a:latin typeface="Calibri" panose="020F0502020204030204" pitchFamily="34" charset="0"/>
              <a:ea typeface="Calibri" panose="020F0502020204030204" pitchFamily="34" charset="0"/>
            </a:endParaRPr>
          </a:p>
          <a:p>
            <a:pPr marL="0" marR="0" lvl="0" indent="0">
              <a:buFontTx/>
              <a:buNone/>
            </a:pPr>
            <a:r>
              <a:rPr lang="es-ES" sz="1100" dirty="0">
                <a:effectLst/>
                <a:latin typeface="Calibri" panose="020F0502020204030204" pitchFamily="34" charset="0"/>
                <a:ea typeface="Calibri" panose="020F0502020204030204" pitchFamily="34" charset="0"/>
              </a:rPr>
              <a:t>La relación de un obrero con su supervisor se diferencia de la de un esclavo con su amo, ya que el obrero permanece como una persona libre. Sin embargo, mucho de lo que se dice en esta sección también puede aplicar entre nosotros.  </a:t>
            </a:r>
            <a:endParaRPr lang="en-US" sz="1100" dirty="0">
              <a:effectLst/>
              <a:latin typeface="Calibri" panose="020F0502020204030204" pitchFamily="34" charset="0"/>
              <a:ea typeface="Calibri" panose="020F0502020204030204" pitchFamily="34" charset="0"/>
            </a:endParaRPr>
          </a:p>
          <a:p>
            <a:pPr algn="l"/>
            <a:endParaRPr lang="es-PY" sz="1800" dirty="0">
              <a:effectLst/>
              <a:latin typeface="Times New Roman" panose="02020603050405020304" pitchFamily="18" charset="0"/>
              <a:ea typeface="Times New Roman" panose="02020603050405020304" pitchFamily="18" charset="0"/>
            </a:endParaRPr>
          </a:p>
        </p:txBody>
      </p:sp>
      <p:sp>
        <p:nvSpPr>
          <p:cNvPr id="311" name="Google Shape;311;g2f5882f685f_0_775:notes">
            <a:extLst>
              <a:ext uri="{FF2B5EF4-FFF2-40B4-BE49-F238E27FC236}">
                <a16:creationId xmlns:a16="http://schemas.microsoft.com/office/drawing/2014/main" id="{B2245EF6-C59C-372E-39B2-E7D086460EE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1844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AF686A73-CFB4-0CBF-AFA0-610E160DF3B7}"/>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AD747D15-524D-EEDA-E8AC-D082257E1A4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buFontTx/>
              <a:buNone/>
            </a:pPr>
            <a:r>
              <a:rPr lang="es-ES" sz="1100" dirty="0">
                <a:effectLst/>
                <a:latin typeface="Calibri" panose="020F0502020204030204" pitchFamily="34" charset="0"/>
                <a:ea typeface="Calibri" panose="020F0502020204030204" pitchFamily="34" charset="0"/>
              </a:rPr>
              <a:t>v. 1 El mundo romano en el cual vivían Pablo y Timoteo tenía muchos esclavos.  Los esclavos no fueron necesariamente maltratados. Con frecuencia ocupaban puestos de gran responsabilidad, pero no eran libres.  Aunque ha de haber sido difícil a veces soportar este modo de vivir, Pablo no incita a ninguna resistencia o rebelión contra este orden social.  </a:t>
            </a:r>
            <a:endParaRPr lang="en-US" sz="1100" dirty="0">
              <a:effectLst/>
              <a:latin typeface="Calibri" panose="020F0502020204030204" pitchFamily="34" charset="0"/>
              <a:ea typeface="Calibri" panose="020F0502020204030204" pitchFamily="34" charset="0"/>
            </a:endParaRPr>
          </a:p>
          <a:p>
            <a:pPr marL="0" marR="0" lvl="0" indent="0">
              <a:buFontTx/>
              <a:buNone/>
            </a:pPr>
            <a:endParaRPr lang="en-US" sz="1100" dirty="0">
              <a:effectLst/>
              <a:latin typeface="Calibri" panose="020F0502020204030204" pitchFamily="34" charset="0"/>
              <a:ea typeface="Calibri" panose="020F0502020204030204" pitchFamily="34" charset="0"/>
            </a:endParaRPr>
          </a:p>
          <a:p>
            <a:pPr marL="0" marR="0" lvl="0" indent="0">
              <a:buFontTx/>
              <a:buNone/>
            </a:pPr>
            <a:r>
              <a:rPr lang="es-ES" sz="1100" dirty="0">
                <a:effectLst/>
                <a:latin typeface="Calibri" panose="020F0502020204030204" pitchFamily="34" charset="0"/>
                <a:ea typeface="Calibri" panose="020F0502020204030204" pitchFamily="34" charset="0"/>
              </a:rPr>
              <a:t>Por decirlo de otra manera, el cristianismo no trata de eliminar todas las distinciones de clases o fomentar revoluciones contra condiciones que podrían considerarse como injustas.  No tiene como propósito principal “crear una sociedad mejor aquí en la tierra”, como suelen enseñar algunos.  Más bien, Pablo afirma con claridad: “Todos cuantos estén bajo el yugo como esclavos, consideren dignos de todo honor a sus amos”.  La vida del esclavo no fue fácil.  El esclavo estaba bajo el yugo (</a:t>
            </a:r>
            <a:r>
              <a:rPr lang="es-ES" sz="1100" dirty="0" err="1">
                <a:effectLst/>
                <a:latin typeface="Calibri" panose="020F0502020204030204" pitchFamily="34" charset="0"/>
                <a:ea typeface="Calibri" panose="020F0502020204030204" pitchFamily="34" charset="0"/>
              </a:rPr>
              <a:t>ζυγός</a:t>
            </a:r>
            <a:r>
              <a:rPr lang="es-ES" sz="1100" dirty="0">
                <a:effectLst/>
                <a:latin typeface="Calibri" panose="020F0502020204030204" pitchFamily="34" charset="0"/>
                <a:ea typeface="Calibri" panose="020F0502020204030204" pitchFamily="34" charset="0"/>
              </a:rPr>
              <a:t>), usado por los bueyes conducidos por el dueño.  </a:t>
            </a:r>
            <a:endParaRPr lang="en-US" sz="1100" dirty="0">
              <a:effectLst/>
              <a:latin typeface="Calibri" panose="020F0502020204030204" pitchFamily="34" charset="0"/>
              <a:ea typeface="Calibri" panose="020F0502020204030204" pitchFamily="34" charset="0"/>
            </a:endParaRPr>
          </a:p>
          <a:p>
            <a:pPr marL="0" marR="0" lvl="0" indent="0">
              <a:buFontTx/>
              <a:buNone/>
            </a:pPr>
            <a:endParaRPr lang="en-US" sz="1100" dirty="0">
              <a:effectLst/>
              <a:latin typeface="Calibri" panose="020F0502020204030204" pitchFamily="34" charset="0"/>
              <a:ea typeface="Calibri" panose="020F0502020204030204" pitchFamily="34" charset="0"/>
            </a:endParaRPr>
          </a:p>
          <a:p>
            <a:pPr marL="0" marR="0" lvl="0" indent="0">
              <a:buFontTx/>
              <a:buNone/>
            </a:pPr>
            <a:r>
              <a:rPr lang="es-ES" sz="1100" dirty="0">
                <a:effectLst/>
                <a:latin typeface="Calibri" panose="020F0502020204030204" pitchFamily="34" charset="0"/>
                <a:ea typeface="Calibri" panose="020F0502020204030204" pitchFamily="34" charset="0"/>
              </a:rPr>
              <a:t>Los esclavos, no obstante, debían de mostrar honor y respeto a sus amos.  ¿Por qué?  “Para que no sea blasfemado el nombre de Dios y la doctrina”, declara Pablo.  O sea, si el esclavo cristiano mostrara falta de respeto, desprecio o desobediencia a su amo, ¡eso deshonraría tanto el nombre del verdadero Dios como la doctrina que sería proclamada en su nombre!</a:t>
            </a:r>
            <a:endParaRPr lang="en-US" sz="1100" dirty="0">
              <a:effectLst/>
              <a:latin typeface="Calibri" panose="020F0502020204030204" pitchFamily="34" charset="0"/>
              <a:ea typeface="Calibri" panose="020F0502020204030204" pitchFamily="34" charset="0"/>
            </a:endParaRPr>
          </a:p>
          <a:p>
            <a:pPr marL="0" lvl="0" indent="0" algn="l" rtl="0">
              <a:spcBef>
                <a:spcPts val="1000"/>
              </a:spcBef>
              <a:spcAft>
                <a:spcPts val="0"/>
              </a:spcAft>
              <a:buNone/>
            </a:pPr>
            <a:endParaRPr lang="en-US" dirty="0"/>
          </a:p>
        </p:txBody>
      </p:sp>
      <p:sp>
        <p:nvSpPr>
          <p:cNvPr id="311" name="Google Shape;311;g2f5882f685f_0_775:notes">
            <a:extLst>
              <a:ext uri="{FF2B5EF4-FFF2-40B4-BE49-F238E27FC236}">
                <a16:creationId xmlns:a16="http://schemas.microsoft.com/office/drawing/2014/main" id="{BC60D229-C3CA-AB0F-CC54-AAB6B1CF5E8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08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D8C9722F-8EC9-B72C-4184-784215BE4BA5}"/>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3BABAA2E-5877-547C-6776-BC0943263B3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buFontTx/>
              <a:buNone/>
            </a:pPr>
            <a:r>
              <a:rPr lang="es-ES" sz="1100" dirty="0">
                <a:effectLst/>
                <a:latin typeface="Calibri" panose="020F0502020204030204" pitchFamily="34" charset="0"/>
                <a:ea typeface="Calibri" panose="020F0502020204030204" pitchFamily="34" charset="0"/>
              </a:rPr>
              <a:t>v. 2 Alguien, quizás, preguntaría si los cristianos podrían ser dueños de esclavos.  ¿Sería obligatorio a los cristianos liberar a sus esclavos?  Pablo no dice nada de esta índole: “Los que tengan amos creyentes, no los desprecien porque son hermanos”.  Tanto el esclavo y el amo podrían ser hermanos (ἀ</a:t>
            </a:r>
            <a:r>
              <a:rPr lang="es-ES" sz="1100" dirty="0" err="1">
                <a:effectLst/>
                <a:latin typeface="Calibri" panose="020F0502020204030204" pitchFamily="34" charset="0"/>
                <a:ea typeface="Calibri" panose="020F0502020204030204" pitchFamily="34" charset="0"/>
              </a:rPr>
              <a:t>δελφοι</a:t>
            </a:r>
            <a:r>
              <a:rPr lang="es-ES" sz="1100" dirty="0">
                <a:effectLst/>
                <a:latin typeface="Calibri" panose="020F0502020204030204" pitchFamily="34" charset="0"/>
                <a:ea typeface="Calibri" panose="020F0502020204030204" pitchFamily="34" charset="0"/>
              </a:rPr>
              <a:t>́) en la misma congregación.  Estaban unidos en Cristo, en aquel cuerpo en que no había “esclavo ni libre”.  Sin embargo, quedaba en efecto su distinción de clase terrenal.  Esto podría parecer contradictorio, pero no lo es si distinguimos entre un reino espiritual y uno terrenal.</a:t>
            </a:r>
            <a:endParaRPr lang="en-US" sz="1100" dirty="0">
              <a:effectLst/>
              <a:latin typeface="Calibri" panose="020F0502020204030204" pitchFamily="34" charset="0"/>
              <a:ea typeface="Calibri" panose="020F0502020204030204" pitchFamily="34" charset="0"/>
            </a:endParaRPr>
          </a:p>
          <a:p>
            <a:pPr marL="0" marR="0" lvl="0" indent="0">
              <a:buFontTx/>
              <a:buNone/>
            </a:pPr>
            <a:endParaRPr lang="en-US" sz="1100" dirty="0">
              <a:effectLst/>
              <a:latin typeface="Calibri" panose="020F0502020204030204" pitchFamily="34" charset="0"/>
              <a:ea typeface="Calibri" panose="020F0502020204030204" pitchFamily="34" charset="0"/>
            </a:endParaRPr>
          </a:p>
          <a:p>
            <a:pPr marL="0" marR="0" lvl="0" indent="0">
              <a:buFontTx/>
              <a:buNone/>
            </a:pPr>
            <a:r>
              <a:rPr lang="es-ES" sz="1100" dirty="0">
                <a:effectLst/>
                <a:latin typeface="Calibri" panose="020F0502020204030204" pitchFamily="34" charset="0"/>
                <a:ea typeface="Calibri" panose="020F0502020204030204" pitchFamily="34" charset="0"/>
              </a:rPr>
              <a:t>En vez de despreciar al amo creyente, Pablo dice a los esclavos, “sírvanlos mejor porque son creyentes y amados los que reciben el beneficio del buen servicio”. Si ambos los amos y los esclavos fueran cristianos, seguramente querrían mostrar esto en su consideración mutua.</a:t>
            </a:r>
            <a:endParaRPr lang="en-US" sz="1100" dirty="0">
              <a:effectLst/>
              <a:latin typeface="Calibri" panose="020F0502020204030204" pitchFamily="34" charset="0"/>
              <a:ea typeface="Calibri" panose="020F0502020204030204" pitchFamily="34" charset="0"/>
            </a:endParaRPr>
          </a:p>
          <a:p>
            <a:pPr marL="0" marR="0" lvl="0" indent="0">
              <a:buFontTx/>
              <a:buNone/>
            </a:pPr>
            <a:endParaRPr lang="en-US" sz="1100" dirty="0">
              <a:effectLst/>
              <a:latin typeface="Calibri" panose="020F0502020204030204" pitchFamily="34" charset="0"/>
              <a:ea typeface="Calibri" panose="020F0502020204030204" pitchFamily="34" charset="0"/>
            </a:endParaRPr>
          </a:p>
          <a:p>
            <a:pPr marL="0" marR="0" lvl="0" indent="0">
              <a:buFontTx/>
              <a:buNone/>
            </a:pPr>
            <a:r>
              <a:rPr lang="es-ES" sz="1100" dirty="0">
                <a:effectLst/>
                <a:latin typeface="Calibri" panose="020F0502020204030204" pitchFamily="34" charset="0"/>
                <a:ea typeface="Calibri" panose="020F0502020204030204" pitchFamily="34" charset="0"/>
              </a:rPr>
              <a:t>“Estas cosas enseñe y mande”, agrega Pablo.  Los dos imperativos están en el tiempo presente.  Timoteo debería seguir haciendo esta obra paciente y persistentemente.  Nosotros también debemos de enseñar estos principios, aplicándolos a nuestro contexto. </a:t>
            </a:r>
            <a:endParaRPr lang="en-US" sz="1100" dirty="0">
              <a:effectLst/>
              <a:latin typeface="Calibri" panose="020F0502020204030204" pitchFamily="34" charset="0"/>
              <a:ea typeface="Calibri" panose="020F0502020204030204" pitchFamily="34" charset="0"/>
            </a:endParaRPr>
          </a:p>
          <a:p>
            <a:pPr marL="0" lvl="0" indent="0" algn="l" rtl="0">
              <a:spcBef>
                <a:spcPts val="1000"/>
              </a:spcBef>
              <a:spcAft>
                <a:spcPts val="0"/>
              </a:spcAft>
              <a:buNone/>
            </a:pPr>
            <a:endParaRPr lang="en-US" dirty="0"/>
          </a:p>
        </p:txBody>
      </p:sp>
      <p:sp>
        <p:nvSpPr>
          <p:cNvPr id="311" name="Google Shape;311;g2f5882f685f_0_775:notes">
            <a:extLst>
              <a:ext uri="{FF2B5EF4-FFF2-40B4-BE49-F238E27FC236}">
                <a16:creationId xmlns:a16="http://schemas.microsoft.com/office/drawing/2014/main" id="{A63192F4-8A83-E085-4267-60B977C2871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8139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4F9F8055-E217-E0F4-7A71-9B8E493FFC7F}"/>
            </a:ext>
          </a:extLst>
        </p:cNvPr>
        <p:cNvGrpSpPr/>
        <p:nvPr/>
      </p:nvGrpSpPr>
      <p:grpSpPr>
        <a:xfrm>
          <a:off x="0" y="0"/>
          <a:ext cx="0" cy="0"/>
          <a:chOff x="0" y="0"/>
          <a:chExt cx="0" cy="0"/>
        </a:xfrm>
      </p:grpSpPr>
      <p:sp>
        <p:nvSpPr>
          <p:cNvPr id="123" name="Google Shape;123;p5:notes">
            <a:extLst>
              <a:ext uri="{FF2B5EF4-FFF2-40B4-BE49-F238E27FC236}">
                <a16:creationId xmlns:a16="http://schemas.microsoft.com/office/drawing/2014/main" id="{EDC6D77E-2D27-03FB-E39C-E864FE80E76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marR="171450" lvl="0" indent="0" algn="l" rtl="0">
              <a:spcBef>
                <a:spcPts val="0"/>
              </a:spcBef>
              <a:spcAft>
                <a:spcPts val="0"/>
              </a:spcAft>
              <a:buClr>
                <a:schemeClr val="dk1"/>
              </a:buClr>
              <a:buSzPts val="1100"/>
              <a:buFont typeface="Arial"/>
              <a:buNone/>
            </a:pPr>
            <a:endParaRPr b="1" dirty="0">
              <a:solidFill>
                <a:schemeClr val="dk1"/>
              </a:solidFill>
              <a:latin typeface="Calibri"/>
              <a:ea typeface="Calibri"/>
              <a:cs typeface="Calibri"/>
              <a:sym typeface="Calibri"/>
            </a:endParaRPr>
          </a:p>
        </p:txBody>
      </p:sp>
      <p:sp>
        <p:nvSpPr>
          <p:cNvPr id="124" name="Google Shape;124;p5:notes">
            <a:extLst>
              <a:ext uri="{FF2B5EF4-FFF2-40B4-BE49-F238E27FC236}">
                <a16:creationId xmlns:a16="http://schemas.microsoft.com/office/drawing/2014/main" id="{FFA06ABC-A16D-FD3B-7219-6B61A535B9D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87561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D49E9D96-DAFF-5041-D844-D593D1ABCD0E}"/>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71CAD017-B70E-0590-1A82-717AE5690F6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n-US" dirty="0"/>
              <a:t>1 Timoteo 6:3-5</a:t>
            </a:r>
            <a:br>
              <a:rPr lang="en-US" dirty="0"/>
            </a:br>
            <a:r>
              <a:rPr lang="es-PY" sz="1100" b="1" i="0" baseline="30000" dirty="0">
                <a:solidFill>
                  <a:srgbClr val="000000"/>
                </a:solidFill>
                <a:effectLst/>
                <a:latin typeface="Lato"/>
                <a:ea typeface="Lato"/>
                <a:cs typeface="Lato"/>
              </a:rPr>
              <a:t>3 </a:t>
            </a:r>
            <a:r>
              <a:rPr lang="es-PY" sz="1100" b="0" i="0" dirty="0">
                <a:solidFill>
                  <a:srgbClr val="000000"/>
                </a:solidFill>
                <a:effectLst/>
                <a:latin typeface="Lato"/>
                <a:ea typeface="Lato"/>
                <a:cs typeface="Lato"/>
              </a:rPr>
              <a:t>Si alguno enseña otra cosa, y no se aviene a las sanas palabras de nuestro Señor Jesucristo y a la doctrina que corresponde a la piedad, </a:t>
            </a:r>
            <a:r>
              <a:rPr lang="es-PY" sz="1100" b="1" i="0" baseline="30000" dirty="0">
                <a:solidFill>
                  <a:srgbClr val="000000"/>
                </a:solidFill>
                <a:effectLst/>
                <a:latin typeface="Lato"/>
                <a:ea typeface="Lato"/>
                <a:cs typeface="Lato"/>
              </a:rPr>
              <a:t>4 </a:t>
            </a:r>
            <a:r>
              <a:rPr lang="es-PY" sz="1100" b="0" i="0" dirty="0">
                <a:solidFill>
                  <a:srgbClr val="000000"/>
                </a:solidFill>
                <a:effectLst/>
                <a:latin typeface="Lato"/>
                <a:ea typeface="Lato"/>
                <a:cs typeface="Lato"/>
              </a:rPr>
              <a:t>está envanecido, no sabe nada, y delira acerca de cuestiones y contiendas de palabras, </a:t>
            </a:r>
            <a:endParaRPr lang="es-PY" sz="1100" i="1" dirty="0">
              <a:solidFill>
                <a:schemeClr val="dk1"/>
              </a:solidFill>
              <a:latin typeface="Lato"/>
              <a:ea typeface="Lato"/>
              <a:cs typeface="Lato"/>
              <a:sym typeface="Lato"/>
            </a:endParaRP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401C00F9-7944-3903-922F-8BD3EFD8066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6387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8C61A179-6DB4-7FDB-8107-C3DF6626006F}"/>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36AEBA60-14C8-F554-D6A3-60901B848B6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s-PY" sz="1100" b="0" i="0" dirty="0">
                <a:solidFill>
                  <a:srgbClr val="000000"/>
                </a:solidFill>
                <a:effectLst/>
                <a:latin typeface="Lato"/>
                <a:ea typeface="Lato"/>
                <a:cs typeface="Lato"/>
              </a:rPr>
              <a:t>de las cuales nacen </a:t>
            </a:r>
            <a:r>
              <a:rPr lang="es-PY" sz="1100" dirty="0">
                <a:latin typeface="Lato"/>
                <a:ea typeface="Lato"/>
                <a:cs typeface="Lato"/>
              </a:rPr>
              <a:t>las</a:t>
            </a:r>
            <a:r>
              <a:rPr lang="es-PY" sz="1100" b="0" i="0" dirty="0">
                <a:solidFill>
                  <a:srgbClr val="000000"/>
                </a:solidFill>
                <a:effectLst/>
                <a:latin typeface="Lato"/>
                <a:ea typeface="Lato"/>
                <a:cs typeface="Lato"/>
              </a:rPr>
              <a:t> envidias, los pleitos, las blasfemias, las malas sospechas </a:t>
            </a:r>
            <a:r>
              <a:rPr lang="es-PY" sz="1100" b="1" i="0" baseline="30000" dirty="0">
                <a:solidFill>
                  <a:srgbClr val="000000"/>
                </a:solidFill>
                <a:effectLst/>
                <a:latin typeface="Lato"/>
                <a:ea typeface="Lato"/>
                <a:cs typeface="Lato"/>
              </a:rPr>
              <a:t>5 </a:t>
            </a:r>
            <a:r>
              <a:rPr lang="es-PY" sz="1100" b="0" i="0" dirty="0">
                <a:solidFill>
                  <a:srgbClr val="000000"/>
                </a:solidFill>
                <a:effectLst/>
                <a:latin typeface="Lato"/>
                <a:ea typeface="Lato"/>
                <a:cs typeface="Lato"/>
              </a:rPr>
              <a:t>y las disputas necias de hombres de entendimiento corrupto y privados de la verdad, que hacen de la piedad una fuente de ganancia. De gente así, apártate.</a:t>
            </a:r>
            <a:endParaRPr lang="es-PY" sz="1100" i="1" dirty="0">
              <a:solidFill>
                <a:schemeClr val="dk1"/>
              </a:solidFill>
              <a:latin typeface="Lato"/>
              <a:ea typeface="Lato"/>
              <a:cs typeface="Lato"/>
            </a:endParaRP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3FADD40A-0D33-837A-06BB-8A4C5ADC51C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400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75375024-A82E-E4C6-B171-49F2A0974026}"/>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958D3B2D-FE2F-0FA0-B941-8857E52946E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buFontTx/>
              <a:buNone/>
            </a:pPr>
            <a:r>
              <a:rPr lang="es-ES" sz="1100" b="1" dirty="0">
                <a:effectLst/>
                <a:latin typeface="Calibri" panose="020F0502020204030204" pitchFamily="34" charset="0"/>
                <a:ea typeface="Calibri" panose="020F0502020204030204" pitchFamily="34" charset="0"/>
              </a:rPr>
              <a:t>¿Cuál es el problema que Pablo describe en v.3-5?  ¿Qué nos corresponde hacer en tales casos? </a:t>
            </a:r>
            <a:r>
              <a:rPr lang="es-ES" sz="1100" i="1" dirty="0">
                <a:solidFill>
                  <a:srgbClr val="00B050"/>
                </a:solidFill>
                <a:effectLst/>
                <a:latin typeface="Calibri" panose="020F0502020204030204" pitchFamily="34" charset="0"/>
                <a:ea typeface="Calibri" panose="020F0502020204030204" pitchFamily="34" charset="0"/>
              </a:rPr>
              <a:t>Permite que los estudiantes contestan.</a:t>
            </a:r>
            <a:endParaRPr lang="en-US" sz="1100" i="1" dirty="0">
              <a:solidFill>
                <a:srgbClr val="00B050"/>
              </a:solidFill>
              <a:effectLst/>
              <a:latin typeface="Calibri" panose="020F0502020204030204" pitchFamily="34" charset="0"/>
              <a:ea typeface="Calibri" panose="020F0502020204030204" pitchFamily="34" charset="0"/>
            </a:endParaRPr>
          </a:p>
          <a:p>
            <a:pPr marL="0" marR="0" lvl="0" indent="0">
              <a:buFontTx/>
              <a:buNone/>
            </a:pPr>
            <a:endParaRPr lang="en-US" sz="1100" i="1" dirty="0">
              <a:solidFill>
                <a:srgbClr val="00B050"/>
              </a:solidFill>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El problema: Enseñanza heterodoxa, o sea, diferente a lo que enseñó Jesucristo. Personas crean problemas doctrinales, relacionales, y solo quieren sacar plata de la iglesia y su gente.</a:t>
            </a:r>
          </a:p>
          <a:p>
            <a:pPr marL="171450" marR="0" lvl="0" indent="-171450"/>
            <a:endParaRPr lang="es-E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¿Qué corresponde hacer en tales casos? Apártate.</a:t>
            </a:r>
            <a:endParaRPr lang="en-US" sz="1100" dirty="0">
              <a:effectLst/>
              <a:latin typeface="Calibri" panose="020F0502020204030204" pitchFamily="34" charset="0"/>
              <a:ea typeface="Calibri" panose="020F0502020204030204" pitchFamily="34" charset="0"/>
            </a:endParaRP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18CB315A-C03F-6E28-C77E-B370DD637A9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14199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EC5751CC-3BF8-CB07-8BC9-B55355DAF8A4}"/>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F2B5DD33-F5C1-4FD3-425B-288F5A86E6B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s-ES" sz="1800" b="1" dirty="0">
                <a:effectLst/>
                <a:latin typeface="Calibri" panose="020F0502020204030204" pitchFamily="34" charset="0"/>
                <a:ea typeface="Calibri" panose="020F0502020204030204" pitchFamily="34" charset="0"/>
              </a:rPr>
              <a:t>2. Para dialogar: ¿Cierto o falso? El dinero es la raíz de todos los males. </a:t>
            </a:r>
          </a:p>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endParaRPr lang="es-ES" sz="1800" i="1" dirty="0">
              <a:solidFill>
                <a:srgbClr val="00B05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s-ES" sz="1800" i="1" dirty="0">
                <a:solidFill>
                  <a:srgbClr val="00B050"/>
                </a:solidFill>
                <a:effectLst/>
                <a:latin typeface="Calibri" panose="020F0502020204030204" pitchFamily="34" charset="0"/>
                <a:ea typeface="Calibri" panose="020F0502020204030204" pitchFamily="34" charset="0"/>
              </a:rPr>
              <a:t>Deja que aporte uno o dos.  Y después continua con algo así, “Pues, vamos a ver qué dice la Palabra…”</a:t>
            </a:r>
            <a:r>
              <a:rPr lang="es-ES" sz="1800" dirty="0">
                <a:solidFill>
                  <a:srgbClr val="00B050"/>
                </a:solidFill>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17C363EE-45D9-8DF8-8642-4F8642298A9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1749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315F2DB5-76FD-9C3C-5622-82E3EFFBC2C1}"/>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BE73FCC4-FDBD-734E-932F-FD445FBD2FC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n-US" dirty="0"/>
              <a:t>1 Timoteo 6:6-10</a:t>
            </a:r>
            <a:br>
              <a:rPr lang="en-US" dirty="0"/>
            </a:br>
            <a:r>
              <a:rPr lang="es-PY" sz="1400" b="1" i="0" baseline="30000" dirty="0">
                <a:solidFill>
                  <a:srgbClr val="000000"/>
                </a:solidFill>
                <a:effectLst/>
                <a:latin typeface="Lato"/>
                <a:ea typeface="Lato"/>
                <a:cs typeface="Lato"/>
              </a:rPr>
              <a:t>6</a:t>
            </a:r>
            <a:r>
              <a:rPr lang="es-PY" sz="1100" b="1" i="0" baseline="30000" dirty="0">
                <a:solidFill>
                  <a:srgbClr val="000000"/>
                </a:solidFill>
                <a:effectLst/>
                <a:latin typeface="Lato"/>
                <a:ea typeface="Lato"/>
                <a:cs typeface="Lato"/>
              </a:rPr>
              <a:t> </a:t>
            </a:r>
            <a:r>
              <a:rPr lang="es-PY" sz="1100" b="0" i="0" dirty="0">
                <a:solidFill>
                  <a:srgbClr val="000000"/>
                </a:solidFill>
                <a:effectLst/>
                <a:latin typeface="Lato"/>
                <a:ea typeface="Lato"/>
                <a:cs typeface="Lato"/>
              </a:rPr>
              <a:t>Pero la piedad es una gran ganancia, cuando va acompañada de contentamiento; </a:t>
            </a:r>
            <a:r>
              <a:rPr lang="es-PY" sz="1100" b="1" i="0" baseline="30000" dirty="0">
                <a:solidFill>
                  <a:srgbClr val="000000"/>
                </a:solidFill>
                <a:effectLst/>
                <a:latin typeface="Lato"/>
                <a:ea typeface="Lato"/>
                <a:cs typeface="Lato"/>
              </a:rPr>
              <a:t>7 </a:t>
            </a:r>
            <a:r>
              <a:rPr lang="es-PY" sz="1100" b="0" i="0" dirty="0">
                <a:solidFill>
                  <a:srgbClr val="000000"/>
                </a:solidFill>
                <a:effectLst/>
                <a:latin typeface="Lato"/>
                <a:ea typeface="Lato"/>
                <a:cs typeface="Lato"/>
              </a:rPr>
              <a:t>porque nada hemos traído a este mundo, y sin duda nada podremos sacar. </a:t>
            </a:r>
            <a:r>
              <a:rPr lang="es-PY" sz="1100" b="1" i="0" baseline="30000" dirty="0">
                <a:solidFill>
                  <a:srgbClr val="000000"/>
                </a:solidFill>
                <a:effectLst/>
                <a:latin typeface="Lato"/>
                <a:ea typeface="Lato"/>
                <a:cs typeface="Lato"/>
              </a:rPr>
              <a:t>8 </a:t>
            </a:r>
            <a:r>
              <a:rPr lang="es-PY" sz="1100" b="0" i="0" dirty="0">
                <a:solidFill>
                  <a:srgbClr val="000000"/>
                </a:solidFill>
                <a:effectLst/>
                <a:latin typeface="Lato"/>
                <a:ea typeface="Lato"/>
                <a:cs typeface="Lato"/>
              </a:rPr>
              <a:t>Así que, si tenemos sustento y abrigo, contentémonos con eso. </a:t>
            </a: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A402D901-D706-F28C-A49E-0F008E4825C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3023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71450" lvl="0" indent="0" algn="l" defTabSz="914400" rtl="0" eaLnBrk="1" fontAlgn="auto" latinLnBrk="0" hangingPunct="1">
              <a:lnSpc>
                <a:spcPct val="107916"/>
              </a:lnSpc>
              <a:spcBef>
                <a:spcPts val="1200"/>
              </a:spcBef>
              <a:spcAft>
                <a:spcPts val="0"/>
              </a:spcAft>
              <a:buClr>
                <a:schemeClr val="dk1"/>
              </a:buClr>
              <a:buSzPts val="1100"/>
              <a:buFont typeface="Arial"/>
              <a:buNone/>
              <a:tabLst/>
              <a:defRPr/>
            </a:pPr>
            <a:r>
              <a:rPr lang="en-US" sz="1100" b="1" dirty="0">
                <a:effectLst/>
                <a:latin typeface="Calibri" panose="020F0502020204030204" pitchFamily="34" charset="0"/>
                <a:ea typeface="Calibri" panose="020F0502020204030204" pitchFamily="34" charset="0"/>
              </a:rPr>
              <a:t>1. Bienvenida y </a:t>
            </a:r>
            <a:r>
              <a:rPr lang="en-US" sz="1100" b="1" dirty="0" err="1">
                <a:effectLst/>
                <a:latin typeface="Calibri" panose="020F0502020204030204" pitchFamily="34" charset="0"/>
                <a:ea typeface="Calibri" panose="020F0502020204030204" pitchFamily="34" charset="0"/>
              </a:rPr>
              <a:t>saludos</a:t>
            </a:r>
            <a:endParaRPr lang="en-US" sz="1100" b="1" dirty="0">
              <a:effectLst/>
              <a:latin typeface="Calibri" panose="020F0502020204030204" pitchFamily="34" charset="0"/>
              <a:ea typeface="Calibri" panose="020F0502020204030204" pitchFamily="34" charset="0"/>
            </a:endParaRPr>
          </a:p>
          <a:p>
            <a:pPr marL="0" marR="171450" lvl="0" indent="0" algn="l" rtl="0">
              <a:lnSpc>
                <a:spcPct val="107916"/>
              </a:lnSpc>
              <a:spcBef>
                <a:spcPts val="1200"/>
              </a:spcBef>
              <a:spcAft>
                <a:spcPts val="0"/>
              </a:spcAft>
              <a:buClr>
                <a:schemeClr val="dk1"/>
              </a:buClr>
              <a:buSzPts val="1100"/>
              <a:buFont typeface="Arial"/>
              <a:buNone/>
            </a:pPr>
            <a:endParaRPr b="1" dirty="0">
              <a:solidFill>
                <a:schemeClr val="dk1"/>
              </a:solidFill>
              <a:latin typeface="Calibri"/>
              <a:ea typeface="Calibri"/>
              <a:cs typeface="Calibri"/>
              <a:sym typeface="Calibri"/>
            </a:endParaRPr>
          </a:p>
        </p:txBody>
      </p:sp>
      <p:sp>
        <p:nvSpPr>
          <p:cNvPr id="108" name="Google Shape;10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2A0FADAF-5883-8355-2A3C-967B2A83AB99}"/>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9CD832CC-DA2C-045B-0F55-EAF278DD40D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s-PY" sz="1100" b="1" i="0" baseline="30000" dirty="0">
                <a:solidFill>
                  <a:srgbClr val="000000"/>
                </a:solidFill>
                <a:effectLst/>
                <a:latin typeface="Lato" panose="020F0502020204030203" pitchFamily="34" charset="0"/>
                <a:ea typeface="Lato" panose="020F0502020204030203" pitchFamily="34" charset="0"/>
                <a:cs typeface="Lato" panose="020F0502020204030203" pitchFamily="34" charset="0"/>
              </a:rPr>
              <a:t>9 </a:t>
            </a:r>
            <a:r>
              <a:rPr lang="es-PY" sz="1100" b="0" i="0" dirty="0">
                <a:solidFill>
                  <a:srgbClr val="000000"/>
                </a:solidFill>
                <a:effectLst/>
                <a:latin typeface="Lato" panose="020F0502020204030203" pitchFamily="34" charset="0"/>
                <a:ea typeface="Lato" panose="020F0502020204030203" pitchFamily="34" charset="0"/>
                <a:cs typeface="Lato" panose="020F0502020204030203" pitchFamily="34" charset="0"/>
              </a:rPr>
              <a:t>Los que quieren enriquecerse caen en la trampa de la tentación, y en muchas codicias necias y nocivas, que hunden a los hombres en la destrucción y la perdición; </a:t>
            </a:r>
            <a:r>
              <a:rPr lang="es-PY" sz="1100" b="1" i="0" baseline="30000" dirty="0">
                <a:solidFill>
                  <a:srgbClr val="000000"/>
                </a:solidFill>
                <a:effectLst/>
                <a:latin typeface="Lato" panose="020F0502020204030203" pitchFamily="34" charset="0"/>
                <a:ea typeface="Lato" panose="020F0502020204030203" pitchFamily="34" charset="0"/>
                <a:cs typeface="Lato" panose="020F0502020204030203" pitchFamily="34" charset="0"/>
              </a:rPr>
              <a:t>10 </a:t>
            </a:r>
            <a:r>
              <a:rPr lang="es-PY" sz="1100" b="0" i="0" dirty="0">
                <a:solidFill>
                  <a:srgbClr val="000000"/>
                </a:solidFill>
                <a:effectLst/>
                <a:latin typeface="Lato" panose="020F0502020204030203" pitchFamily="34" charset="0"/>
                <a:ea typeface="Lato" panose="020F0502020204030203" pitchFamily="34" charset="0"/>
                <a:cs typeface="Lato" panose="020F0502020204030203" pitchFamily="34" charset="0"/>
              </a:rPr>
              <a:t>porque la raíz de todos los males es el amor al dinero, el cual algunos, por codiciarlo, se extraviaron de la fe y acabaron por experimentar muchos dolores.</a:t>
            </a:r>
            <a:endParaRPr lang="es-PY" sz="1100" i="1" dirty="0">
              <a:solidFill>
                <a:schemeClr val="dk1"/>
              </a:solidFill>
              <a:latin typeface="Lato" panose="020F0502020204030203" pitchFamily="34" charset="0"/>
              <a:ea typeface="Lato" panose="020F0502020204030203" pitchFamily="34" charset="0"/>
              <a:cs typeface="Lato" panose="020F0502020204030203" pitchFamily="34" charset="0"/>
              <a:sym typeface="Lato"/>
            </a:endParaRP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53E58D57-050D-917B-DD17-A1B811E5DBB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0037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buFontTx/>
              <a:buNone/>
            </a:pPr>
            <a:r>
              <a:rPr lang="es-ES" sz="1800" i="1" dirty="0">
                <a:solidFill>
                  <a:srgbClr val="00B050"/>
                </a:solidFill>
                <a:effectLst/>
                <a:latin typeface="Calibri" panose="020F0502020204030204" pitchFamily="34" charset="0"/>
                <a:ea typeface="Calibri" panose="020F0502020204030204" pitchFamily="34" charset="0"/>
              </a:rPr>
              <a:t>Aquí se sugiere compartir una historia de las noticias con un caso tipo así.  O sea, puede ver este caso o buscar otro parecido para compartir. https://</a:t>
            </a:r>
            <a:r>
              <a:rPr lang="es-ES" sz="1800" i="1" dirty="0" err="1">
                <a:solidFill>
                  <a:srgbClr val="00B050"/>
                </a:solidFill>
                <a:effectLst/>
                <a:latin typeface="Calibri" panose="020F0502020204030204" pitchFamily="34" charset="0"/>
                <a:ea typeface="Calibri" panose="020F0502020204030204" pitchFamily="34" charset="0"/>
              </a:rPr>
              <a:t>www.lanacion.com.py</a:t>
            </a:r>
            <a:r>
              <a:rPr lang="es-ES" sz="1800" i="1" dirty="0">
                <a:solidFill>
                  <a:srgbClr val="00B050"/>
                </a:solidFill>
                <a:effectLst/>
                <a:latin typeface="Calibri" panose="020F0502020204030204" pitchFamily="34" charset="0"/>
                <a:ea typeface="Calibri" panose="020F0502020204030204" pitchFamily="34" charset="0"/>
              </a:rPr>
              <a:t>/</a:t>
            </a:r>
            <a:r>
              <a:rPr lang="es-ES" sz="1800" i="1" dirty="0" err="1">
                <a:solidFill>
                  <a:srgbClr val="00B050"/>
                </a:solidFill>
                <a:effectLst/>
                <a:latin typeface="Calibri" panose="020F0502020204030204" pitchFamily="34" charset="0"/>
                <a:ea typeface="Calibri" panose="020F0502020204030204" pitchFamily="34" charset="0"/>
              </a:rPr>
              <a:t>pais</a:t>
            </a:r>
            <a:r>
              <a:rPr lang="es-ES" sz="1800" i="1" dirty="0">
                <a:solidFill>
                  <a:srgbClr val="00B050"/>
                </a:solidFill>
                <a:effectLst/>
                <a:latin typeface="Calibri" panose="020F0502020204030204" pitchFamily="34" charset="0"/>
                <a:ea typeface="Calibri" panose="020F0502020204030204" pitchFamily="34" charset="0"/>
              </a:rPr>
              <a:t>/2024/07/02/detienen-a-un-hombre-que-fungia-de-pastor-y-arquitecto-para-estafar/</a:t>
            </a:r>
            <a:endParaRPr lang="en-US" sz="1800" dirty="0">
              <a:effectLst/>
              <a:latin typeface="Calibri" panose="020F0502020204030204" pitchFamily="34" charset="0"/>
              <a:ea typeface="Calibri" panose="020F0502020204030204" pitchFamily="34" charset="0"/>
            </a:endParaRPr>
          </a:p>
          <a:p>
            <a:pPr marL="0" marR="0" lvl="0" indent="0">
              <a:buFontTx/>
              <a:buNone/>
            </a:pPr>
            <a:endParaRPr lang="es-ES" sz="1800" dirty="0">
              <a:solidFill>
                <a:srgbClr val="000000"/>
              </a:solidFill>
              <a:effectLst/>
              <a:latin typeface="Calibri" panose="020F0502020204030204" pitchFamily="34" charset="0"/>
              <a:ea typeface="Calibri" panose="020F0502020204030204" pitchFamily="34" charset="0"/>
            </a:endParaRPr>
          </a:p>
          <a:p>
            <a:pPr marL="0" marR="0" lvl="0" indent="0">
              <a:buFontTx/>
              <a:buNone/>
            </a:pPr>
            <a:r>
              <a:rPr lang="es-ES" sz="1800" b="1" dirty="0">
                <a:solidFill>
                  <a:srgbClr val="000000"/>
                </a:solidFill>
                <a:effectLst/>
                <a:latin typeface="Calibri" panose="020F0502020204030204" pitchFamily="34" charset="0"/>
                <a:ea typeface="Calibri" panose="020F0502020204030204" pitchFamily="34" charset="0"/>
              </a:rPr>
              <a:t>¿Qué pasó?  </a:t>
            </a:r>
          </a:p>
          <a:p>
            <a:pPr marL="0" marR="0" lvl="0" indent="0">
              <a:buFontTx/>
              <a:buNone/>
            </a:pPr>
            <a:endParaRPr lang="es-ES" sz="1800" b="1" i="1" dirty="0">
              <a:solidFill>
                <a:srgbClr val="000000"/>
              </a:solidFill>
              <a:effectLst/>
              <a:latin typeface="Calibri" panose="020F0502020204030204" pitchFamily="34" charset="0"/>
              <a:ea typeface="Calibri" panose="020F0502020204030204" pitchFamily="34" charset="0"/>
            </a:endParaRPr>
          </a:p>
          <a:p>
            <a:pPr marL="0" marR="0" lvl="0" indent="0">
              <a:buFontTx/>
              <a:buNone/>
            </a:pPr>
            <a:r>
              <a:rPr lang="es-ES" sz="1800" i="1" dirty="0">
                <a:solidFill>
                  <a:srgbClr val="00B050"/>
                </a:solidFill>
                <a:effectLst/>
                <a:latin typeface="Calibri" panose="020F0502020204030204" pitchFamily="34" charset="0"/>
                <a:ea typeface="Calibri" panose="020F0502020204030204" pitchFamily="34" charset="0"/>
              </a:rPr>
              <a:t>Deje que hablen. Se recomienda conectarlo con los v.6-10.  </a:t>
            </a:r>
            <a:endParaRPr lang="en-US" sz="1800" dirty="0">
              <a:effectLst/>
              <a:latin typeface="Calibri" panose="020F0502020204030204" pitchFamily="34" charset="0"/>
              <a:ea typeface="Calibri" panose="020F0502020204030204" pitchFamily="34" charset="0"/>
            </a:endParaRPr>
          </a:p>
          <a:p>
            <a:endParaRPr lang="es-PY" dirty="0"/>
          </a:p>
        </p:txBody>
      </p:sp>
    </p:spTree>
    <p:extLst>
      <p:ext uri="{BB962C8B-B14F-4D97-AF65-F5344CB8AC3E}">
        <p14:creationId xmlns:p14="http://schemas.microsoft.com/office/powerpoint/2010/main" val="1852019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2E2EB599-3050-1057-14F0-E6F926ED3758}"/>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0AF23535-4C69-BFB8-9003-EBC39CAFDC3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buFontTx/>
              <a:buNone/>
            </a:pPr>
            <a:endParaRPr lang="es-ES" sz="1100" b="1" dirty="0">
              <a:solidFill>
                <a:srgbClr val="000000"/>
              </a:solidFill>
              <a:effectLst/>
              <a:latin typeface="Calibri" panose="020F0502020204030204" pitchFamily="34" charset="0"/>
              <a:ea typeface="Calibri" panose="020F0502020204030204" pitchFamily="34" charset="0"/>
            </a:endParaRPr>
          </a:p>
          <a:p>
            <a:pPr marL="0" marR="0" lvl="0" indent="0">
              <a:buFontTx/>
              <a:buNone/>
            </a:pPr>
            <a:r>
              <a:rPr lang="es-ES" sz="1100" b="1" dirty="0">
                <a:solidFill>
                  <a:srgbClr val="000000"/>
                </a:solidFill>
                <a:effectLst/>
                <a:latin typeface="Calibri" panose="020F0502020204030204" pitchFamily="34" charset="0"/>
                <a:ea typeface="Calibri" panose="020F0502020204030204" pitchFamily="34" charset="0"/>
              </a:rPr>
              <a:t>Piedad + Contentamiento = _______?______	</a:t>
            </a:r>
            <a:endParaRPr lang="en-US" sz="1100" dirty="0">
              <a:solidFill>
                <a:srgbClr val="000000"/>
              </a:solidFill>
              <a:effectLst/>
              <a:latin typeface="Calibri" panose="020F0502020204030204" pitchFamily="34" charset="0"/>
              <a:ea typeface="Calibri" panose="020F0502020204030204" pitchFamily="34" charset="0"/>
            </a:endParaRPr>
          </a:p>
          <a:p>
            <a:pPr marL="0" marR="0" lvl="0" indent="0">
              <a:buFontTx/>
              <a:buNone/>
            </a:pPr>
            <a:endParaRPr lang="en-US" sz="1100" dirty="0">
              <a:solidFill>
                <a:srgbClr val="000000"/>
              </a:solidFill>
              <a:effectLst/>
              <a:latin typeface="Calibri" panose="020F0502020204030204" pitchFamily="34" charset="0"/>
              <a:ea typeface="Calibri" panose="020F0502020204030204" pitchFamily="34" charset="0"/>
            </a:endParaRPr>
          </a:p>
          <a:p>
            <a:pPr marL="0" marR="0" lvl="0" indent="0">
              <a:buFontTx/>
              <a:buNone/>
            </a:pPr>
            <a:r>
              <a:rPr lang="es-ES" sz="1100" b="1" dirty="0">
                <a:solidFill>
                  <a:srgbClr val="000000"/>
                </a:solidFill>
                <a:effectLst/>
                <a:latin typeface="Calibri" panose="020F0502020204030204" pitchFamily="34" charset="0"/>
                <a:ea typeface="Calibri" panose="020F0502020204030204" pitchFamily="34" charset="0"/>
              </a:rPr>
              <a:t>El amor al dinero + querer enriquecerse = ?	</a:t>
            </a:r>
            <a:r>
              <a:rPr lang="es-ES" sz="1100" dirty="0">
                <a:solidFill>
                  <a:srgbClr val="000000"/>
                </a:solidFill>
                <a:effectLst/>
                <a:latin typeface="Calibri" panose="020F0502020204030204" pitchFamily="34" charset="0"/>
                <a:ea typeface="Calibri" panose="020F0502020204030204" pitchFamily="34" charset="0"/>
              </a:rPr>
              <a:t>	</a:t>
            </a:r>
            <a:endParaRPr lang="en-US" sz="1100" dirty="0">
              <a:solidFill>
                <a:srgbClr val="000000"/>
              </a:solidFill>
              <a:effectLst/>
              <a:latin typeface="Calibri" panose="020F0502020204030204" pitchFamily="34" charset="0"/>
              <a:ea typeface="Calibri" panose="020F0502020204030204" pitchFamily="34" charset="0"/>
            </a:endParaRPr>
          </a:p>
          <a:p>
            <a:pPr marL="0" marR="0" lvl="0" indent="0">
              <a:buFontTx/>
              <a:buNone/>
            </a:pPr>
            <a:endParaRPr lang="es-ES" sz="1100" dirty="0">
              <a:solidFill>
                <a:srgbClr val="000000"/>
              </a:solidFill>
              <a:effectLst/>
              <a:latin typeface="Calibri" panose="020F0502020204030204" pitchFamily="34" charset="0"/>
              <a:ea typeface="Calibri" panose="020F0502020204030204" pitchFamily="34" charset="0"/>
            </a:endParaRP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5FBB7C21-5A6A-3514-3A79-7198E1A7D72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46096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0AFA1B06-500C-228A-2D28-4A043F878939}"/>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4A8B3E67-3C6B-2733-977D-5177C29939B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buFontTx/>
              <a:buNone/>
            </a:pPr>
            <a:endParaRPr lang="es-ES" sz="1100" b="1" dirty="0">
              <a:solidFill>
                <a:srgbClr val="000000"/>
              </a:solidFill>
              <a:effectLst/>
              <a:latin typeface="Calibri" panose="020F0502020204030204" pitchFamily="34" charset="0"/>
              <a:ea typeface="Calibri" panose="020F0502020204030204" pitchFamily="34" charset="0"/>
            </a:endParaRPr>
          </a:p>
          <a:p>
            <a:pPr marL="0" marR="0" lvl="0" indent="0">
              <a:buFontTx/>
              <a:buNone/>
            </a:pPr>
            <a:r>
              <a:rPr lang="es-ES" sz="1100" b="1" dirty="0">
                <a:solidFill>
                  <a:srgbClr val="000000"/>
                </a:solidFill>
                <a:effectLst/>
                <a:latin typeface="Calibri" panose="020F0502020204030204" pitchFamily="34" charset="0"/>
                <a:ea typeface="Calibri" panose="020F0502020204030204" pitchFamily="34" charset="0"/>
              </a:rPr>
              <a:t>Piedad + Contentamiento = _______?______	</a:t>
            </a:r>
            <a:endParaRPr lang="en-US" sz="1100" b="1" dirty="0">
              <a:solidFill>
                <a:srgbClr val="000000"/>
              </a:solidFill>
              <a:effectLst/>
              <a:latin typeface="Calibri" panose="020F0502020204030204" pitchFamily="34" charset="0"/>
              <a:ea typeface="Calibri" panose="020F0502020204030204" pitchFamily="34" charset="0"/>
            </a:endParaRPr>
          </a:p>
          <a:p>
            <a:pPr marL="0" marR="0" lvl="0" indent="0">
              <a:buFontTx/>
              <a:buNone/>
            </a:pPr>
            <a:endParaRPr lang="en-US" sz="1100" dirty="0">
              <a:solidFill>
                <a:srgbClr val="000000"/>
              </a:solidFill>
              <a:effectLst/>
              <a:latin typeface="Calibri" panose="020F0502020204030204" pitchFamily="34" charset="0"/>
              <a:ea typeface="Calibri" panose="020F0502020204030204" pitchFamily="34" charset="0"/>
            </a:endParaRPr>
          </a:p>
          <a:p>
            <a:pPr marL="171450" marR="0" lvl="0" indent="-171450"/>
            <a:r>
              <a:rPr lang="es-ES" sz="1100" dirty="0">
                <a:solidFill>
                  <a:srgbClr val="000000"/>
                </a:solidFill>
                <a:effectLst/>
                <a:latin typeface="Calibri" panose="020F0502020204030204" pitchFamily="34" charset="0"/>
                <a:ea typeface="Calibri" panose="020F0502020204030204" pitchFamily="34" charset="0"/>
              </a:rPr>
              <a:t>Ganancia</a:t>
            </a:r>
            <a:endParaRPr lang="en-US" sz="1100" dirty="0">
              <a:solidFill>
                <a:srgbClr val="000000"/>
              </a:solidFill>
              <a:effectLst/>
              <a:latin typeface="Calibri" panose="020F0502020204030204" pitchFamily="34" charset="0"/>
              <a:ea typeface="Calibri" panose="020F0502020204030204" pitchFamily="34" charset="0"/>
            </a:endParaRPr>
          </a:p>
          <a:p>
            <a:pPr marL="0" marR="0" lvl="0" indent="0">
              <a:buFontTx/>
              <a:buNone/>
            </a:pPr>
            <a:endParaRPr lang="en-US" sz="1100" dirty="0">
              <a:solidFill>
                <a:srgbClr val="000000"/>
              </a:solidFill>
              <a:effectLst/>
              <a:latin typeface="Calibri" panose="020F0502020204030204" pitchFamily="34" charset="0"/>
              <a:ea typeface="Calibri" panose="020F0502020204030204" pitchFamily="34" charset="0"/>
            </a:endParaRPr>
          </a:p>
          <a:p>
            <a:pPr marL="0" marR="0" lvl="0" indent="0">
              <a:buFontTx/>
              <a:buNone/>
            </a:pPr>
            <a:endParaRPr lang="en-US" sz="1100" dirty="0">
              <a:solidFill>
                <a:srgbClr val="000000"/>
              </a:solidFill>
              <a:effectLst/>
              <a:latin typeface="Calibri" panose="020F0502020204030204" pitchFamily="34" charset="0"/>
              <a:ea typeface="Calibri" panose="020F0502020204030204" pitchFamily="34" charset="0"/>
            </a:endParaRPr>
          </a:p>
          <a:p>
            <a:pPr marL="0" marR="0" lvl="0" indent="0">
              <a:buFontTx/>
              <a:buNone/>
            </a:pPr>
            <a:r>
              <a:rPr lang="es-ES" sz="1100" b="1" dirty="0">
                <a:solidFill>
                  <a:srgbClr val="000000"/>
                </a:solidFill>
                <a:effectLst/>
                <a:latin typeface="Calibri" panose="020F0502020204030204" pitchFamily="34" charset="0"/>
                <a:ea typeface="Calibri" panose="020F0502020204030204" pitchFamily="34" charset="0"/>
              </a:rPr>
              <a:t>El amor al dinero + querer enriquecerse = ?	</a:t>
            </a:r>
            <a:r>
              <a:rPr lang="es-ES" sz="1100" dirty="0">
                <a:solidFill>
                  <a:srgbClr val="000000"/>
                </a:solidFill>
                <a:effectLst/>
                <a:latin typeface="Calibri" panose="020F0502020204030204" pitchFamily="34" charset="0"/>
                <a:ea typeface="Calibri" panose="020F0502020204030204" pitchFamily="34" charset="0"/>
              </a:rPr>
              <a:t>	</a:t>
            </a:r>
            <a:endParaRPr lang="en-US" sz="1100" dirty="0">
              <a:solidFill>
                <a:srgbClr val="000000"/>
              </a:solidFill>
              <a:effectLst/>
              <a:latin typeface="Calibri" panose="020F0502020204030204" pitchFamily="34" charset="0"/>
              <a:ea typeface="Calibri" panose="020F0502020204030204" pitchFamily="34" charset="0"/>
            </a:endParaRPr>
          </a:p>
          <a:p>
            <a:pPr marL="0" marR="0" lvl="0" indent="0">
              <a:buFontTx/>
              <a:buNone/>
            </a:pPr>
            <a:endParaRPr lang="es-ES" sz="1100" dirty="0">
              <a:solidFill>
                <a:srgbClr val="000000"/>
              </a:solidFill>
              <a:effectLst/>
              <a:latin typeface="Calibri" panose="020F0502020204030204" pitchFamily="34" charset="0"/>
              <a:ea typeface="Calibri" panose="020F0502020204030204" pitchFamily="34" charset="0"/>
            </a:endParaRPr>
          </a:p>
          <a:p>
            <a:pPr marL="171450" marR="0" lvl="0" indent="-171450"/>
            <a:r>
              <a:rPr lang="es-ES" sz="1100" dirty="0">
                <a:solidFill>
                  <a:srgbClr val="000000"/>
                </a:solidFill>
                <a:effectLst/>
                <a:latin typeface="Calibri" panose="020F0502020204030204" pitchFamily="34" charset="0"/>
                <a:ea typeface="Calibri" panose="020F0502020204030204" pitchFamily="34" charset="0"/>
              </a:rPr>
              <a:t>Caída, destrucción, perdición, extraviarse de la fe, muchos dolores</a:t>
            </a:r>
            <a:endParaRPr lang="en-US" sz="1100" dirty="0">
              <a:effectLst/>
              <a:latin typeface="Calibri" panose="020F0502020204030204" pitchFamily="34" charset="0"/>
              <a:ea typeface="Calibri" panose="020F0502020204030204" pitchFamily="34" charset="0"/>
            </a:endParaRP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5B4F1AE0-8379-8C92-80F9-6EDD12EDEDF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24806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91FBA923-557B-6DFD-9D14-FB195B4DFC92}"/>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13BB24EB-9DA2-A132-9B94-F801FC4106E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s-ES" sz="1800" b="1" dirty="0">
                <a:effectLst/>
                <a:latin typeface="Calibri" panose="020F0502020204030204" pitchFamily="34" charset="0"/>
                <a:ea typeface="Calibri" panose="020F0502020204030204" pitchFamily="34" charset="0"/>
              </a:rPr>
              <a:t>4. Vamos a leer v.11-16.  Elija su frase favorita de lo que Pablo le encarga a Timoteo en v.11-16.</a:t>
            </a:r>
            <a:endParaRPr lang="en-US" sz="1800" b="1" dirty="0">
              <a:effectLst/>
              <a:latin typeface="Calibri" panose="020F0502020204030204" pitchFamily="34" charset="0"/>
              <a:ea typeface="Calibri" panose="020F0502020204030204" pitchFamily="34" charset="0"/>
            </a:endParaRP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D528DD2A-ECDB-2FEA-A410-1BC156AF25C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97381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F75B5321-770C-AD31-CD90-6D4A402BF700}"/>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D9C92FFB-BD66-49B2-C9BA-BE8BCC97E64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n-US" dirty="0"/>
              <a:t>1 Timoteo 6:11-16</a:t>
            </a:r>
            <a:br>
              <a:rPr lang="en-US" dirty="0"/>
            </a:br>
            <a:r>
              <a:rPr lang="es-PY" sz="1100" b="1" i="0" baseline="30000" dirty="0">
                <a:solidFill>
                  <a:srgbClr val="000000"/>
                </a:solidFill>
                <a:effectLst/>
                <a:latin typeface="Lato"/>
                <a:ea typeface="Lato"/>
                <a:cs typeface="Lato"/>
              </a:rPr>
              <a:t>1 1</a:t>
            </a:r>
            <a:r>
              <a:rPr lang="es-PY" sz="1100" b="0" i="0" dirty="0">
                <a:solidFill>
                  <a:srgbClr val="000000"/>
                </a:solidFill>
                <a:effectLst/>
                <a:latin typeface="Lato"/>
                <a:ea typeface="Lato"/>
                <a:cs typeface="Lato"/>
              </a:rPr>
              <a:t>Pero tú, hombre de Dios, huye de estas cosas y sigue la justicia, la piedad, la fe, el amor, la paciencia y la mansedumbre. </a:t>
            </a:r>
            <a:r>
              <a:rPr lang="es-PY" sz="1100" b="1" i="0" baseline="30000" dirty="0">
                <a:solidFill>
                  <a:srgbClr val="000000"/>
                </a:solidFill>
                <a:effectLst/>
                <a:latin typeface="Lato"/>
                <a:ea typeface="Lato"/>
                <a:cs typeface="Lato"/>
              </a:rPr>
              <a:t>12 </a:t>
            </a:r>
            <a:r>
              <a:rPr lang="es-PY" sz="1100" b="0" i="0" dirty="0">
                <a:solidFill>
                  <a:srgbClr val="000000"/>
                </a:solidFill>
                <a:effectLst/>
                <a:latin typeface="Lato"/>
                <a:ea typeface="Lato"/>
                <a:cs typeface="Lato"/>
              </a:rPr>
              <a:t>Presenta la buena batalla de la fe, aférrate a la vida eterna, a la cual también fuiste llamado cuando hiciste la buena profesión delante de muchos testigos. </a:t>
            </a: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92A2FCC4-5124-E4B3-2149-AFA2CE4BEE4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925374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FF350101-310B-1D68-7C7C-67043091EEE5}"/>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4B147FB4-2496-F89B-CC0F-6E44CF5E790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s-PY" sz="1100" b="1" i="0" baseline="30000" dirty="0">
                <a:solidFill>
                  <a:srgbClr val="000000"/>
                </a:solidFill>
                <a:effectLst/>
                <a:latin typeface="Lato"/>
                <a:ea typeface="Lato"/>
                <a:cs typeface="Lato"/>
              </a:rPr>
              <a:t>13 </a:t>
            </a:r>
            <a:r>
              <a:rPr lang="es-PY" sz="1100" b="0" i="0" dirty="0">
                <a:solidFill>
                  <a:srgbClr val="000000"/>
                </a:solidFill>
                <a:effectLst/>
                <a:latin typeface="Lato"/>
                <a:ea typeface="Lato"/>
                <a:cs typeface="Lato"/>
              </a:rPr>
              <a:t>Delante de Dios, que da vida a todas las cosas, y de Jesucristo, que dio testimonio de la buena profesión delante de Poncio Pilato, te mando </a:t>
            </a:r>
            <a:r>
              <a:rPr lang="es-PY" sz="1100" b="1" i="0" baseline="30000" dirty="0">
                <a:solidFill>
                  <a:srgbClr val="000000"/>
                </a:solidFill>
                <a:effectLst/>
                <a:latin typeface="Lato"/>
                <a:ea typeface="Lato"/>
                <a:cs typeface="Lato"/>
              </a:rPr>
              <a:t>14 </a:t>
            </a:r>
            <a:r>
              <a:rPr lang="es-PY" sz="1100" b="0" i="0" dirty="0">
                <a:solidFill>
                  <a:srgbClr val="000000"/>
                </a:solidFill>
                <a:effectLst/>
                <a:latin typeface="Lato"/>
                <a:ea typeface="Lato"/>
                <a:cs typeface="Lato"/>
              </a:rPr>
              <a:t>que mantengas el mandamiento inmaculado e irreprensible hasta la aparición de nuestro Señor Jesucristo, </a:t>
            </a: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EF34350D-74E3-AB32-4D82-6ADF9EE7E07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80091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A45021AE-3BDE-E10D-B611-DFAA39AE0962}"/>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6A7F0948-822C-8255-6CE2-EBE7F2A9462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s-PY" sz="1100" b="1" i="0" baseline="30000" dirty="0">
                <a:solidFill>
                  <a:srgbClr val="000000"/>
                </a:solidFill>
                <a:effectLst/>
                <a:latin typeface="Lato"/>
                <a:ea typeface="Lato"/>
                <a:cs typeface="Lato"/>
              </a:rPr>
              <a:t>15 </a:t>
            </a:r>
            <a:r>
              <a:rPr lang="es-PY" sz="1100" b="0" i="0" dirty="0">
                <a:solidFill>
                  <a:srgbClr val="000000"/>
                </a:solidFill>
                <a:effectLst/>
                <a:latin typeface="Lato"/>
                <a:ea typeface="Lato"/>
                <a:cs typeface="Lato"/>
              </a:rPr>
              <a:t>la cual a su debido tiempo mostrará el bienaventurado y solo Soberano, Rey de reyes, y Señor de señores, </a:t>
            </a:r>
            <a:r>
              <a:rPr lang="es-PY" sz="1100" b="1" i="0" baseline="30000" dirty="0">
                <a:solidFill>
                  <a:srgbClr val="000000"/>
                </a:solidFill>
                <a:effectLst/>
                <a:latin typeface="Lato"/>
                <a:ea typeface="Lato"/>
                <a:cs typeface="Lato"/>
              </a:rPr>
              <a:t>16 </a:t>
            </a:r>
            <a:r>
              <a:rPr lang="es-PY" sz="1100" b="0" i="0" dirty="0">
                <a:solidFill>
                  <a:srgbClr val="000000"/>
                </a:solidFill>
                <a:effectLst/>
                <a:latin typeface="Lato"/>
                <a:ea typeface="Lato"/>
                <a:cs typeface="Lato"/>
              </a:rPr>
              <a:t>el único que es inmortal y que habita en luz inaccesible, a quien ningún hombre ha visto ni puede ver, al cual sea la honra y el imperio sempiterno. Amén.</a:t>
            </a:r>
            <a:endParaRPr lang="es-PY" sz="1100" i="1" dirty="0">
              <a:solidFill>
                <a:schemeClr val="dk1"/>
              </a:solidFill>
              <a:latin typeface="Lato"/>
              <a:ea typeface="Lato"/>
              <a:cs typeface="Lato"/>
            </a:endParaRP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30A234E7-154A-3FB6-1CCC-F8D00EDD806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81099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56D5BA8F-0AE8-1942-E94B-EE1DADE23F61}"/>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957603DD-7055-7720-994F-8C49FDCD752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buFontTx/>
              <a:buNone/>
            </a:pPr>
            <a:r>
              <a:rPr lang="es-ES" sz="1100" b="1" dirty="0">
                <a:effectLst/>
                <a:latin typeface="Calibri" panose="020F0502020204030204" pitchFamily="34" charset="0"/>
                <a:ea typeface="Calibri" panose="020F0502020204030204" pitchFamily="34" charset="0"/>
              </a:rPr>
              <a:t>Elija su frase favorita de lo que Pablo le encarga a Timoteo en v.11-16. </a:t>
            </a:r>
            <a:r>
              <a:rPr lang="es-ES" sz="1100" i="1" dirty="0">
                <a:solidFill>
                  <a:srgbClr val="00B050"/>
                </a:solidFill>
                <a:effectLst/>
                <a:latin typeface="Calibri" panose="020F0502020204030204" pitchFamily="34" charset="0"/>
                <a:ea typeface="Calibri" panose="020F0502020204030204" pitchFamily="34" charset="0"/>
              </a:rPr>
              <a:t>Permite que los estudiantes contestan.</a:t>
            </a:r>
          </a:p>
          <a:p>
            <a:pPr marL="0" marR="0" lvl="0" indent="0">
              <a:buFontTx/>
              <a:buNone/>
            </a:pPr>
            <a:endParaRPr lang="en-US" sz="1100" dirty="0">
              <a:effectLst/>
              <a:latin typeface="Calibri" panose="020F0502020204030204" pitchFamily="34" charset="0"/>
              <a:ea typeface="Calibri" panose="020F0502020204030204" pitchFamily="34" charset="0"/>
            </a:endParaRPr>
          </a:p>
          <a:p>
            <a:pPr marL="0" marR="0" lvl="0" indent="0">
              <a:buFontTx/>
              <a:buNone/>
            </a:pPr>
            <a:r>
              <a:rPr lang="es-ES" sz="1100" dirty="0">
                <a:effectLst/>
                <a:latin typeface="Calibri" panose="020F0502020204030204" pitchFamily="34" charset="0"/>
                <a:ea typeface="Calibri" panose="020F0502020204030204" pitchFamily="34" charset="0"/>
              </a:rPr>
              <a:t>Unas sugerencias: </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El contraste de v.11: Huye, sigue</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La buena Batalla</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La buena profesión delante de Poncio Pilato</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Soberano, Rey de reyes y Señor de señores</a:t>
            </a:r>
            <a:endParaRPr lang="en-US" sz="1100" dirty="0">
              <a:effectLst/>
              <a:latin typeface="Calibri" panose="020F0502020204030204" pitchFamily="34" charset="0"/>
              <a:ea typeface="Calibri" panose="020F0502020204030204" pitchFamily="34" charset="0"/>
            </a:endParaRPr>
          </a:p>
          <a:p>
            <a:pPr marL="171450" lvl="0" indent="-171450" algn="l" rtl="0">
              <a:spcBef>
                <a:spcPts val="1000"/>
              </a:spcBef>
              <a:spcAft>
                <a:spcPts val="0"/>
              </a:spcAft>
              <a:buFontTx/>
              <a:buChar char="-"/>
            </a:pPr>
            <a:endParaRPr lang="en-US" dirty="0"/>
          </a:p>
        </p:txBody>
      </p:sp>
      <p:sp>
        <p:nvSpPr>
          <p:cNvPr id="311" name="Google Shape;311;g2f5882f685f_0_775:notes">
            <a:extLst>
              <a:ext uri="{FF2B5EF4-FFF2-40B4-BE49-F238E27FC236}">
                <a16:creationId xmlns:a16="http://schemas.microsoft.com/office/drawing/2014/main" id="{A37956AD-D50B-BDEA-67C8-1139F15C194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50608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E8AAD805-10F7-6C3B-D87F-2F7CB77807FA}"/>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D65C2033-3465-834D-D5A3-A613AFB2E16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n-US" dirty="0"/>
              <a:t>1 Timoteo 6:17-21</a:t>
            </a:r>
            <a:br>
              <a:rPr lang="en-US" dirty="0"/>
            </a:br>
            <a:r>
              <a:rPr lang="es-PY" sz="1100" b="1" i="0" baseline="30000" dirty="0">
                <a:solidFill>
                  <a:srgbClr val="000000"/>
                </a:solidFill>
                <a:effectLst/>
                <a:latin typeface="Lato"/>
                <a:ea typeface="Lato"/>
                <a:cs typeface="Lato"/>
              </a:rPr>
              <a:t>17 </a:t>
            </a:r>
            <a:r>
              <a:rPr lang="es-PY" sz="1100" b="0" i="0" dirty="0">
                <a:solidFill>
                  <a:srgbClr val="000000"/>
                </a:solidFill>
                <a:effectLst/>
                <a:latin typeface="Lato"/>
                <a:ea typeface="Lato"/>
                <a:cs typeface="Lato"/>
              </a:rPr>
              <a:t>A los ricos de este siglo mándales que no sean altivos, ni pongan su esperanza en las riquezas, las cuales son inciertas, sino en el Dios vivo, que nos da todas las cosas en abundancia para que las disfrutemos. </a:t>
            </a:r>
            <a:r>
              <a:rPr lang="es-PY" sz="1100" b="1" i="0" baseline="30000" dirty="0">
                <a:solidFill>
                  <a:srgbClr val="000000"/>
                </a:solidFill>
                <a:effectLst/>
                <a:latin typeface="Lato"/>
                <a:ea typeface="Lato"/>
                <a:cs typeface="Lato"/>
              </a:rPr>
              <a:t>18 </a:t>
            </a:r>
            <a:r>
              <a:rPr lang="es-PY" sz="1100" b="0" i="0" dirty="0">
                <a:solidFill>
                  <a:srgbClr val="000000"/>
                </a:solidFill>
                <a:effectLst/>
                <a:latin typeface="Lato"/>
                <a:ea typeface="Lato"/>
                <a:cs typeface="Lato"/>
              </a:rPr>
              <a:t>Mándales que hagan el bien, y que sean ricos en buenas obras, dadivosos y generosos;</a:t>
            </a: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A2CD6319-A94A-0217-C7BF-7C821DF64F3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9004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dirty="0">
                <a:effectLst/>
                <a:latin typeface="Calibri" panose="020F0502020204030204" pitchFamily="34" charset="0"/>
                <a:ea typeface="Calibri" panose="020F0502020204030204" pitchFamily="34" charset="0"/>
              </a:rPr>
              <a:t>2. </a:t>
            </a:r>
            <a:r>
              <a:rPr lang="en-US" sz="1800" b="1" dirty="0" err="1">
                <a:effectLst/>
                <a:latin typeface="Calibri" panose="020F0502020204030204" pitchFamily="34" charset="0"/>
                <a:ea typeface="Calibri" panose="020F0502020204030204" pitchFamily="34" charset="0"/>
              </a:rPr>
              <a:t>Introducción</a:t>
            </a:r>
            <a:r>
              <a:rPr lang="en-US" sz="1800" b="1" dirty="0">
                <a:effectLst/>
                <a:latin typeface="Calibri" panose="020F0502020204030204" pitchFamily="34" charset="0"/>
                <a:ea typeface="Calibri" panose="020F0502020204030204" pitchFamily="34" charset="0"/>
              </a:rPr>
              <a:t> breve a la </a:t>
            </a:r>
            <a:r>
              <a:rPr lang="en-US" sz="1800" b="1" dirty="0" err="1">
                <a:effectLst/>
                <a:latin typeface="Calibri" panose="020F0502020204030204" pitchFamily="34" charset="0"/>
                <a:ea typeface="Calibri" panose="020F0502020204030204" pitchFamily="34" charset="0"/>
              </a:rPr>
              <a:t>lección</a:t>
            </a:r>
            <a:endParaRPr lang="en-US" sz="1800" b="1" dirty="0">
              <a:effectLst/>
              <a:latin typeface="Calibri" panose="020F0502020204030204" pitchFamily="34" charset="0"/>
              <a:ea typeface="Calibri" panose="020F0502020204030204" pitchFamily="34" charset="0"/>
            </a:endParaRPr>
          </a:p>
          <a:p>
            <a:pPr marL="0" lvl="0" indent="0" algn="l" rtl="0">
              <a:lnSpc>
                <a:spcPct val="100000"/>
              </a:lnSpc>
              <a:spcBef>
                <a:spcPts val="0"/>
              </a:spcBef>
              <a:spcAft>
                <a:spcPts val="0"/>
              </a:spcAft>
              <a:buSzPts val="1100"/>
              <a:buNone/>
            </a:pPr>
            <a:endParaRPr dirty="0"/>
          </a:p>
        </p:txBody>
      </p:sp>
      <p:sp>
        <p:nvSpPr>
          <p:cNvPr id="98" name="Google Shape;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73423D98-80BC-9859-A944-5BD34C07702B}"/>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B23AAC30-7F44-8BB0-D9E2-E2C1D544B4F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l">
              <a:buFontTx/>
              <a:buNone/>
            </a:pPr>
            <a:r>
              <a:rPr lang="es-PY" sz="1100" b="0" i="0" dirty="0">
                <a:solidFill>
                  <a:srgbClr val="000000"/>
                </a:solidFill>
                <a:effectLst/>
                <a:latin typeface="Lato"/>
                <a:ea typeface="Lato"/>
                <a:cs typeface="Lato"/>
              </a:rPr>
              <a:t> </a:t>
            </a:r>
            <a:r>
              <a:rPr lang="es-PY" sz="1100" b="1" i="0" baseline="30000" dirty="0">
                <a:solidFill>
                  <a:srgbClr val="000000"/>
                </a:solidFill>
                <a:effectLst/>
                <a:latin typeface="Lato"/>
                <a:ea typeface="Lato"/>
                <a:cs typeface="Lato"/>
              </a:rPr>
              <a:t>19 </a:t>
            </a:r>
            <a:r>
              <a:rPr lang="es-PY" sz="1100" b="0" i="0" dirty="0">
                <a:solidFill>
                  <a:srgbClr val="000000"/>
                </a:solidFill>
                <a:effectLst/>
                <a:latin typeface="Lato"/>
                <a:ea typeface="Lato"/>
                <a:cs typeface="Lato"/>
              </a:rPr>
              <a:t>que atesoren para sí mismos un buen fundamento para el futuro, que se aferren a la vida eterna.</a:t>
            </a:r>
            <a:endParaRPr lang="es-PY" sz="1100" b="1" i="0" baseline="30000" dirty="0">
              <a:solidFill>
                <a:srgbClr val="000000"/>
              </a:solidFill>
              <a:effectLst/>
              <a:latin typeface="Lato"/>
              <a:ea typeface="Lato"/>
              <a:cs typeface="Lato"/>
            </a:endParaRPr>
          </a:p>
          <a:p>
            <a:pPr marL="158750" indent="0" algn="l">
              <a:buFontTx/>
              <a:buNone/>
            </a:pPr>
            <a:endParaRPr lang="es-PY" sz="1100" b="1" i="0" baseline="30000" dirty="0">
              <a:solidFill>
                <a:srgbClr val="000000"/>
              </a:solidFill>
              <a:effectLst/>
              <a:latin typeface="Lato"/>
              <a:ea typeface="Lato"/>
              <a:cs typeface="Lato"/>
            </a:endParaRPr>
          </a:p>
          <a:p>
            <a:pPr marL="158750" indent="0" algn="l">
              <a:buFontTx/>
              <a:buNone/>
            </a:pPr>
            <a:r>
              <a:rPr lang="es-PY" sz="1100" b="1" i="0" baseline="30000" dirty="0">
                <a:solidFill>
                  <a:srgbClr val="000000"/>
                </a:solidFill>
                <a:effectLst/>
                <a:latin typeface="Lato"/>
                <a:ea typeface="Lato"/>
                <a:cs typeface="Lato"/>
              </a:rPr>
              <a:t>20 </a:t>
            </a:r>
            <a:r>
              <a:rPr lang="es-PY" sz="1100" b="0" i="0" dirty="0">
                <a:solidFill>
                  <a:srgbClr val="000000"/>
                </a:solidFill>
                <a:effectLst/>
                <a:latin typeface="Lato"/>
                <a:ea typeface="Lato"/>
                <a:cs typeface="Lato"/>
              </a:rPr>
              <a:t>Timoteo, guarda lo que se te ha encomendado. Evita las pláticas profanas acerca de cosas vanas, y los argumentos de la falsamente llamada ciencia, </a:t>
            </a:r>
            <a:r>
              <a:rPr lang="es-PY" sz="1100" b="1" i="0" baseline="30000" dirty="0">
                <a:solidFill>
                  <a:srgbClr val="000000"/>
                </a:solidFill>
                <a:effectLst/>
                <a:latin typeface="Lato"/>
                <a:ea typeface="Lato"/>
                <a:cs typeface="Lato"/>
              </a:rPr>
              <a:t>21 </a:t>
            </a:r>
            <a:r>
              <a:rPr lang="es-PY" sz="1100" b="0" i="0" dirty="0">
                <a:solidFill>
                  <a:srgbClr val="000000"/>
                </a:solidFill>
                <a:effectLst/>
                <a:latin typeface="Lato"/>
                <a:ea typeface="Lato"/>
                <a:cs typeface="Lato"/>
              </a:rPr>
              <a:t>la cual algunos profesaron y se desviaron de la fe. Que la gracia sea contigo. Amén.</a:t>
            </a: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6F442803-7C6A-F11A-CB45-D35BF00FCA8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95369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6DA43003-5218-C67C-AAD2-1F7F25B41BE1}"/>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4877A023-ED45-4511-EE41-1A8A1421A30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buFontTx/>
              <a:buNone/>
            </a:pPr>
            <a:r>
              <a:rPr lang="es-ES" sz="1100" b="1" dirty="0">
                <a:effectLst/>
                <a:latin typeface="Calibri" panose="020F0502020204030204" pitchFamily="34" charset="0"/>
                <a:ea typeface="Calibri" panose="020F0502020204030204" pitchFamily="34" charset="0"/>
              </a:rPr>
              <a:t>¿Cómo puede el sembrador animar a una familia con muchos recursos materiales? </a:t>
            </a:r>
            <a:r>
              <a:rPr lang="es-ES" sz="1100" i="1" dirty="0">
                <a:solidFill>
                  <a:srgbClr val="00B050"/>
                </a:solidFill>
                <a:effectLst/>
                <a:latin typeface="Calibri" panose="020F0502020204030204" pitchFamily="34" charset="0"/>
                <a:ea typeface="Calibri" panose="020F0502020204030204" pitchFamily="34" charset="0"/>
              </a:rPr>
              <a:t>Permite que los estudiantes contestan.</a:t>
            </a:r>
            <a:endParaRPr lang="en-US" sz="1100" i="1" dirty="0">
              <a:solidFill>
                <a:srgbClr val="00B050"/>
              </a:solidFill>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A ser humildes.</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A poner la esperanza en Dios.  </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A hacer el bien, siendo ricos en buenas obras. </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A planificar con una mira a la vida eterna. </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¿Cómo se ve esto en práctica?  Apoyan a la iglesia económicamente.  </a:t>
            </a:r>
            <a:endParaRPr lang="en-US" sz="1100" dirty="0">
              <a:effectLst/>
              <a:latin typeface="Calibri" panose="020F0502020204030204" pitchFamily="34" charset="0"/>
              <a:ea typeface="Calibri" panose="020F0502020204030204" pitchFamily="34" charset="0"/>
            </a:endParaRPr>
          </a:p>
          <a:p>
            <a:pPr marL="0" marR="0" lvl="0" indent="0">
              <a:buFontTx/>
              <a:buNone/>
            </a:pPr>
            <a:endParaRPr lang="es-ES" sz="1100" dirty="0">
              <a:effectLst/>
              <a:latin typeface="Calibri" panose="020F0502020204030204" pitchFamily="34" charset="0"/>
              <a:ea typeface="Calibri" panose="020F0502020204030204" pitchFamily="34" charset="0"/>
            </a:endParaRPr>
          </a:p>
          <a:p>
            <a:pPr marL="0" marR="0" lvl="0" indent="0">
              <a:buFontTx/>
              <a:buNone/>
            </a:pPr>
            <a:r>
              <a:rPr lang="es-ES" sz="1100" b="1" dirty="0">
                <a:effectLst/>
                <a:latin typeface="Calibri" panose="020F0502020204030204" pitchFamily="34" charset="0"/>
                <a:ea typeface="Calibri" panose="020F0502020204030204" pitchFamily="34" charset="0"/>
              </a:rPr>
              <a:t>¿Cuál es la última advertencia de Pablo a Timoteo y también a nosotros? </a:t>
            </a:r>
            <a:r>
              <a:rPr lang="es-ES" sz="1100" i="1" dirty="0">
                <a:solidFill>
                  <a:srgbClr val="00B050"/>
                </a:solidFill>
                <a:effectLst/>
                <a:latin typeface="Calibri" panose="020F0502020204030204" pitchFamily="34" charset="0"/>
                <a:ea typeface="Calibri" panose="020F0502020204030204" pitchFamily="34" charset="0"/>
              </a:rPr>
              <a:t>Permite que los estudiantes contestan.</a:t>
            </a:r>
            <a:endParaRPr lang="en-US" sz="1100" i="1" dirty="0">
              <a:solidFill>
                <a:srgbClr val="00B050"/>
              </a:solidFill>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No te metas en argumentos filosóficos sin base bíblica.  Te pueden hacer desviar de la fe.  </a:t>
            </a:r>
            <a:endParaRPr lang="en-US" sz="1100" dirty="0">
              <a:effectLst/>
              <a:latin typeface="Calibri" panose="020F0502020204030204" pitchFamily="34" charset="0"/>
              <a:ea typeface="Calibri" panose="020F0502020204030204" pitchFamily="34" charset="0"/>
            </a:endParaRP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F68D3B0A-1797-1187-BF40-CBD87A4C1CB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29856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3D11A126-84F0-CC9D-8CE4-4A2116D86B23}"/>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9310E7D3-3E2D-2961-31F7-A33103F1F05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buNone/>
            </a:pPr>
            <a:r>
              <a:rPr lang="es-ES" sz="1800" b="1" dirty="0">
                <a:effectLst/>
                <a:latin typeface="Calibri" panose="020F0502020204030204" pitchFamily="34" charset="0"/>
                <a:ea typeface="Calibri" panose="020F0502020204030204" pitchFamily="34" charset="0"/>
              </a:rPr>
              <a:t>1. Esquema de 1 Timoteo</a:t>
            </a:r>
          </a:p>
          <a:p>
            <a:pPr marL="0" marR="0">
              <a:buNone/>
            </a:pPr>
            <a:endParaRPr lang="en-US" sz="1800" dirty="0">
              <a:effectLst/>
              <a:latin typeface="Calibri" panose="020F0502020204030204" pitchFamily="34" charset="0"/>
              <a:ea typeface="Calibri" panose="020F0502020204030204" pitchFamily="34" charset="0"/>
            </a:endParaRPr>
          </a:p>
          <a:p>
            <a:pPr marL="342900" marR="0" lvl="0" indent="-342900">
              <a:buFont typeface="Symbol" pitchFamily="2" charset="2"/>
              <a:buChar char=""/>
            </a:pPr>
            <a:r>
              <a:rPr lang="es-ES" sz="1800" i="1" dirty="0">
                <a:effectLst/>
                <a:latin typeface="Calibri" panose="020F0502020204030204" pitchFamily="34" charset="0"/>
                <a:ea typeface="Calibri" panose="020F0502020204030204" pitchFamily="34" charset="0"/>
              </a:rPr>
              <a:t>1-” Te encargo, hijo mío” y el testimonio de Pablo</a:t>
            </a:r>
            <a:endParaRPr lang="en-US" sz="1800" dirty="0">
              <a:effectLst/>
              <a:latin typeface="Calibri" panose="020F0502020204030204" pitchFamily="34" charset="0"/>
              <a:ea typeface="Calibri" panose="020F0502020204030204" pitchFamily="34" charset="0"/>
            </a:endParaRPr>
          </a:p>
          <a:p>
            <a:pPr marL="342900" marR="0" lvl="0" indent="-342900">
              <a:buFont typeface="Symbol" pitchFamily="2" charset="2"/>
              <a:buChar char=""/>
            </a:pPr>
            <a:r>
              <a:rPr lang="es-ES" sz="1800" i="1" dirty="0">
                <a:effectLst/>
                <a:latin typeface="Calibri" panose="020F0502020204030204" pitchFamily="34" charset="0"/>
                <a:ea typeface="Calibri" panose="020F0502020204030204" pitchFamily="34" charset="0"/>
              </a:rPr>
              <a:t>2- Oración, Varones, Mujeres</a:t>
            </a:r>
            <a:endParaRPr lang="en-US" sz="1800" dirty="0">
              <a:effectLst/>
              <a:latin typeface="Calibri" panose="020F0502020204030204" pitchFamily="34" charset="0"/>
              <a:ea typeface="Calibri" panose="020F0502020204030204" pitchFamily="34" charset="0"/>
            </a:endParaRPr>
          </a:p>
          <a:p>
            <a:pPr marL="342900" marR="0" lvl="0" indent="-342900">
              <a:buFont typeface="Symbol" pitchFamily="2" charset="2"/>
              <a:buChar char=""/>
            </a:pPr>
            <a:r>
              <a:rPr lang="es-ES" sz="1800" i="1" dirty="0">
                <a:effectLst/>
                <a:latin typeface="Calibri" panose="020F0502020204030204" pitchFamily="34" charset="0"/>
                <a:ea typeface="Calibri" panose="020F0502020204030204" pitchFamily="34" charset="0"/>
              </a:rPr>
              <a:t>3- Requisitos a los líderes</a:t>
            </a:r>
            <a:endParaRPr lang="en-US" sz="1800" dirty="0">
              <a:effectLst/>
              <a:latin typeface="Calibri" panose="020F0502020204030204" pitchFamily="34" charset="0"/>
              <a:ea typeface="Calibri" panose="020F0502020204030204" pitchFamily="34" charset="0"/>
            </a:endParaRPr>
          </a:p>
          <a:p>
            <a:pPr marL="342900" marR="0" lvl="0" indent="-342900">
              <a:buFont typeface="Symbol" pitchFamily="2" charset="2"/>
              <a:buChar char=""/>
            </a:pPr>
            <a:r>
              <a:rPr lang="es-ES" sz="1800" i="1" dirty="0">
                <a:effectLst/>
                <a:latin typeface="Calibri" panose="020F0502020204030204" pitchFamily="34" charset="0"/>
                <a:ea typeface="Calibri" panose="020F0502020204030204" pitchFamily="34" charset="0"/>
              </a:rPr>
              <a:t>4- Un buen ministerio</a:t>
            </a:r>
            <a:endParaRPr lang="en-US" sz="1800" dirty="0">
              <a:effectLst/>
              <a:latin typeface="Calibri" panose="020F0502020204030204" pitchFamily="34" charset="0"/>
              <a:ea typeface="Calibri" panose="020F0502020204030204" pitchFamily="34" charset="0"/>
            </a:endParaRPr>
          </a:p>
          <a:p>
            <a:pPr marL="342900" marR="0" lvl="0" indent="-342900">
              <a:buFont typeface="Symbol" pitchFamily="2" charset="2"/>
              <a:buChar char=""/>
            </a:pPr>
            <a:r>
              <a:rPr lang="es-ES" sz="1800" i="1" dirty="0">
                <a:effectLst/>
                <a:latin typeface="Calibri" panose="020F0502020204030204" pitchFamily="34" charset="0"/>
                <a:ea typeface="Calibri" panose="020F0502020204030204" pitchFamily="34" charset="0"/>
              </a:rPr>
              <a:t>5- Viudas y Ancianos</a:t>
            </a:r>
            <a:endParaRPr lang="en-US" sz="1800" dirty="0">
              <a:effectLst/>
              <a:latin typeface="Calibri" panose="020F0502020204030204" pitchFamily="34" charset="0"/>
              <a:ea typeface="Calibri" panose="020F0502020204030204" pitchFamily="34" charset="0"/>
            </a:endParaRPr>
          </a:p>
          <a:p>
            <a:pPr marL="342900" marR="0" lvl="0" indent="-342900">
              <a:buFont typeface="Symbol" pitchFamily="2" charset="2"/>
              <a:buChar char=""/>
            </a:pPr>
            <a:r>
              <a:rPr lang="es-ES" sz="1800" i="1" dirty="0">
                <a:effectLst/>
                <a:latin typeface="Calibri" panose="020F0502020204030204" pitchFamily="34" charset="0"/>
                <a:ea typeface="Calibri" panose="020F0502020204030204" pitchFamily="34" charset="0"/>
              </a:rPr>
              <a:t>6-Contentamiento y la buena batalla</a:t>
            </a:r>
            <a:endParaRPr lang="en-US" sz="1800" dirty="0">
              <a:effectLst/>
              <a:latin typeface="Calibri" panose="020F0502020204030204" pitchFamily="34" charset="0"/>
              <a:ea typeface="Calibri" panose="020F0502020204030204" pitchFamily="34" charset="0"/>
            </a:endParaRP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F8405B38-D14D-05BF-1190-FC24B25794E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5481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f5882f685f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buNone/>
            </a:pPr>
            <a:r>
              <a:rPr lang="es-ES" sz="1800" dirty="0">
                <a:effectLst/>
                <a:latin typeface="Calibri" panose="020F0502020204030204" pitchFamily="34" charset="0"/>
                <a:ea typeface="Calibri" panose="020F0502020204030204" pitchFamily="34" charset="0"/>
              </a:rPr>
              <a:t>2. Revisar el proyecto final:</a:t>
            </a:r>
          </a:p>
          <a:p>
            <a:pPr marL="0" marR="0">
              <a:buNone/>
            </a:pPr>
            <a:endParaRPr lang="en-US" sz="1800" dirty="0">
              <a:effectLst/>
              <a:latin typeface="Calibri" panose="020F0502020204030204" pitchFamily="34" charset="0"/>
              <a:ea typeface="Calibri" panose="020F0502020204030204" pitchFamily="34" charset="0"/>
            </a:endParaRPr>
          </a:p>
          <a:p>
            <a:pPr marL="342900" marR="0" lvl="0" indent="-342900">
              <a:buFont typeface="Symbol" pitchFamily="2" charset="2"/>
              <a:buChar char=""/>
            </a:pPr>
            <a:r>
              <a:rPr lang="es-ES" sz="1800" dirty="0">
                <a:effectLst/>
                <a:latin typeface="Calibri" panose="020F0502020204030204" pitchFamily="34" charset="0"/>
                <a:ea typeface="Calibri" panose="020F0502020204030204" pitchFamily="34" charset="0"/>
              </a:rPr>
              <a:t>Desarrollar por escrito, por audio o video su testimonio personal.  ¿Cómo le ha salvado Dios?  ¿Cómo ha obrado en su vida?  </a:t>
            </a:r>
            <a:endParaRPr lang="en-US" sz="1800" dirty="0">
              <a:effectLst/>
              <a:latin typeface="Calibri" panose="020F0502020204030204" pitchFamily="34" charset="0"/>
              <a:ea typeface="Calibri" panose="020F0502020204030204" pitchFamily="34" charset="0"/>
            </a:endParaRPr>
          </a:p>
          <a:p>
            <a:pPr marL="342900" marR="0" lvl="0" indent="-342900">
              <a:buFont typeface="Symbol" pitchFamily="2" charset="2"/>
              <a:buChar char=""/>
            </a:pPr>
            <a:r>
              <a:rPr lang="es-ES" sz="1800" dirty="0">
                <a:effectLst/>
                <a:latin typeface="Calibri" panose="020F0502020204030204" pitchFamily="34" charset="0"/>
                <a:ea typeface="Calibri" panose="020F0502020204030204" pitchFamily="34" charset="0"/>
              </a:rPr>
              <a:t>Escribir una carta a un “Timoteo” (alguien) en su grupo que muestre potencial como líder. La carta hablará sobre el carácter de un líder espiritual, usando temas y pasajes de 1 y 2 Timoteo. ¿Qué es lo que ve en él o ella? Enfóquese más en lo espiritual y no tanto en los talentos</a:t>
            </a:r>
            <a:endParaRPr lang="en-US" sz="1800" dirty="0">
              <a:effectLst/>
              <a:latin typeface="Calibri" panose="020F0502020204030204" pitchFamily="34" charset="0"/>
              <a:ea typeface="Calibri" panose="020F0502020204030204" pitchFamily="34" charset="0"/>
            </a:endParaRPr>
          </a:p>
          <a:p>
            <a:pPr marL="0" lvl="0" indent="0" algn="l" rtl="0">
              <a:spcBef>
                <a:spcPts val="1000"/>
              </a:spcBef>
              <a:spcAft>
                <a:spcPts val="0"/>
              </a:spcAft>
              <a:buNone/>
            </a:pPr>
            <a:endParaRPr dirty="0"/>
          </a:p>
        </p:txBody>
      </p:sp>
      <p:sp>
        <p:nvSpPr>
          <p:cNvPr id="207" name="Google Shape;207;g2f5882f685f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a:extLst>
            <a:ext uri="{FF2B5EF4-FFF2-40B4-BE49-F238E27FC236}">
              <a16:creationId xmlns:a16="http://schemas.microsoft.com/office/drawing/2014/main" id="{351DEDE9-14AB-F9BA-7165-46DDCD6F9702}"/>
            </a:ext>
          </a:extLst>
        </p:cNvPr>
        <p:cNvGrpSpPr/>
        <p:nvPr/>
      </p:nvGrpSpPr>
      <p:grpSpPr>
        <a:xfrm>
          <a:off x="0" y="0"/>
          <a:ext cx="0" cy="0"/>
          <a:chOff x="0" y="0"/>
          <a:chExt cx="0" cy="0"/>
        </a:xfrm>
      </p:grpSpPr>
      <p:sp>
        <p:nvSpPr>
          <p:cNvPr id="206" name="Google Shape;206;g2f5882f685f_0_139:notes">
            <a:extLst>
              <a:ext uri="{FF2B5EF4-FFF2-40B4-BE49-F238E27FC236}">
                <a16:creationId xmlns:a16="http://schemas.microsoft.com/office/drawing/2014/main" id="{40768AD8-FA7A-920C-468D-45644B2EAC6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marR="0" lvl="0" indent="-342900">
              <a:buFont typeface="Symbol" pitchFamily="2" charset="2"/>
              <a:buChar char=""/>
            </a:pPr>
            <a:r>
              <a:rPr lang="es-ES" sz="1800" dirty="0">
                <a:effectLst/>
                <a:latin typeface="Calibri" panose="020F0502020204030204" pitchFamily="34" charset="0"/>
                <a:ea typeface="Calibri" panose="020F0502020204030204" pitchFamily="34" charset="0"/>
              </a:rPr>
              <a:t>Responder algunas preguntas acerca de temas clave en las dos cartas a Timoteo.</a:t>
            </a:r>
            <a:endParaRPr lang="en-US" sz="1800" dirty="0">
              <a:effectLst/>
              <a:latin typeface="Calibri" panose="020F0502020204030204" pitchFamily="34" charset="0"/>
              <a:ea typeface="Calibri" panose="020F0502020204030204" pitchFamily="34" charset="0"/>
            </a:endParaRPr>
          </a:p>
          <a:p>
            <a:pPr marL="0" lvl="0" indent="0" algn="l" rtl="0">
              <a:spcBef>
                <a:spcPts val="1000"/>
              </a:spcBef>
              <a:spcAft>
                <a:spcPts val="0"/>
              </a:spcAft>
              <a:buNone/>
            </a:pPr>
            <a:endParaRPr dirty="0"/>
          </a:p>
        </p:txBody>
      </p:sp>
      <p:sp>
        <p:nvSpPr>
          <p:cNvPr id="207" name="Google Shape;207;g2f5882f685f_0_139:notes">
            <a:extLst>
              <a:ext uri="{FF2B5EF4-FFF2-40B4-BE49-F238E27FC236}">
                <a16:creationId xmlns:a16="http://schemas.microsoft.com/office/drawing/2014/main" id="{8BE9AF32-27D8-5089-B62F-C4075CEFDE6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01665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2b5a1eaf5a7_0_4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buNone/>
            </a:pPr>
            <a:r>
              <a:rPr lang="es-ES" sz="1800" dirty="0">
                <a:effectLst/>
                <a:latin typeface="Calibri" panose="020F0502020204030204" pitchFamily="34" charset="0"/>
                <a:ea typeface="Calibri" panose="020F0502020204030204" pitchFamily="34" charset="0"/>
              </a:rPr>
              <a:t>3. Tarea</a:t>
            </a:r>
          </a:p>
          <a:p>
            <a:pPr marL="0" marR="0">
              <a:buNone/>
            </a:pPr>
            <a:endParaRPr lang="en-US" sz="1800" dirty="0">
              <a:effectLst/>
              <a:latin typeface="Calibri" panose="020F0502020204030204" pitchFamily="34" charset="0"/>
              <a:ea typeface="Calibri" panose="020F0502020204030204" pitchFamily="34" charset="0"/>
            </a:endParaRPr>
          </a:p>
          <a:p>
            <a:pPr marL="342900" marR="0" lvl="0" indent="-342900">
              <a:buFont typeface="Symbol" pitchFamily="2" charset="2"/>
              <a:buChar char=""/>
            </a:pPr>
            <a:r>
              <a:rPr lang="es-ES" sz="1800" dirty="0">
                <a:effectLst/>
                <a:latin typeface="Calibri" panose="020F0502020204030204" pitchFamily="34" charset="0"/>
                <a:ea typeface="Calibri" panose="020F0502020204030204" pitchFamily="34" charset="0"/>
              </a:rPr>
              <a:t>Ver el video 7    </a:t>
            </a:r>
            <a:r>
              <a:rPr lang="es-ES" sz="1800" u="sng" dirty="0">
                <a:solidFill>
                  <a:srgbClr val="0000FF"/>
                </a:solidFill>
                <a:effectLst/>
                <a:latin typeface="Calibri" panose="020F0502020204030204" pitchFamily="34" charset="0"/>
                <a:ea typeface="Arial" panose="020B0604020202020204" pitchFamily="34" charset="0"/>
                <a:cs typeface="Calibri" panose="020F0502020204030204" pitchFamily="34" charset="0"/>
                <a:hlinkClick r:id="rId3"/>
              </a:rPr>
              <a:t>https://youtu.be/E_1NJxKuR3E?si=_MdEsfRvvTEHAt4d</a:t>
            </a:r>
            <a:endParaRPr lang="en-US" sz="1800" dirty="0">
              <a:effectLst/>
              <a:latin typeface="Calibri" panose="020F0502020204030204" pitchFamily="34" charset="0"/>
              <a:ea typeface="Calibri" panose="020F0502020204030204" pitchFamily="34" charset="0"/>
            </a:endParaRPr>
          </a:p>
          <a:p>
            <a:pPr marL="342900" marR="0" lvl="0" indent="-342900">
              <a:buFont typeface="Symbol" pitchFamily="2" charset="2"/>
              <a:buChar char=""/>
            </a:pPr>
            <a:r>
              <a:rPr lang="es-ES" sz="1800" i="1" dirty="0">
                <a:effectLst/>
                <a:latin typeface="Calibri" panose="020F0502020204030204" pitchFamily="34" charset="0"/>
                <a:ea typeface="Calibri" panose="020F0502020204030204" pitchFamily="34" charset="0"/>
              </a:rPr>
              <a:t>Leer la introducción a 2 Timoteo en la Biblia Popular, y llegar preparado para responder estas dos preguntas:</a:t>
            </a:r>
            <a:endParaRPr lang="en-US" sz="1800" dirty="0">
              <a:effectLst/>
              <a:latin typeface="Calibri" panose="020F0502020204030204" pitchFamily="34" charset="0"/>
              <a:ea typeface="Calibri" panose="020F0502020204030204" pitchFamily="34" charset="0"/>
            </a:endParaRPr>
          </a:p>
          <a:p>
            <a:pPr marL="342900" marR="0" lvl="0" indent="-342900">
              <a:buFont typeface="Symbol" pitchFamily="2" charset="2"/>
              <a:buChar char=""/>
            </a:pPr>
            <a:r>
              <a:rPr lang="es-ES" sz="1800" i="1" dirty="0">
                <a:effectLst/>
                <a:latin typeface="Calibri" panose="020F0502020204030204" pitchFamily="34" charset="0"/>
                <a:ea typeface="Calibri" panose="020F0502020204030204" pitchFamily="34" charset="0"/>
              </a:rPr>
              <a:t>¿Por qué escribió Pablo esta carta? </a:t>
            </a:r>
            <a:endParaRPr lang="en-US" sz="1800" dirty="0">
              <a:effectLst/>
              <a:latin typeface="Calibri" panose="020F0502020204030204" pitchFamily="34" charset="0"/>
              <a:ea typeface="Calibri" panose="020F0502020204030204" pitchFamily="34" charset="0"/>
            </a:endParaRPr>
          </a:p>
          <a:p>
            <a:pPr marL="342900" marR="0" lvl="0" indent="-342900">
              <a:buFont typeface="Symbol" pitchFamily="2" charset="2"/>
              <a:buChar char=""/>
            </a:pPr>
            <a:r>
              <a:rPr lang="es-ES" sz="1800" i="1" dirty="0">
                <a:effectLst/>
                <a:latin typeface="Calibri" panose="020F0502020204030204" pitchFamily="34" charset="0"/>
                <a:ea typeface="Calibri" panose="020F0502020204030204" pitchFamily="34" charset="0"/>
              </a:rPr>
              <a:t>¿Qué diferencias entre la primera carta a Timoteo podemos encontrar en la segunda? </a:t>
            </a:r>
            <a:endParaRPr lang="en-US" sz="1800" dirty="0">
              <a:effectLst/>
              <a:latin typeface="Calibri" panose="020F0502020204030204" pitchFamily="34" charset="0"/>
              <a:ea typeface="Calibri" panose="020F0502020204030204" pitchFamily="34" charset="0"/>
            </a:endParaRPr>
          </a:p>
          <a:p>
            <a:pPr marL="342900" marR="0" lvl="0" indent="-342900">
              <a:buFont typeface="Symbol" pitchFamily="2" charset="2"/>
              <a:buChar char=""/>
            </a:pPr>
            <a:r>
              <a:rPr lang="es-ES" sz="1800" i="1" dirty="0">
                <a:effectLst/>
                <a:latin typeface="Calibri" panose="020F0502020204030204" pitchFamily="34" charset="0"/>
                <a:ea typeface="Calibri" panose="020F0502020204030204" pitchFamily="34" charset="0"/>
              </a:rPr>
              <a:t>El link para Biblia Popular, el tomo con 1, 2 Timoteo y Tito: </a:t>
            </a:r>
            <a:endParaRPr lang="en-US" sz="1800" dirty="0">
              <a:effectLst/>
              <a:latin typeface="Calibri" panose="020F0502020204030204" pitchFamily="34" charset="0"/>
              <a:ea typeface="Calibri" panose="020F0502020204030204" pitchFamily="34" charset="0"/>
            </a:endParaRPr>
          </a:p>
          <a:p>
            <a:pPr marL="342900" marR="0" lvl="0" indent="-342900">
              <a:buFont typeface="Symbol" pitchFamily="2" charset="2"/>
              <a:buChar char=""/>
            </a:pPr>
            <a:r>
              <a:rPr lang="es-ES" sz="1800" dirty="0">
                <a:effectLst/>
                <a:latin typeface="Calibri" panose="020F0502020204030204" pitchFamily="34" charset="0"/>
                <a:ea typeface="Calibri" panose="020F0502020204030204" pitchFamily="34" charset="0"/>
              </a:rPr>
              <a:t>https://</a:t>
            </a:r>
            <a:r>
              <a:rPr lang="es-ES" sz="1800" dirty="0" err="1">
                <a:effectLst/>
                <a:latin typeface="Calibri" panose="020F0502020204030204" pitchFamily="34" charset="0"/>
                <a:ea typeface="Calibri" panose="020F0502020204030204" pitchFamily="34" charset="0"/>
              </a:rPr>
              <a:t>static.showit.co</a:t>
            </a:r>
            <a:r>
              <a:rPr lang="es-ES" sz="1800" dirty="0">
                <a:effectLst/>
                <a:latin typeface="Calibri" panose="020F0502020204030204" pitchFamily="34" charset="0"/>
                <a:ea typeface="Calibri" panose="020F0502020204030204" pitchFamily="34" charset="0"/>
              </a:rPr>
              <a:t>/file/Ex3dsy-0Qe2wImv_ORAwCw/250169/bibliapopular38-1y2timoteotito.pdf</a:t>
            </a:r>
            <a:endParaRPr lang="en-US" sz="1800" dirty="0">
              <a:effectLst/>
              <a:latin typeface="Calibri" panose="020F0502020204030204" pitchFamily="34" charset="0"/>
              <a:ea typeface="Calibri" panose="020F0502020204030204" pitchFamily="34" charset="0"/>
            </a:endParaRPr>
          </a:p>
          <a:p>
            <a:pPr marL="342900" marR="0" lvl="0" indent="-342900">
              <a:buFont typeface="Symbol" pitchFamily="2" charset="2"/>
              <a:buChar char=""/>
            </a:pPr>
            <a:r>
              <a:rPr lang="es-ES" sz="1800" i="1" dirty="0">
                <a:effectLst/>
                <a:latin typeface="Calibri" panose="020F0502020204030204" pitchFamily="34" charset="0"/>
                <a:ea typeface="Calibri" panose="020F0502020204030204" pitchFamily="34" charset="0"/>
              </a:rPr>
              <a:t>Leer 2 Timoteo 1 y 2</a:t>
            </a:r>
            <a:endParaRPr lang="en-US" sz="1800" dirty="0">
              <a:effectLst/>
              <a:latin typeface="Calibri" panose="020F0502020204030204" pitchFamily="34" charset="0"/>
              <a:ea typeface="Calibri" panose="020F0502020204030204" pitchFamily="34" charset="0"/>
            </a:endParaRPr>
          </a:p>
          <a:p>
            <a:pPr marL="914400" marR="1270" lvl="2" indent="-250825" algn="l" rtl="0">
              <a:lnSpc>
                <a:spcPct val="104000"/>
              </a:lnSpc>
              <a:spcBef>
                <a:spcPts val="0"/>
              </a:spcBef>
              <a:spcAft>
                <a:spcPts val="1000"/>
              </a:spcAft>
              <a:buClr>
                <a:schemeClr val="dk1"/>
              </a:buClr>
              <a:buSzPts val="1100"/>
              <a:buFont typeface="Calibri" panose="020F0502020204030204"/>
              <a:buAutoNum type="arabicPeriod"/>
            </a:pPr>
            <a:endParaRPr lang="en-US"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98" name="Google Shape;498;g2b5a1eaf5a7_0_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2adf254731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71450" lvl="0" indent="0" algn="l" defTabSz="914400" rtl="0" eaLnBrk="1" fontAlgn="auto" latinLnBrk="0" hangingPunct="1">
              <a:lnSpc>
                <a:spcPct val="100000"/>
              </a:lnSpc>
              <a:spcBef>
                <a:spcPts val="1000"/>
              </a:spcBef>
              <a:spcAft>
                <a:spcPts val="1000"/>
              </a:spcAft>
              <a:buClr>
                <a:srgbClr val="000000"/>
              </a:buClr>
              <a:buSzPts val="1100"/>
              <a:buFont typeface="Arial"/>
              <a:buNone/>
              <a:tabLst/>
              <a:defRPr/>
            </a:pPr>
            <a:r>
              <a:rPr lang="es-ES" sz="1800" dirty="0">
                <a:effectLst/>
                <a:latin typeface="Calibri" panose="020F0502020204030204" pitchFamily="34" charset="0"/>
                <a:ea typeface="Calibri" panose="020F0502020204030204" pitchFamily="34" charset="0"/>
              </a:rPr>
              <a:t>4. Oración de cierre/bendición</a:t>
            </a:r>
            <a:endParaRPr lang="en-US" sz="1800" dirty="0">
              <a:effectLst/>
              <a:latin typeface="Calibri" panose="020F0502020204030204" pitchFamily="34" charset="0"/>
              <a:ea typeface="Calibri" panose="020F0502020204030204" pitchFamily="34" charset="0"/>
            </a:endParaRPr>
          </a:p>
          <a:p>
            <a:pPr marL="0" marR="171450" lvl="0" indent="0" algn="l" rtl="0">
              <a:lnSpc>
                <a:spcPct val="100000"/>
              </a:lnSpc>
              <a:spcBef>
                <a:spcPts val="1000"/>
              </a:spcBef>
              <a:spcAft>
                <a:spcPts val="1000"/>
              </a:spcAft>
              <a:buSzPts val="1100"/>
              <a:buNone/>
            </a:pPr>
            <a:endParaRPr b="1" dirty="0">
              <a:solidFill>
                <a:schemeClr val="dk1"/>
              </a:solidFill>
              <a:latin typeface="Calibri"/>
              <a:ea typeface="Calibri"/>
              <a:cs typeface="Calibri"/>
              <a:sym typeface="Calibri"/>
            </a:endParaRPr>
          </a:p>
        </p:txBody>
      </p:sp>
      <p:sp>
        <p:nvSpPr>
          <p:cNvPr id="452" name="Google Shape;452;g2adf254731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2adf2547317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1000"/>
              </a:spcAft>
              <a:buSzPts val="1100"/>
              <a:buNone/>
            </a:pPr>
            <a:r>
              <a:rPr lang="es-ES" sz="1800" dirty="0">
                <a:effectLst/>
                <a:latin typeface="Calibri" panose="020F0502020204030204" pitchFamily="34" charset="0"/>
                <a:ea typeface="Calibri" panose="020F0502020204030204" pitchFamily="34" charset="0"/>
              </a:rPr>
              <a:t>5. Despedida</a:t>
            </a:r>
            <a:r>
              <a:rPr lang="en-US" sz="2000" dirty="0">
                <a:effectLst/>
              </a:rPr>
              <a:t> </a:t>
            </a:r>
            <a:endParaRPr sz="1104" dirty="0">
              <a:solidFill>
                <a:schemeClr val="dk1"/>
              </a:solidFill>
              <a:latin typeface="Calibri"/>
              <a:ea typeface="Calibri"/>
              <a:cs typeface="Calibri"/>
              <a:sym typeface="Calibri"/>
            </a:endParaRPr>
          </a:p>
        </p:txBody>
      </p:sp>
      <p:sp>
        <p:nvSpPr>
          <p:cNvPr id="470" name="Google Shape;470;g2adf2547317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ac1ba269cb_0_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75"/>
              </a:spcBef>
              <a:spcAft>
                <a:spcPts val="0"/>
              </a:spcAft>
              <a:buClr>
                <a:schemeClr val="dk1"/>
              </a:buClr>
              <a:buSzPts val="1100"/>
              <a:buFont typeface="Arial"/>
              <a:buNone/>
            </a:pPr>
            <a:endParaRPr dirty="0">
              <a:solidFill>
                <a:schemeClr val="dk1"/>
              </a:solidFill>
              <a:latin typeface="Calibri"/>
              <a:ea typeface="Calibri"/>
              <a:cs typeface="Calibri"/>
              <a:sym typeface="Calibri"/>
            </a:endParaRPr>
          </a:p>
          <a:p>
            <a:pPr marL="0" lvl="0" indent="0" algn="l" rtl="0">
              <a:lnSpc>
                <a:spcPct val="100000"/>
              </a:lnSpc>
              <a:spcBef>
                <a:spcPts val="1000"/>
              </a:spcBef>
              <a:spcAft>
                <a:spcPts val="1000"/>
              </a:spcAft>
              <a:buSzPts val="1100"/>
              <a:buNone/>
            </a:pPr>
            <a:endParaRPr b="1" u="sng" dirty="0">
              <a:solidFill>
                <a:schemeClr val="dk1"/>
              </a:solidFill>
              <a:latin typeface="Calibri"/>
              <a:ea typeface="Calibri"/>
              <a:cs typeface="Calibri"/>
              <a:sym typeface="Calibri"/>
            </a:endParaRPr>
          </a:p>
        </p:txBody>
      </p:sp>
      <p:sp>
        <p:nvSpPr>
          <p:cNvPr id="478" name="Google Shape;478;g2ac1ba269cb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marR="171450" lvl="0" indent="0" algn="l" defTabSz="914400" rtl="0" eaLnBrk="1" fontAlgn="auto" latinLnBrk="0" hangingPunct="1">
              <a:lnSpc>
                <a:spcPct val="100000"/>
              </a:lnSpc>
              <a:spcBef>
                <a:spcPts val="0"/>
              </a:spcBef>
              <a:spcAft>
                <a:spcPts val="1000"/>
              </a:spcAft>
              <a:buClr>
                <a:schemeClr val="dk1"/>
              </a:buClr>
              <a:buSzPts val="1100"/>
              <a:buFont typeface="Arial"/>
              <a:buNone/>
              <a:tabLst/>
              <a:defRPr/>
            </a:pPr>
            <a:r>
              <a:rPr lang="en-US" sz="1800" b="1" dirty="0">
                <a:effectLst/>
                <a:latin typeface="Calibri" panose="020F0502020204030204" pitchFamily="34" charset="0"/>
                <a:ea typeface="Calibri" panose="020F0502020204030204" pitchFamily="34" charset="0"/>
              </a:rPr>
              <a:t>3. </a:t>
            </a:r>
            <a:r>
              <a:rPr lang="en-US" sz="1800" b="1" dirty="0" err="1">
                <a:effectLst/>
                <a:latin typeface="Calibri" panose="020F0502020204030204" pitchFamily="34" charset="0"/>
                <a:ea typeface="Calibri" panose="020F0502020204030204" pitchFamily="34" charset="0"/>
              </a:rPr>
              <a:t>Oración</a:t>
            </a:r>
            <a:endParaRPr lang="en-US" sz="1800" b="1" dirty="0">
              <a:effectLst/>
              <a:latin typeface="Calibri" panose="020F0502020204030204" pitchFamily="34" charset="0"/>
              <a:ea typeface="Calibri" panose="020F0502020204030204" pitchFamily="34" charset="0"/>
            </a:endParaRPr>
          </a:p>
          <a:p>
            <a:pPr marL="228600" marR="171450" lvl="0" indent="0" algn="l" rtl="0">
              <a:spcBef>
                <a:spcPts val="0"/>
              </a:spcBef>
              <a:spcAft>
                <a:spcPts val="1000"/>
              </a:spcAft>
              <a:buClr>
                <a:schemeClr val="dk1"/>
              </a:buClr>
              <a:buSzPts val="1100"/>
              <a:buFont typeface="Arial"/>
              <a:buNone/>
            </a:pPr>
            <a:endParaRPr dirty="0"/>
          </a:p>
        </p:txBody>
      </p:sp>
      <p:sp>
        <p:nvSpPr>
          <p:cNvPr id="116" name="Google Shape;11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a:extLst>
            <a:ext uri="{FF2B5EF4-FFF2-40B4-BE49-F238E27FC236}">
              <a16:creationId xmlns:a16="http://schemas.microsoft.com/office/drawing/2014/main" id="{C3423D67-9211-C94F-5F49-8F783EF22BAA}"/>
            </a:ext>
          </a:extLst>
        </p:cNvPr>
        <p:cNvGrpSpPr/>
        <p:nvPr/>
      </p:nvGrpSpPr>
      <p:grpSpPr>
        <a:xfrm>
          <a:off x="0" y="0"/>
          <a:ext cx="0" cy="0"/>
          <a:chOff x="0" y="0"/>
          <a:chExt cx="0" cy="0"/>
        </a:xfrm>
      </p:grpSpPr>
      <p:sp>
        <p:nvSpPr>
          <p:cNvPr id="228" name="Google Shape;228;g2f5882f685f_0_254:notes">
            <a:extLst>
              <a:ext uri="{FF2B5EF4-FFF2-40B4-BE49-F238E27FC236}">
                <a16:creationId xmlns:a16="http://schemas.microsoft.com/office/drawing/2014/main" id="{0F75D6BC-11D2-0073-BD38-6C5E48472F3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2f5882f685f_0_254:notes">
            <a:extLst>
              <a:ext uri="{FF2B5EF4-FFF2-40B4-BE49-F238E27FC236}">
                <a16:creationId xmlns:a16="http://schemas.microsoft.com/office/drawing/2014/main" id="{1E3122C3-0877-5110-5ECB-39DC24E3DC0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171450">
              <a:buNone/>
              <a:tabLst>
                <a:tab pos="971550" algn="l"/>
              </a:tabLst>
            </a:pPr>
            <a:r>
              <a:rPr lang="es-419" sz="1800" b="1" dirty="0">
                <a:effectLst/>
                <a:latin typeface="Calibri" panose="020F0502020204030204" pitchFamily="34" charset="0"/>
                <a:ea typeface="Arial" panose="020B0604020202020204" pitchFamily="34" charset="0"/>
                <a:cs typeface="Calibri" panose="020F0502020204030204" pitchFamily="34" charset="0"/>
              </a:rPr>
              <a:t>1. </a:t>
            </a:r>
            <a:r>
              <a:rPr lang="es-419" sz="1800" b="1" dirty="0">
                <a:effectLst/>
                <a:latin typeface="Calibri" panose="020F0502020204030204" pitchFamily="34" charset="0"/>
                <a:ea typeface="Calibri" panose="020F0502020204030204" pitchFamily="34" charset="0"/>
              </a:rPr>
              <a:t>Esquema del curso</a:t>
            </a:r>
            <a:endParaRPr lang="en-US" sz="1800" b="1" dirty="0">
              <a:effectLst/>
              <a:latin typeface="Calibri" panose="020F0502020204030204" pitchFamily="34" charset="0"/>
              <a:ea typeface="Calibri" panose="020F0502020204030204" pitchFamily="34" charset="0"/>
            </a:endParaRPr>
          </a:p>
          <a:p>
            <a:pPr marL="342900" marR="0" lvl="0" indent="-342900">
              <a:buFont typeface="Symbol" pitchFamily="2" charset="2"/>
              <a:buChar char=""/>
            </a:pPr>
            <a:r>
              <a:rPr lang="en-US" sz="1800" dirty="0">
                <a:effectLst/>
                <a:latin typeface="Calibri" panose="020F0502020204030204" pitchFamily="34" charset="0"/>
                <a:ea typeface="Calibri" panose="020F0502020204030204" pitchFamily="34" charset="0"/>
              </a:rPr>
              <a:t>Nos </a:t>
            </a:r>
            <a:r>
              <a:rPr lang="en-US" sz="1800" dirty="0" err="1">
                <a:effectLst/>
                <a:latin typeface="Calibri" panose="020F0502020204030204" pitchFamily="34" charset="0"/>
                <a:ea typeface="Calibri" panose="020F0502020204030204" pitchFamily="34" charset="0"/>
              </a:rPr>
              <a:t>quedan</a:t>
            </a:r>
            <a:r>
              <a:rPr lang="en-US" sz="1800" dirty="0">
                <a:effectLst/>
                <a:latin typeface="Calibri" panose="020F0502020204030204" pitchFamily="34" charset="0"/>
                <a:ea typeface="Calibri" panose="020F0502020204030204" pitchFamily="34" charset="0"/>
              </a:rPr>
              <a:t> 3 </a:t>
            </a:r>
            <a:r>
              <a:rPr lang="en-US" sz="1800" dirty="0" err="1">
                <a:effectLst/>
                <a:latin typeface="Calibri" panose="020F0502020204030204" pitchFamily="34" charset="0"/>
                <a:ea typeface="Calibri" panose="020F0502020204030204" pitchFamily="34" charset="0"/>
              </a:rPr>
              <a:t>lecciones</a:t>
            </a:r>
            <a:r>
              <a:rPr lang="en-US" sz="1800" dirty="0">
                <a:effectLst/>
                <a:latin typeface="Calibri" panose="020F0502020204030204" pitchFamily="34" charset="0"/>
                <a:ea typeface="Calibri" panose="020F0502020204030204" pitchFamily="34" charset="0"/>
              </a:rPr>
              <a:t>, hoy </a:t>
            </a:r>
            <a:r>
              <a:rPr lang="en-US" sz="1800" dirty="0" err="1">
                <a:effectLst/>
                <a:latin typeface="Calibri" panose="020F0502020204030204" pitchFamily="34" charset="0"/>
                <a:ea typeface="Calibri" panose="020F0502020204030204" pitchFamily="34" charset="0"/>
              </a:rPr>
              <a:t>incluido</a:t>
            </a:r>
            <a:r>
              <a:rPr lang="en-US" sz="1800" dirty="0">
                <a:effectLst/>
                <a:latin typeface="Calibri" panose="020F0502020204030204" pitchFamily="34" charset="0"/>
                <a:ea typeface="Calibri" panose="020F0502020204030204" pitchFamily="34" charset="0"/>
              </a:rPr>
              <a:t>.  </a:t>
            </a:r>
          </a:p>
          <a:p>
            <a:pPr marL="342900" marR="0" lvl="0" indent="-342900">
              <a:buFont typeface="Symbol" pitchFamily="2" charset="2"/>
              <a:buChar char=""/>
            </a:pPr>
            <a:r>
              <a:rPr lang="en-US" sz="1800" dirty="0" err="1">
                <a:effectLst/>
                <a:latin typeface="Calibri" panose="020F0502020204030204" pitchFamily="34" charset="0"/>
                <a:ea typeface="Calibri" panose="020F0502020204030204" pitchFamily="34" charset="0"/>
              </a:rPr>
              <a:t>Terminaremos</a:t>
            </a:r>
            <a:r>
              <a:rPr lang="en-US" sz="1800" dirty="0">
                <a:effectLst/>
                <a:latin typeface="Calibri" panose="020F0502020204030204" pitchFamily="34" charset="0"/>
                <a:ea typeface="Calibri" panose="020F0502020204030204" pitchFamily="34" charset="0"/>
              </a:rPr>
              <a:t> 1 Timoteo hoy, </a:t>
            </a:r>
            <a:r>
              <a:rPr lang="en-US" sz="1800" dirty="0" err="1">
                <a:effectLst/>
                <a:latin typeface="Calibri" panose="020F0502020204030204" pitchFamily="34" charset="0"/>
                <a:ea typeface="Calibri" panose="020F0502020204030204" pitchFamily="34" charset="0"/>
              </a:rPr>
              <a:t>veremos</a:t>
            </a:r>
            <a:r>
              <a:rPr lang="en-US" sz="1800" dirty="0">
                <a:effectLst/>
                <a:latin typeface="Calibri" panose="020F0502020204030204" pitchFamily="34" charset="0"/>
                <a:ea typeface="Calibri" panose="020F0502020204030204" pitchFamily="34" charset="0"/>
              </a:rPr>
              <a:t> 2 Timoteo y </a:t>
            </a:r>
            <a:r>
              <a:rPr lang="en-US" sz="1800" dirty="0" err="1">
                <a:effectLst/>
                <a:latin typeface="Calibri" panose="020F0502020204030204" pitchFamily="34" charset="0"/>
                <a:ea typeface="Calibri" panose="020F0502020204030204" pitchFamily="34" charset="0"/>
              </a:rPr>
              <a:t>vamos</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viendo</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ya</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el</a:t>
            </a:r>
            <a:r>
              <a:rPr lang="en-US" sz="1800" dirty="0">
                <a:effectLst/>
                <a:latin typeface="Calibri" panose="020F0502020204030204" pitchFamily="34" charset="0"/>
                <a:ea typeface="Calibri" panose="020F0502020204030204" pitchFamily="34" charset="0"/>
              </a:rPr>
              <a:t> Proyecto final</a:t>
            </a:r>
          </a:p>
          <a:p>
            <a:pPr marL="0" marR="0">
              <a:buNone/>
            </a:pPr>
            <a:r>
              <a:rPr lang="en-US" sz="1800" dirty="0">
                <a:effectLst/>
                <a:latin typeface="Calibri" panose="020F0502020204030204" pitchFamily="34" charset="0"/>
                <a:ea typeface="Calibri" panose="020F0502020204030204" pitchFamily="34" charset="0"/>
              </a:rPr>
              <a:t> </a:t>
            </a:r>
          </a:p>
          <a:p>
            <a:pPr marL="0" lvl="0" indent="0" algn="l" rtl="0">
              <a:spcBef>
                <a:spcPts val="1000"/>
              </a:spcBef>
              <a:spcAft>
                <a:spcPts val="0"/>
              </a:spcAft>
              <a:buNone/>
            </a:pPr>
            <a:endParaRPr dirty="0"/>
          </a:p>
        </p:txBody>
      </p:sp>
    </p:spTree>
    <p:extLst>
      <p:ext uri="{BB962C8B-B14F-4D97-AF65-F5344CB8AC3E}">
        <p14:creationId xmlns:p14="http://schemas.microsoft.com/office/powerpoint/2010/main" val="1810465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C51FA0AE-D924-3A4D-9C4E-F5A1AEC0C1F7}"/>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0F6E7E64-AB1D-8FCD-1D54-7CCC1592E3F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buNone/>
            </a:pPr>
            <a:r>
              <a:rPr lang="en-US" sz="1100" b="1" dirty="0">
                <a:effectLst/>
                <a:latin typeface="Calibri" panose="020F0502020204030204" pitchFamily="34" charset="0"/>
                <a:ea typeface="Calibri" panose="020F0502020204030204" pitchFamily="34" charset="0"/>
              </a:rPr>
              <a:t>2. </a:t>
            </a:r>
            <a:r>
              <a:rPr lang="en-US" sz="1100" b="1" dirty="0" err="1">
                <a:effectLst/>
                <a:latin typeface="Calibri" panose="020F0502020204030204" pitchFamily="34" charset="0"/>
                <a:ea typeface="Calibri" panose="020F0502020204030204" pitchFamily="34" charset="0"/>
              </a:rPr>
              <a:t>Recordatorio</a:t>
            </a:r>
            <a:r>
              <a:rPr lang="en-US" sz="1100" b="1" dirty="0">
                <a:effectLst/>
                <a:latin typeface="Calibri" panose="020F0502020204030204" pitchFamily="34" charset="0"/>
                <a:ea typeface="Calibri" panose="020F0502020204030204" pitchFamily="34" charset="0"/>
              </a:rPr>
              <a:t>: </a:t>
            </a:r>
          </a:p>
          <a:p>
            <a:pPr marL="342900" marR="0" lvl="0" indent="-342900">
              <a:buFont typeface="Symbol" pitchFamily="2" charset="2"/>
              <a:buChar char=""/>
            </a:pPr>
            <a:r>
              <a:rPr lang="en-US" sz="1100" dirty="0" err="1">
                <a:effectLst/>
                <a:latin typeface="Calibri" panose="020F0502020204030204" pitchFamily="34" charset="0"/>
                <a:ea typeface="Calibri" panose="020F0502020204030204" pitchFamily="34" charset="0"/>
              </a:rPr>
              <a:t>Parte</a:t>
            </a:r>
            <a:r>
              <a:rPr lang="en-US" sz="1100" dirty="0">
                <a:effectLst/>
                <a:latin typeface="Calibri" panose="020F0502020204030204" pitchFamily="34" charset="0"/>
                <a:ea typeface="Calibri" panose="020F0502020204030204" pitchFamily="34" charset="0"/>
              </a:rPr>
              <a:t> de la </a:t>
            </a:r>
            <a:r>
              <a:rPr lang="en-US" sz="1100" dirty="0" err="1">
                <a:effectLst/>
                <a:latin typeface="Calibri" panose="020F0502020204030204" pitchFamily="34" charset="0"/>
                <a:ea typeface="Calibri" panose="020F0502020204030204" pitchFamily="34" charset="0"/>
              </a:rPr>
              <a:t>tarea</a:t>
            </a:r>
            <a:r>
              <a:rPr lang="en-US" sz="1100" dirty="0">
                <a:effectLst/>
                <a:latin typeface="Calibri" panose="020F0502020204030204" pitchFamily="34" charset="0"/>
                <a:ea typeface="Calibri" panose="020F0502020204030204" pitchFamily="34" charset="0"/>
              </a:rPr>
              <a:t> para hoy </a:t>
            </a:r>
            <a:r>
              <a:rPr lang="en-US" sz="1100" dirty="0" err="1">
                <a:effectLst/>
                <a:latin typeface="Calibri" panose="020F0502020204030204" pitchFamily="34" charset="0"/>
                <a:ea typeface="Calibri" panose="020F0502020204030204" pitchFamily="34" charset="0"/>
              </a:rPr>
              <a:t>fue</a:t>
            </a:r>
            <a:r>
              <a:rPr lang="en-US" sz="1100" dirty="0">
                <a:effectLst/>
                <a:latin typeface="Calibri" panose="020F0502020204030204" pitchFamily="34" charset="0"/>
                <a:ea typeface="Calibri" panose="020F0502020204030204" pitchFamily="34" charset="0"/>
              </a:rPr>
              <a:t>: </a:t>
            </a:r>
            <a:r>
              <a:rPr lang="en-US" sz="1100" dirty="0" err="1">
                <a:effectLst/>
                <a:latin typeface="Calibri" panose="020F0502020204030204" pitchFamily="34" charset="0"/>
                <a:ea typeface="Calibri" panose="020F0502020204030204" pitchFamily="34" charset="0"/>
              </a:rPr>
              <a:t>escribir</a:t>
            </a:r>
            <a:r>
              <a:rPr lang="en-US" sz="1100" dirty="0">
                <a:effectLst/>
                <a:latin typeface="Calibri" panose="020F0502020204030204" pitchFamily="34" charset="0"/>
                <a:ea typeface="Calibri" panose="020F0502020204030204" pitchFamily="34" charset="0"/>
              </a:rPr>
              <a:t> </a:t>
            </a:r>
            <a:r>
              <a:rPr lang="en-US" sz="1100" dirty="0" err="1">
                <a:effectLst/>
                <a:latin typeface="Calibri" panose="020F0502020204030204" pitchFamily="34" charset="0"/>
                <a:ea typeface="Calibri" panose="020F0502020204030204" pitchFamily="34" charset="0"/>
              </a:rPr>
              <a:t>una</a:t>
            </a:r>
            <a:r>
              <a:rPr lang="en-US" sz="1100" dirty="0">
                <a:effectLst/>
                <a:latin typeface="Calibri" panose="020F0502020204030204" pitchFamily="34" charset="0"/>
                <a:ea typeface="Calibri" panose="020F0502020204030204" pitchFamily="34" charset="0"/>
              </a:rPr>
              <a:t> carta de </a:t>
            </a:r>
            <a:r>
              <a:rPr lang="en-US" sz="1100" dirty="0" err="1">
                <a:effectLst/>
                <a:latin typeface="Calibri" panose="020F0502020204030204" pitchFamily="34" charset="0"/>
                <a:ea typeface="Calibri" panose="020F0502020204030204" pitchFamily="34" charset="0"/>
              </a:rPr>
              <a:t>ánimo</a:t>
            </a:r>
            <a:r>
              <a:rPr lang="en-US" sz="1100" dirty="0">
                <a:effectLst/>
                <a:latin typeface="Calibri" panose="020F0502020204030204" pitchFamily="34" charset="0"/>
                <a:ea typeface="Calibri" panose="020F0502020204030204" pitchFamily="34" charset="0"/>
              </a:rPr>
              <a:t> a </a:t>
            </a:r>
            <a:r>
              <a:rPr lang="en-US" sz="1100" dirty="0" err="1">
                <a:effectLst/>
                <a:latin typeface="Calibri" panose="020F0502020204030204" pitchFamily="34" charset="0"/>
                <a:ea typeface="Calibri" panose="020F0502020204030204" pitchFamily="34" charset="0"/>
              </a:rPr>
              <a:t>su</a:t>
            </a:r>
            <a:r>
              <a:rPr lang="en-US" sz="1100" dirty="0">
                <a:effectLst/>
                <a:latin typeface="Calibri" panose="020F0502020204030204" pitchFamily="34" charset="0"/>
                <a:ea typeface="Calibri" panose="020F0502020204030204" pitchFamily="34" charset="0"/>
              </a:rPr>
              <a:t> Timoteo </a:t>
            </a:r>
            <a:r>
              <a:rPr lang="en-US" sz="1100" dirty="0" err="1">
                <a:effectLst/>
                <a:latin typeface="Calibri" panose="020F0502020204030204" pitchFamily="34" charset="0"/>
                <a:ea typeface="Calibri" panose="020F0502020204030204" pitchFamily="34" charset="0"/>
              </a:rPr>
              <a:t>en</a:t>
            </a:r>
            <a:r>
              <a:rPr lang="en-US" sz="1100" dirty="0">
                <a:effectLst/>
                <a:latin typeface="Calibri" panose="020F0502020204030204" pitchFamily="34" charset="0"/>
                <a:ea typeface="Calibri" panose="020F0502020204030204" pitchFamily="34" charset="0"/>
              </a:rPr>
              <a:t> </a:t>
            </a:r>
            <a:r>
              <a:rPr lang="en-US" sz="1100" dirty="0" err="1">
                <a:effectLst/>
                <a:latin typeface="Calibri" panose="020F0502020204030204" pitchFamily="34" charset="0"/>
                <a:ea typeface="Calibri" panose="020F0502020204030204" pitchFamily="34" charset="0"/>
              </a:rPr>
              <a:t>el</a:t>
            </a:r>
            <a:r>
              <a:rPr lang="en-US" sz="1100" dirty="0">
                <a:effectLst/>
                <a:latin typeface="Calibri" panose="020F0502020204030204" pitchFamily="34" charset="0"/>
                <a:ea typeface="Calibri" panose="020F0502020204030204" pitchFamily="34" charset="0"/>
              </a:rPr>
              <a:t> </a:t>
            </a:r>
            <a:r>
              <a:rPr lang="en-US" sz="1100" dirty="0" err="1">
                <a:effectLst/>
                <a:latin typeface="Calibri" panose="020F0502020204030204" pitchFamily="34" charset="0"/>
                <a:ea typeface="Calibri" panose="020F0502020204030204" pitchFamily="34" charset="0"/>
              </a:rPr>
              <a:t>proyecto</a:t>
            </a:r>
            <a:r>
              <a:rPr lang="en-US" sz="1100" dirty="0">
                <a:effectLst/>
                <a:latin typeface="Calibri" panose="020F0502020204030204" pitchFamily="34" charset="0"/>
                <a:ea typeface="Calibri" panose="020F0502020204030204" pitchFamily="34" charset="0"/>
              </a:rPr>
              <a:t> final. Solo </a:t>
            </a:r>
            <a:r>
              <a:rPr lang="en-US" sz="1100" dirty="0" err="1">
                <a:effectLst/>
                <a:latin typeface="Calibri" panose="020F0502020204030204" pitchFamily="34" charset="0"/>
                <a:ea typeface="Calibri" panose="020F0502020204030204" pitchFamily="34" charset="0"/>
              </a:rPr>
              <a:t>escríeale</a:t>
            </a:r>
            <a:r>
              <a:rPr lang="en-US" sz="1100" dirty="0">
                <a:effectLst/>
                <a:latin typeface="Calibri" panose="020F0502020204030204" pitchFamily="34" charset="0"/>
                <a:ea typeface="Calibri" panose="020F0502020204030204" pitchFamily="34" charset="0"/>
              </a:rPr>
              <a:t> al </a:t>
            </a:r>
            <a:r>
              <a:rPr lang="en-US" sz="1100" dirty="0" err="1">
                <a:effectLst/>
                <a:latin typeface="Calibri" panose="020F0502020204030204" pitchFamily="34" charset="0"/>
                <a:ea typeface="Calibri" panose="020F0502020204030204" pitchFamily="34" charset="0"/>
              </a:rPr>
              <a:t>profe</a:t>
            </a:r>
            <a:r>
              <a:rPr lang="en-US" sz="1100" dirty="0">
                <a:effectLst/>
                <a:latin typeface="Calibri" panose="020F0502020204030204" pitchFamily="34" charset="0"/>
                <a:ea typeface="Calibri" panose="020F0502020204030204" pitchFamily="34" charset="0"/>
              </a:rPr>
              <a:t> un </a:t>
            </a:r>
            <a:r>
              <a:rPr lang="en-US" sz="1100" dirty="0" err="1">
                <a:effectLst/>
                <a:latin typeface="Calibri" panose="020F0502020204030204" pitchFamily="34" charset="0"/>
                <a:ea typeface="Calibri" panose="020F0502020204030204" pitchFamily="34" charset="0"/>
              </a:rPr>
              <a:t>mensaje</a:t>
            </a:r>
            <a:r>
              <a:rPr lang="en-US" sz="1100" dirty="0">
                <a:effectLst/>
                <a:latin typeface="Calibri" panose="020F0502020204030204" pitchFamily="34" charset="0"/>
                <a:ea typeface="Calibri" panose="020F0502020204030204" pitchFamily="34" charset="0"/>
              </a:rPr>
              <a:t> para </a:t>
            </a:r>
            <a:r>
              <a:rPr lang="en-US" sz="1100" dirty="0" err="1">
                <a:effectLst/>
                <a:latin typeface="Calibri" panose="020F0502020204030204" pitchFamily="34" charset="0"/>
                <a:ea typeface="Calibri" panose="020F0502020204030204" pitchFamily="34" charset="0"/>
              </a:rPr>
              <a:t>avisarle</a:t>
            </a:r>
            <a:r>
              <a:rPr lang="en-US" sz="1100" dirty="0">
                <a:effectLst/>
                <a:latin typeface="Calibri" panose="020F0502020204030204" pitchFamily="34" charset="0"/>
                <a:ea typeface="Calibri" panose="020F0502020204030204" pitchFamily="34" charset="0"/>
              </a:rPr>
              <a:t> a </a:t>
            </a:r>
            <a:r>
              <a:rPr lang="en-US" sz="1100" dirty="0" err="1">
                <a:effectLst/>
                <a:latin typeface="Calibri" panose="020F0502020204030204" pitchFamily="34" charset="0"/>
                <a:ea typeface="Calibri" panose="020F0502020204030204" pitchFamily="34" charset="0"/>
              </a:rPr>
              <a:t>quien</a:t>
            </a:r>
            <a:r>
              <a:rPr lang="en-US" sz="1100" dirty="0">
                <a:effectLst/>
                <a:latin typeface="Calibri" panose="020F0502020204030204" pitchFamily="34" charset="0"/>
                <a:ea typeface="Calibri" panose="020F0502020204030204" pitchFamily="34" charset="0"/>
              </a:rPr>
              <a:t> </a:t>
            </a:r>
            <a:r>
              <a:rPr lang="en-US" sz="1100" dirty="0" err="1">
                <a:effectLst/>
                <a:latin typeface="Calibri" panose="020F0502020204030204" pitchFamily="34" charset="0"/>
                <a:ea typeface="Calibri" panose="020F0502020204030204" pitchFamily="34" charset="0"/>
              </a:rPr>
              <a:t>va</a:t>
            </a:r>
            <a:r>
              <a:rPr lang="en-US" sz="1100" dirty="0">
                <a:effectLst/>
                <a:latin typeface="Calibri" panose="020F0502020204030204" pitchFamily="34" charset="0"/>
                <a:ea typeface="Calibri" panose="020F0502020204030204" pitchFamily="34" charset="0"/>
              </a:rPr>
              <a:t> a </a:t>
            </a:r>
            <a:r>
              <a:rPr lang="en-US" sz="1100" dirty="0" err="1">
                <a:effectLst/>
                <a:latin typeface="Calibri" panose="020F0502020204030204" pitchFamily="34" charset="0"/>
                <a:ea typeface="Calibri" panose="020F0502020204030204" pitchFamily="34" charset="0"/>
              </a:rPr>
              <a:t>dirigir</a:t>
            </a:r>
            <a:r>
              <a:rPr lang="en-US" sz="1100" dirty="0">
                <a:effectLst/>
                <a:latin typeface="Calibri" panose="020F0502020204030204" pitchFamily="34" charset="0"/>
                <a:ea typeface="Calibri" panose="020F0502020204030204" pitchFamily="34" charset="0"/>
              </a:rPr>
              <a:t> la carta. </a:t>
            </a: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F05C1F24-979A-A0AF-6882-1E876C90866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9628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marR="17145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s-ES" sz="1800" b="1" dirty="0">
                <a:effectLst/>
                <a:latin typeface="Calibri" panose="020F0502020204030204" pitchFamily="34" charset="0"/>
                <a:ea typeface="Calibri" panose="020F0502020204030204" pitchFamily="34" charset="0"/>
              </a:rPr>
              <a:t>OBJETIVO #1: Aprenderemos la forma de enseñar a los creyentes de distintas situaciones socioeconómicas. </a:t>
            </a:r>
            <a:endParaRPr lang="en-US" sz="1800" dirty="0">
              <a:effectLst/>
              <a:latin typeface="Calibri" panose="020F0502020204030204" pitchFamily="34" charset="0"/>
              <a:ea typeface="Calibri" panose="020F0502020204030204" pitchFamily="34" charset="0"/>
            </a:endParaRPr>
          </a:p>
          <a:p>
            <a:pPr marL="228600" marR="171450" lvl="0" indent="0" algn="l" rtl="0">
              <a:spcBef>
                <a:spcPts val="0"/>
              </a:spcBef>
              <a:spcAft>
                <a:spcPts val="0"/>
              </a:spcAft>
              <a:buClr>
                <a:schemeClr val="dk1"/>
              </a:buClr>
              <a:buSzPts val="1100"/>
              <a:buFont typeface="Arial"/>
              <a:buNone/>
            </a:pPr>
            <a:endParaRPr b="1" dirty="0">
              <a:solidFill>
                <a:schemeClr val="dk1"/>
              </a:solidFill>
              <a:latin typeface="Calibri"/>
              <a:ea typeface="Calibri"/>
              <a:cs typeface="Calibri"/>
              <a:sym typeface="Calibri"/>
            </a:endParaRPr>
          </a:p>
        </p:txBody>
      </p:sp>
      <p:sp>
        <p:nvSpPr>
          <p:cNvPr id="124" name="Google Shape;12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C93AFDF5-8503-D831-2203-D813836317A7}"/>
            </a:ext>
          </a:extLst>
        </p:cNvPr>
        <p:cNvGrpSpPr/>
        <p:nvPr/>
      </p:nvGrpSpPr>
      <p:grpSpPr>
        <a:xfrm>
          <a:off x="0" y="0"/>
          <a:ext cx="0" cy="0"/>
          <a:chOff x="0" y="0"/>
          <a:chExt cx="0" cy="0"/>
        </a:xfrm>
      </p:grpSpPr>
      <p:sp>
        <p:nvSpPr>
          <p:cNvPr id="123" name="Google Shape;123;p5:notes">
            <a:extLst>
              <a:ext uri="{FF2B5EF4-FFF2-40B4-BE49-F238E27FC236}">
                <a16:creationId xmlns:a16="http://schemas.microsoft.com/office/drawing/2014/main" id="{F7E36C85-BB7E-5E93-239C-214A5103744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marR="171450" lvl="0" indent="0" algn="l" rtl="0">
              <a:spcBef>
                <a:spcPts val="0"/>
              </a:spcBef>
              <a:spcAft>
                <a:spcPts val="0"/>
              </a:spcAft>
              <a:buClr>
                <a:schemeClr val="dk1"/>
              </a:buClr>
              <a:buSzPts val="1100"/>
              <a:buFont typeface="Arial"/>
              <a:buNone/>
            </a:pPr>
            <a:endParaRPr b="1" dirty="0">
              <a:solidFill>
                <a:schemeClr val="dk1"/>
              </a:solidFill>
              <a:latin typeface="Calibri"/>
              <a:ea typeface="Calibri"/>
              <a:cs typeface="Calibri"/>
              <a:sym typeface="Calibri"/>
            </a:endParaRPr>
          </a:p>
        </p:txBody>
      </p:sp>
      <p:sp>
        <p:nvSpPr>
          <p:cNvPr id="124" name="Google Shape;124;p5:notes">
            <a:extLst>
              <a:ext uri="{FF2B5EF4-FFF2-40B4-BE49-F238E27FC236}">
                <a16:creationId xmlns:a16="http://schemas.microsoft.com/office/drawing/2014/main" id="{5A4C6D72-B3FE-BA50-E8BE-3A55326F31B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40046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5A881EB3-FA88-192D-6220-8E7F433D7C87}"/>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142CF940-7755-D7FF-2357-A2C59959061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s-ES" sz="1800" dirty="0">
                <a:effectLst/>
                <a:latin typeface="Calibri" panose="020F0502020204030204" pitchFamily="34" charset="0"/>
                <a:ea typeface="Calibri" panose="020F0502020204030204" pitchFamily="34" charset="0"/>
              </a:rPr>
              <a:t>1. Reaccionar a lo siguiente: El evangelio de Cristo que predica la iglesia cambia la vida que lleva uno fuera de la iglesia, tu vida laboral, tus finanzas, tus prioridades y los anhelos de tu corazón, y la forma en que convives con personas de otro estrato económico. </a:t>
            </a:r>
          </a:p>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endParaRPr lang="es-ES" sz="1800" i="1" dirty="0">
              <a:solidFill>
                <a:srgbClr val="00B05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s-ES" sz="1800" i="1" dirty="0">
                <a:solidFill>
                  <a:srgbClr val="00B050"/>
                </a:solidFill>
                <a:effectLst/>
                <a:latin typeface="Calibri" panose="020F0502020204030204" pitchFamily="34" charset="0"/>
                <a:ea typeface="Calibri" panose="020F0502020204030204" pitchFamily="34" charset="0"/>
              </a:rPr>
              <a:t>Permite que los estudiantes contestan.</a:t>
            </a:r>
            <a:endParaRPr lang="en-US" sz="1800" dirty="0">
              <a:effectLst/>
              <a:latin typeface="Calibri" panose="020F0502020204030204" pitchFamily="34" charset="0"/>
              <a:ea typeface="Calibri" panose="020F0502020204030204" pitchFamily="34" charset="0"/>
            </a:endParaRP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E1EAD773-D42F-4213-040E-C84CDCB9029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093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4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4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4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4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4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43"/>
          <p:cNvSpPr>
            <a:spLocks noGrp="1"/>
          </p:cNvSpPr>
          <p:nvPr>
            <p:ph type="pic" idx="2"/>
          </p:nvPr>
        </p:nvSpPr>
        <p:spPr>
          <a:xfrm>
            <a:off x="5183188" y="987425"/>
            <a:ext cx="6172200" cy="4873625"/>
          </a:xfrm>
          <a:prstGeom prst="rect">
            <a:avLst/>
          </a:prstGeom>
          <a:noFill/>
          <a:ln>
            <a:noFill/>
          </a:ln>
        </p:spPr>
      </p:sp>
      <p:sp>
        <p:nvSpPr>
          <p:cNvPr id="64" name="Google Shape;64;p4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a:off x="9145768" y="-1"/>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 name="Google Shape;85;p1"/>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7" name="Google Shape;87;p1" descr="A logo with a cross and a bird&#10;&#10;Description automatically generated"/>
          <p:cNvPicPr preferRelativeResize="0"/>
          <p:nvPr/>
        </p:nvPicPr>
        <p:blipFill rotWithShape="1">
          <a:blip r:embed="rId3">
            <a:alphaModFix/>
          </a:blip>
          <a:srcRect/>
          <a:stretch/>
        </p:blipFill>
        <p:spPr>
          <a:xfrm>
            <a:off x="1978426" y="548168"/>
            <a:ext cx="2230986" cy="1555706"/>
          </a:xfrm>
          <a:prstGeom prst="rect">
            <a:avLst/>
          </a:prstGeom>
          <a:noFill/>
          <a:ln>
            <a:noFill/>
          </a:ln>
        </p:spPr>
      </p:pic>
      <p:sp>
        <p:nvSpPr>
          <p:cNvPr id="88" name="Google Shape;88;p1"/>
          <p:cNvSpPr txBox="1"/>
          <p:nvPr/>
        </p:nvSpPr>
        <p:spPr>
          <a:xfrm>
            <a:off x="1706430" y="2862567"/>
            <a:ext cx="4500273" cy="17542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500"/>
              <a:buFont typeface="Arial"/>
              <a:buNone/>
            </a:pPr>
            <a:r>
              <a:rPr lang="en-US" sz="5400" b="0" i="0" u="none" strike="noStrike" cap="none" dirty="0" err="1">
                <a:solidFill>
                  <a:schemeClr val="dk1"/>
                </a:solidFill>
                <a:latin typeface="Lato"/>
                <a:ea typeface="Lato"/>
                <a:cs typeface="Lato"/>
                <a:sym typeface="Lato"/>
              </a:rPr>
              <a:t>Fortaleciendo</a:t>
            </a:r>
            <a:r>
              <a:rPr lang="en-US" sz="5400" b="0" i="0" u="none" strike="noStrike" cap="none" dirty="0">
                <a:solidFill>
                  <a:schemeClr val="dk1"/>
                </a:solidFill>
                <a:latin typeface="Lato"/>
                <a:ea typeface="Lato"/>
                <a:cs typeface="Lato"/>
                <a:sym typeface="Lato"/>
              </a:rPr>
              <a:t> a </a:t>
            </a:r>
            <a:r>
              <a:rPr lang="en-US" sz="5400" b="0" i="0" u="none" strike="noStrike" cap="none" dirty="0" err="1">
                <a:solidFill>
                  <a:schemeClr val="dk1"/>
                </a:solidFill>
                <a:latin typeface="Lato"/>
                <a:ea typeface="Lato"/>
                <a:cs typeface="Lato"/>
                <a:sym typeface="Lato"/>
              </a:rPr>
              <a:t>Timoteo</a:t>
            </a:r>
            <a:endParaRPr sz="700" b="0" i="0" u="none" strike="noStrike" cap="none" dirty="0">
              <a:solidFill>
                <a:srgbClr val="000000"/>
              </a:solidFill>
              <a:latin typeface="Lato"/>
              <a:ea typeface="Lato"/>
              <a:cs typeface="Lato"/>
              <a:sym typeface="Lato"/>
            </a:endParaRPr>
          </a:p>
        </p:txBody>
      </p:sp>
      <p:sp>
        <p:nvSpPr>
          <p:cNvPr id="89" name="Google Shape;89;p1"/>
          <p:cNvSpPr/>
          <p:nvPr/>
        </p:nvSpPr>
        <p:spPr>
          <a:xfrm>
            <a:off x="1264510" y="2818701"/>
            <a:ext cx="114817" cy="2143283"/>
          </a:xfrm>
          <a:prstGeom prst="rect">
            <a:avLst/>
          </a:prstGeom>
          <a:solidFill>
            <a:srgbClr val="E3BB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p1"/>
          <p:cNvSpPr/>
          <p:nvPr/>
        </p:nvSpPr>
        <p:spPr>
          <a:xfrm>
            <a:off x="1379327" y="2818702"/>
            <a:ext cx="424306" cy="21432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 name="Picture 2" descr="At Lystra, they met a young Christian called Timothy. His mother was a Jewish believer, but his father was a Greek. The local Christians thought very highly of him and Paul invited Timothy to join them on their journey. – Slide 7">
            <a:extLst>
              <a:ext uri="{FF2B5EF4-FFF2-40B4-BE49-F238E27FC236}">
                <a16:creationId xmlns:a16="http://schemas.microsoft.com/office/drawing/2014/main" id="{1E2162B5-A7F0-D8DB-66BD-C3C5B4F5D7C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69395" y="948267"/>
            <a:ext cx="5758024" cy="43185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CB34D4F-8C00-63DA-520F-158D5A29F988}"/>
              </a:ext>
            </a:extLst>
          </p:cNvPr>
          <p:cNvPicPr>
            <a:picLocks noChangeAspect="1"/>
          </p:cNvPicPr>
          <p:nvPr/>
        </p:nvPicPr>
        <p:blipFill>
          <a:blip r:embed="rId5"/>
          <a:stretch>
            <a:fillRect/>
          </a:stretch>
        </p:blipFill>
        <p:spPr>
          <a:xfrm>
            <a:off x="6269394" y="948267"/>
            <a:ext cx="5758025" cy="4318519"/>
          </a:xfrm>
          <a:prstGeom prst="rect">
            <a:avLst/>
          </a:prstGeom>
        </p:spPr>
      </p:pic>
    </p:spTree>
    <p:extLst>
      <p:ext uri="{BB962C8B-B14F-4D97-AF65-F5344CB8AC3E}">
        <p14:creationId xmlns:p14="http://schemas.microsoft.com/office/powerpoint/2010/main" val="3030450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7E96C05C-B57B-8CCB-7943-C812AE1F131A}"/>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B26ACE0A-E083-F489-9E50-3C9F6491FC0F}"/>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1 </a:t>
            </a:r>
            <a:r>
              <a:rPr lang="en-US" sz="4860" dirty="0" err="1">
                <a:solidFill>
                  <a:srgbClr val="009444"/>
                </a:solidFill>
                <a:latin typeface="Lato"/>
                <a:ea typeface="Lato"/>
                <a:cs typeface="Lato"/>
                <a:sym typeface="Lato"/>
              </a:rPr>
              <a:t>Timoteo</a:t>
            </a:r>
            <a:r>
              <a:rPr lang="en-US" sz="4860" dirty="0">
                <a:solidFill>
                  <a:srgbClr val="009444"/>
                </a:solidFill>
                <a:latin typeface="Lato"/>
                <a:ea typeface="Lato"/>
                <a:cs typeface="Lato"/>
                <a:sym typeface="Lato"/>
              </a:rPr>
              <a:t> 6:1-2</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E2754B06-AD3F-76B7-C26F-4C29B5A2DC17}"/>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E215DACF-FEAF-D4E0-7A93-151BE5F9BC74}"/>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6F761600-CAEE-3E18-2303-FD90CE857C37}"/>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6EF812B4-A981-021F-5E77-C5EFC3EF47B0}"/>
              </a:ext>
            </a:extLst>
          </p:cNvPr>
          <p:cNvSpPr txBox="1"/>
          <p:nvPr/>
        </p:nvSpPr>
        <p:spPr>
          <a:xfrm>
            <a:off x="2029664" y="1905301"/>
            <a:ext cx="9170342" cy="4662775"/>
          </a:xfrm>
          <a:prstGeom prst="rect">
            <a:avLst/>
          </a:prstGeom>
          <a:noFill/>
          <a:ln>
            <a:noFill/>
          </a:ln>
        </p:spPr>
        <p:txBody>
          <a:bodyPr spcFirstLastPara="1" wrap="square" lIns="91425" tIns="45700" rIns="91425" bIns="45700" anchor="t" anchorCtr="0">
            <a:spAutoFit/>
          </a:bodyPr>
          <a:lstStyle/>
          <a:p>
            <a:pPr marL="19050" lvl="0" algn="l" rtl="0">
              <a:spcBef>
                <a:spcPts val="0"/>
              </a:spcBef>
              <a:spcAft>
                <a:spcPts val="0"/>
              </a:spcAft>
              <a:buClr>
                <a:schemeClr val="dk1"/>
              </a:buClr>
              <a:buSzPts val="3300"/>
            </a:pPr>
            <a:r>
              <a:rPr lang="es-PY" sz="3300" b="0" i="0" dirty="0">
                <a:solidFill>
                  <a:srgbClr val="000000"/>
                </a:solidFill>
                <a:effectLst/>
                <a:latin typeface="Lato"/>
                <a:ea typeface="Lato"/>
                <a:cs typeface="Lato"/>
              </a:rPr>
              <a:t>Todos los que están sujetos a esclavitud, consideren a sus amos dignos de todo honor, para que no sea blasfemado el nombre de Dios ni la doctrina. 2 Y los que tienen amos creyentes, no deben considerarlos menos por ser hermanos. Al contrario, deben servirles mejor, ya que los que se benefician de su buen servicio son creyentes y amados. Esto debes enseñar y exhortar.</a:t>
            </a:r>
            <a:endParaRPr lang="es-PY" sz="3300" i="1" dirty="0">
              <a:solidFill>
                <a:schemeClr val="dk1"/>
              </a:solidFill>
              <a:latin typeface="Lato"/>
              <a:ea typeface="Lato"/>
              <a:cs typeface="Lato"/>
            </a:endParaRPr>
          </a:p>
        </p:txBody>
      </p:sp>
    </p:spTree>
    <p:extLst>
      <p:ext uri="{BB962C8B-B14F-4D97-AF65-F5344CB8AC3E}">
        <p14:creationId xmlns:p14="http://schemas.microsoft.com/office/powerpoint/2010/main" val="2576340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DEC29DB8-DD9F-1BA2-DC85-75C240ECF28E}"/>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F4CAC08D-F755-BE3D-D299-FDE95B62BE43}"/>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1 </a:t>
            </a:r>
            <a:r>
              <a:rPr lang="en-US" sz="4860" dirty="0" err="1">
                <a:solidFill>
                  <a:srgbClr val="009444"/>
                </a:solidFill>
                <a:latin typeface="Lato"/>
                <a:ea typeface="Lato"/>
                <a:cs typeface="Lato"/>
                <a:sym typeface="Lato"/>
              </a:rPr>
              <a:t>Timoteo</a:t>
            </a:r>
            <a:r>
              <a:rPr lang="en-US" sz="4860" dirty="0">
                <a:solidFill>
                  <a:srgbClr val="009444"/>
                </a:solidFill>
                <a:latin typeface="Lato"/>
                <a:ea typeface="Lato"/>
                <a:cs typeface="Lato"/>
                <a:sym typeface="Lato"/>
              </a:rPr>
              <a:t> 6:1-2</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73E809F5-6176-51F5-8619-64CED08EC8EC}"/>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AF7D2B42-DE37-B953-07F4-69D1DFC44ED0}"/>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6FE6DFC8-533E-61CA-D9C8-027369487EF3}"/>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476D2F08-2EBA-B4BF-F6A0-D419A550F6CC}"/>
              </a:ext>
            </a:extLst>
          </p:cNvPr>
          <p:cNvSpPr txBox="1"/>
          <p:nvPr/>
        </p:nvSpPr>
        <p:spPr>
          <a:xfrm>
            <a:off x="2374770" y="2087095"/>
            <a:ext cx="8812390" cy="3170058"/>
          </a:xfrm>
          <a:prstGeom prst="rect">
            <a:avLst/>
          </a:prstGeom>
          <a:noFill/>
          <a:ln>
            <a:noFill/>
          </a:ln>
        </p:spPr>
        <p:txBody>
          <a:bodyPr spcFirstLastPara="1" wrap="square" lIns="91425" tIns="45700" rIns="91425" bIns="45700" anchor="t" anchorCtr="0">
            <a:spAutoFit/>
          </a:bodyPr>
          <a:lstStyle/>
          <a:p>
            <a:pPr marL="19050" lvl="0" algn="l" rtl="0">
              <a:spcBef>
                <a:spcPts val="0"/>
              </a:spcBef>
              <a:spcAft>
                <a:spcPts val="0"/>
              </a:spcAft>
              <a:buClr>
                <a:schemeClr val="dk1"/>
              </a:buClr>
              <a:buSzPts val="3300"/>
            </a:pPr>
            <a:r>
              <a:rPr lang="en-US" sz="4000" i="1" dirty="0">
                <a:solidFill>
                  <a:schemeClr val="dk1"/>
                </a:solidFill>
                <a:latin typeface="Lato" panose="020F0502020204030203" pitchFamily="34" charset="0"/>
                <a:ea typeface="Lato" panose="020F0502020204030203" pitchFamily="34" charset="0"/>
                <a:cs typeface="Lato" panose="020F0502020204030203" pitchFamily="34" charset="0"/>
                <a:sym typeface="Lato"/>
              </a:rPr>
              <a:t>Si no </a:t>
            </a:r>
            <a:r>
              <a:rPr lang="en-US" sz="4000" i="1"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somos</a:t>
            </a:r>
            <a:r>
              <a:rPr lang="en-US" sz="4000" i="1" dirty="0">
                <a:solidFill>
                  <a:schemeClr val="dk1"/>
                </a:solidFill>
                <a:latin typeface="Lato" panose="020F0502020204030203" pitchFamily="34" charset="0"/>
                <a:ea typeface="Lato" panose="020F0502020204030203" pitchFamily="34" charset="0"/>
                <a:cs typeface="Lato" panose="020F0502020204030203" pitchFamily="34" charset="0"/>
                <a:sym typeface="Lato"/>
              </a:rPr>
              <a:t> ‘</a:t>
            </a:r>
            <a:r>
              <a:rPr lang="en-US" sz="4000" i="1"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esclavos</a:t>
            </a:r>
            <a:r>
              <a:rPr lang="en-US" sz="4000" i="1" dirty="0">
                <a:solidFill>
                  <a:schemeClr val="dk1"/>
                </a:solidFill>
                <a:latin typeface="Lato" panose="020F0502020204030203" pitchFamily="34" charset="0"/>
                <a:ea typeface="Lato" panose="020F0502020204030203" pitchFamily="34" charset="0"/>
                <a:cs typeface="Lato" panose="020F0502020204030203" pitchFamily="34" charset="0"/>
                <a:sym typeface="Lato"/>
              </a:rPr>
              <a:t>’ </a:t>
            </a:r>
            <a:r>
              <a:rPr lang="en-US" sz="4000" i="1"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ni</a:t>
            </a:r>
            <a:r>
              <a:rPr lang="en-US" sz="4000" i="1" dirty="0">
                <a:solidFill>
                  <a:schemeClr val="dk1"/>
                </a:solidFill>
                <a:latin typeface="Lato" panose="020F0502020204030203" pitchFamily="34" charset="0"/>
                <a:ea typeface="Lato" panose="020F0502020204030203" pitchFamily="34" charset="0"/>
                <a:cs typeface="Lato" panose="020F0502020204030203" pitchFamily="34" charset="0"/>
                <a:sym typeface="Lato"/>
              </a:rPr>
              <a:t> ‘</a:t>
            </a:r>
            <a:r>
              <a:rPr lang="en-US" sz="4000" i="1"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dueños</a:t>
            </a:r>
            <a:r>
              <a:rPr lang="en-US" sz="4000" i="1" dirty="0">
                <a:solidFill>
                  <a:schemeClr val="dk1"/>
                </a:solidFill>
                <a:latin typeface="Lato" panose="020F0502020204030203" pitchFamily="34" charset="0"/>
                <a:ea typeface="Lato" panose="020F0502020204030203" pitchFamily="34" charset="0"/>
                <a:cs typeface="Lato" panose="020F0502020204030203" pitchFamily="34" charset="0"/>
                <a:sym typeface="Lato"/>
              </a:rPr>
              <a:t> de </a:t>
            </a:r>
            <a:r>
              <a:rPr lang="en-US" sz="4000" i="1"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esclavos</a:t>
            </a:r>
            <a:r>
              <a:rPr lang="en-US" sz="4000" i="1" dirty="0">
                <a:solidFill>
                  <a:schemeClr val="dk1"/>
                </a:solidFill>
                <a:latin typeface="Lato" panose="020F0502020204030203" pitchFamily="34" charset="0"/>
                <a:ea typeface="Lato" panose="020F0502020204030203" pitchFamily="34" charset="0"/>
                <a:cs typeface="Lato" panose="020F0502020204030203" pitchFamily="34" charset="0"/>
                <a:sym typeface="Lato"/>
              </a:rPr>
              <a:t>,’ ¿</a:t>
            </a:r>
            <a:r>
              <a:rPr lang="en-US" sz="4000" i="1"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cómo</a:t>
            </a:r>
            <a:r>
              <a:rPr lang="en-US" sz="4000" i="1" dirty="0">
                <a:solidFill>
                  <a:schemeClr val="dk1"/>
                </a:solidFill>
                <a:latin typeface="Lato" panose="020F0502020204030203" pitchFamily="34" charset="0"/>
                <a:ea typeface="Lato" panose="020F0502020204030203" pitchFamily="34" charset="0"/>
                <a:cs typeface="Lato" panose="020F0502020204030203" pitchFamily="34" charset="0"/>
                <a:sym typeface="Lato"/>
              </a:rPr>
              <a:t> se </a:t>
            </a:r>
            <a:r>
              <a:rPr lang="en-US" sz="4000" i="1"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nos</a:t>
            </a:r>
            <a:r>
              <a:rPr lang="en-US" sz="4000" i="1" dirty="0">
                <a:solidFill>
                  <a:schemeClr val="dk1"/>
                </a:solidFill>
                <a:latin typeface="Lato" panose="020F0502020204030203" pitchFamily="34" charset="0"/>
                <a:ea typeface="Lato" panose="020F0502020204030203" pitchFamily="34" charset="0"/>
                <a:cs typeface="Lato" panose="020F0502020204030203" pitchFamily="34" charset="0"/>
                <a:sym typeface="Lato"/>
              </a:rPr>
              <a:t> </a:t>
            </a:r>
            <a:r>
              <a:rPr lang="en-US" sz="4000" i="1"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aplican</a:t>
            </a:r>
            <a:r>
              <a:rPr lang="en-US" sz="4000" i="1" dirty="0">
                <a:solidFill>
                  <a:schemeClr val="dk1"/>
                </a:solidFill>
                <a:latin typeface="Lato" panose="020F0502020204030203" pitchFamily="34" charset="0"/>
                <a:ea typeface="Lato" panose="020F0502020204030203" pitchFamily="34" charset="0"/>
                <a:cs typeface="Lato" panose="020F0502020204030203" pitchFamily="34" charset="0"/>
                <a:sym typeface="Lato"/>
              </a:rPr>
              <a:t> </a:t>
            </a:r>
            <a:r>
              <a:rPr lang="en-US" sz="4000" i="1"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estos</a:t>
            </a:r>
            <a:r>
              <a:rPr lang="en-US" sz="4000" i="1" dirty="0">
                <a:solidFill>
                  <a:schemeClr val="dk1"/>
                </a:solidFill>
                <a:latin typeface="Lato" panose="020F0502020204030203" pitchFamily="34" charset="0"/>
                <a:ea typeface="Lato" panose="020F0502020204030203" pitchFamily="34" charset="0"/>
                <a:cs typeface="Lato" panose="020F0502020204030203" pitchFamily="34" charset="0"/>
                <a:sym typeface="Lato"/>
              </a:rPr>
              <a:t> versos?</a:t>
            </a:r>
          </a:p>
          <a:p>
            <a:pPr marL="19050" lvl="0" algn="l" rtl="0">
              <a:spcBef>
                <a:spcPts val="0"/>
              </a:spcBef>
              <a:spcAft>
                <a:spcPts val="0"/>
              </a:spcAft>
              <a:buClr>
                <a:schemeClr val="dk1"/>
              </a:buClr>
              <a:buSzPts val="3300"/>
            </a:pPr>
            <a:endParaRPr lang="en-US" sz="4000" i="1" dirty="0">
              <a:solidFill>
                <a:schemeClr val="dk1"/>
              </a:solidFill>
              <a:latin typeface="Lato" panose="020F0502020204030203" pitchFamily="34" charset="0"/>
              <a:ea typeface="Lato" panose="020F0502020204030203" pitchFamily="34" charset="0"/>
              <a:cs typeface="Lato" panose="020F0502020204030203" pitchFamily="34" charset="0"/>
              <a:sym typeface="Lato"/>
            </a:endParaRPr>
          </a:p>
          <a:p>
            <a:pPr marL="19050" lvl="0" algn="l" rtl="0">
              <a:spcBef>
                <a:spcPts val="0"/>
              </a:spcBef>
              <a:spcAft>
                <a:spcPts val="0"/>
              </a:spcAft>
              <a:buClr>
                <a:schemeClr val="dk1"/>
              </a:buClr>
              <a:buSzPts val="3300"/>
            </a:pPr>
            <a:endParaRPr lang="en-US" sz="4000" i="1" dirty="0">
              <a:solidFill>
                <a:schemeClr val="dk1"/>
              </a:solidFill>
              <a:latin typeface="Lato" panose="020F0502020204030203" pitchFamily="34" charset="0"/>
              <a:ea typeface="Lato" panose="020F0502020204030203" pitchFamily="34" charset="0"/>
              <a:cs typeface="Lato" panose="020F0502020204030203" pitchFamily="34" charset="0"/>
              <a:sym typeface="Lato"/>
            </a:endParaRPr>
          </a:p>
        </p:txBody>
      </p:sp>
      <p:pic>
        <p:nvPicPr>
          <p:cNvPr id="3" name="Picture 2">
            <a:extLst>
              <a:ext uri="{FF2B5EF4-FFF2-40B4-BE49-F238E27FC236}">
                <a16:creationId xmlns:a16="http://schemas.microsoft.com/office/drawing/2014/main" id="{E074A2E9-697D-17AB-E132-A264A12AD2D7}"/>
              </a:ext>
            </a:extLst>
          </p:cNvPr>
          <p:cNvPicPr>
            <a:picLocks noChangeAspect="1"/>
          </p:cNvPicPr>
          <p:nvPr/>
        </p:nvPicPr>
        <p:blipFill>
          <a:blip r:embed="rId4"/>
          <a:stretch>
            <a:fillRect/>
          </a:stretch>
        </p:blipFill>
        <p:spPr>
          <a:xfrm>
            <a:off x="-2" y="0"/>
            <a:ext cx="12198487" cy="6858000"/>
          </a:xfrm>
          <a:prstGeom prst="rect">
            <a:avLst/>
          </a:prstGeom>
        </p:spPr>
      </p:pic>
    </p:spTree>
    <p:extLst>
      <p:ext uri="{BB962C8B-B14F-4D97-AF65-F5344CB8AC3E}">
        <p14:creationId xmlns:p14="http://schemas.microsoft.com/office/powerpoint/2010/main" val="50275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C0FB5DD6-9EA3-CA1B-BB88-646252F819EA}"/>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7D687A56-C22D-FE6D-B441-31C45B6B4CEC}"/>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1 </a:t>
            </a:r>
            <a:r>
              <a:rPr lang="en-US" sz="4860" dirty="0" err="1">
                <a:solidFill>
                  <a:srgbClr val="009444"/>
                </a:solidFill>
                <a:latin typeface="Lato"/>
                <a:ea typeface="Lato"/>
                <a:cs typeface="Lato"/>
                <a:sym typeface="Lato"/>
              </a:rPr>
              <a:t>Timoteo</a:t>
            </a:r>
            <a:r>
              <a:rPr lang="en-US" sz="4860" dirty="0">
                <a:solidFill>
                  <a:srgbClr val="009444"/>
                </a:solidFill>
                <a:latin typeface="Lato"/>
                <a:ea typeface="Lato"/>
                <a:cs typeface="Lato"/>
                <a:sym typeface="Lato"/>
              </a:rPr>
              <a:t> 6:1-2</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E1149310-D95F-9EBE-F091-FF09B114B5B0}"/>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8332B052-97F2-0C26-F6CF-5E04095854A2}"/>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35E1C8D7-38D7-03CC-8F4E-6829597F7172}"/>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C7A75A66-8FE0-DD17-044E-66EBF8D7856C}"/>
              </a:ext>
            </a:extLst>
          </p:cNvPr>
          <p:cNvSpPr txBox="1"/>
          <p:nvPr/>
        </p:nvSpPr>
        <p:spPr>
          <a:xfrm>
            <a:off x="2029664" y="1905301"/>
            <a:ext cx="9170342" cy="4662775"/>
          </a:xfrm>
          <a:prstGeom prst="rect">
            <a:avLst/>
          </a:prstGeom>
          <a:noFill/>
          <a:ln>
            <a:noFill/>
          </a:ln>
        </p:spPr>
        <p:txBody>
          <a:bodyPr spcFirstLastPara="1" wrap="square" lIns="91425" tIns="45700" rIns="91425" bIns="45700" anchor="t" anchorCtr="0">
            <a:spAutoFit/>
          </a:bodyPr>
          <a:lstStyle/>
          <a:p>
            <a:pPr marL="19050" lvl="0" algn="l" rtl="0">
              <a:spcBef>
                <a:spcPts val="0"/>
              </a:spcBef>
              <a:spcAft>
                <a:spcPts val="0"/>
              </a:spcAft>
              <a:buClr>
                <a:schemeClr val="dk1"/>
              </a:buClr>
              <a:buSzPts val="3300"/>
            </a:pPr>
            <a:r>
              <a:rPr lang="es-PY" sz="3300" b="1" i="0" dirty="0">
                <a:solidFill>
                  <a:srgbClr val="000000"/>
                </a:solidFill>
                <a:effectLst/>
                <a:latin typeface="Lato"/>
                <a:ea typeface="Lato"/>
                <a:cs typeface="Lato"/>
              </a:rPr>
              <a:t>Todos los que están sujetos a esclavitud, consideren a sus amos dignos de todo honor, para que no sea blasfemado el nombre de Dios ni la doctrina.</a:t>
            </a:r>
            <a:r>
              <a:rPr lang="es-PY" sz="3300" b="0" i="0" dirty="0">
                <a:solidFill>
                  <a:srgbClr val="000000"/>
                </a:solidFill>
                <a:effectLst/>
                <a:latin typeface="Lato"/>
                <a:ea typeface="Lato"/>
                <a:cs typeface="Lato"/>
              </a:rPr>
              <a:t> 2 Y los que tienen amos creyentes, no deben considerarlos menos por ser hermanos. Al contrario, deben servirles mejor, ya que los que se benefician de su buen servicio son creyentes y amados. Esto debes enseñar y exhortar.</a:t>
            </a:r>
            <a:endParaRPr lang="es-PY" sz="3300" i="1" dirty="0">
              <a:solidFill>
                <a:schemeClr val="dk1"/>
              </a:solidFill>
              <a:latin typeface="Lato"/>
              <a:ea typeface="Lato"/>
              <a:cs typeface="Lato"/>
            </a:endParaRPr>
          </a:p>
        </p:txBody>
      </p:sp>
    </p:spTree>
    <p:extLst>
      <p:ext uri="{BB962C8B-B14F-4D97-AF65-F5344CB8AC3E}">
        <p14:creationId xmlns:p14="http://schemas.microsoft.com/office/powerpoint/2010/main" val="918776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6937C635-2411-9B82-3356-DA904057A803}"/>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1CF5F534-5800-CB00-01EA-4A07080EC3C6}"/>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1 </a:t>
            </a:r>
            <a:r>
              <a:rPr lang="en-US" sz="4860" dirty="0" err="1">
                <a:solidFill>
                  <a:srgbClr val="009444"/>
                </a:solidFill>
                <a:latin typeface="Lato"/>
                <a:ea typeface="Lato"/>
                <a:cs typeface="Lato"/>
                <a:sym typeface="Lato"/>
              </a:rPr>
              <a:t>Timoteo</a:t>
            </a:r>
            <a:r>
              <a:rPr lang="en-US" sz="4860" dirty="0">
                <a:solidFill>
                  <a:srgbClr val="009444"/>
                </a:solidFill>
                <a:latin typeface="Lato"/>
                <a:ea typeface="Lato"/>
                <a:cs typeface="Lato"/>
                <a:sym typeface="Lato"/>
              </a:rPr>
              <a:t> 6:1-2</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65AAE0DC-ED0D-4962-6F78-0E130DE8A61E}"/>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072AB001-42CC-E355-82FC-E05D5F6DE463}"/>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290B72BD-32F2-9698-1B83-14371CBC20E6}"/>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0903B9E0-4351-C6DD-C0AA-13DEE19B5070}"/>
              </a:ext>
            </a:extLst>
          </p:cNvPr>
          <p:cNvSpPr txBox="1"/>
          <p:nvPr/>
        </p:nvSpPr>
        <p:spPr>
          <a:xfrm>
            <a:off x="2029664" y="1905301"/>
            <a:ext cx="9170342" cy="4662775"/>
          </a:xfrm>
          <a:prstGeom prst="rect">
            <a:avLst/>
          </a:prstGeom>
          <a:noFill/>
          <a:ln>
            <a:noFill/>
          </a:ln>
        </p:spPr>
        <p:txBody>
          <a:bodyPr spcFirstLastPara="1" wrap="square" lIns="91425" tIns="45700" rIns="91425" bIns="45700" anchor="t" anchorCtr="0">
            <a:spAutoFit/>
          </a:bodyPr>
          <a:lstStyle/>
          <a:p>
            <a:pPr marL="19050" lvl="0" algn="l" rtl="0">
              <a:spcBef>
                <a:spcPts val="0"/>
              </a:spcBef>
              <a:spcAft>
                <a:spcPts val="0"/>
              </a:spcAft>
              <a:buClr>
                <a:schemeClr val="dk1"/>
              </a:buClr>
              <a:buSzPts val="3300"/>
            </a:pPr>
            <a:r>
              <a:rPr lang="es-PY" sz="3300" i="0" dirty="0">
                <a:solidFill>
                  <a:srgbClr val="000000"/>
                </a:solidFill>
                <a:effectLst/>
                <a:latin typeface="Lato"/>
                <a:ea typeface="Lato"/>
                <a:cs typeface="Lato"/>
              </a:rPr>
              <a:t>Todos los que están sujetos a esclavitud, consideren a sus amos dignos de todo honor, para que no sea blasfemado el nombre de Dios ni la doctrina. </a:t>
            </a:r>
            <a:r>
              <a:rPr lang="es-PY" sz="3300" b="1" i="0" dirty="0">
                <a:solidFill>
                  <a:srgbClr val="000000"/>
                </a:solidFill>
                <a:effectLst/>
                <a:latin typeface="Lato"/>
                <a:ea typeface="Lato"/>
                <a:cs typeface="Lato"/>
              </a:rPr>
              <a:t>2 Y los que tienen amos creyentes, no deben considerarlos menos por ser hermanos. Al contrario, deben servirles mejor, ya que los que se benefician de su buen servicio son creyentes y amados. Esto debes enseñar y exhortar.</a:t>
            </a:r>
            <a:endParaRPr lang="es-PY" sz="3300" b="1" i="1" dirty="0">
              <a:solidFill>
                <a:schemeClr val="dk1"/>
              </a:solidFill>
              <a:latin typeface="Lato"/>
              <a:ea typeface="Lato"/>
              <a:cs typeface="Lato"/>
            </a:endParaRPr>
          </a:p>
        </p:txBody>
      </p:sp>
    </p:spTree>
    <p:extLst>
      <p:ext uri="{BB962C8B-B14F-4D97-AF65-F5344CB8AC3E}">
        <p14:creationId xmlns:p14="http://schemas.microsoft.com/office/powerpoint/2010/main" val="455670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a:extLst>
            <a:ext uri="{FF2B5EF4-FFF2-40B4-BE49-F238E27FC236}">
              <a16:creationId xmlns:a16="http://schemas.microsoft.com/office/drawing/2014/main" id="{14B34589-291A-9EBB-02B1-C44E4C777094}"/>
            </a:ext>
          </a:extLst>
        </p:cNvPr>
        <p:cNvGrpSpPr/>
        <p:nvPr/>
      </p:nvGrpSpPr>
      <p:grpSpPr>
        <a:xfrm>
          <a:off x="0" y="0"/>
          <a:ext cx="0" cy="0"/>
          <a:chOff x="0" y="0"/>
          <a:chExt cx="0" cy="0"/>
        </a:xfrm>
      </p:grpSpPr>
      <p:sp>
        <p:nvSpPr>
          <p:cNvPr id="126" name="Google Shape;126;p5">
            <a:extLst>
              <a:ext uri="{FF2B5EF4-FFF2-40B4-BE49-F238E27FC236}">
                <a16:creationId xmlns:a16="http://schemas.microsoft.com/office/drawing/2014/main" id="{2766771F-DE56-EF48-23A5-6A6852C37787}"/>
              </a:ext>
            </a:extLst>
          </p:cNvPr>
          <p:cNvSpPr txBox="1"/>
          <p:nvPr/>
        </p:nvSpPr>
        <p:spPr>
          <a:xfrm>
            <a:off x="2237027" y="403125"/>
            <a:ext cx="89589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rgbClr val="009444"/>
                </a:solidFill>
                <a:latin typeface="Lato"/>
                <a:ea typeface="Lato"/>
                <a:cs typeface="Lato"/>
                <a:sym typeface="Lato"/>
              </a:rPr>
              <a:t>Objetivos de la Lección</a:t>
            </a:r>
            <a:endParaRPr sz="6000" b="0" i="0" u="none" strike="noStrike" cap="none">
              <a:solidFill>
                <a:srgbClr val="009444"/>
              </a:solidFill>
              <a:latin typeface="Lato"/>
              <a:ea typeface="Lato"/>
              <a:cs typeface="Lato"/>
              <a:sym typeface="Lato"/>
            </a:endParaRPr>
          </a:p>
        </p:txBody>
      </p:sp>
      <p:cxnSp>
        <p:nvCxnSpPr>
          <p:cNvPr id="127" name="Google Shape;127;p5">
            <a:extLst>
              <a:ext uri="{FF2B5EF4-FFF2-40B4-BE49-F238E27FC236}">
                <a16:creationId xmlns:a16="http://schemas.microsoft.com/office/drawing/2014/main" id="{4736954C-6754-4BB2-F787-15B48CCA3EDC}"/>
              </a:ext>
            </a:extLst>
          </p:cNvPr>
          <p:cNvCxnSpPr/>
          <p:nvPr/>
        </p:nvCxnSpPr>
        <p:spPr>
          <a:xfrm>
            <a:off x="2373086" y="1597768"/>
            <a:ext cx="7195457" cy="0"/>
          </a:xfrm>
          <a:prstGeom prst="straightConnector1">
            <a:avLst/>
          </a:prstGeom>
          <a:noFill/>
          <a:ln w="38100" cap="flat" cmpd="sng">
            <a:solidFill>
              <a:srgbClr val="7F7F7F"/>
            </a:solidFill>
            <a:prstDash val="solid"/>
            <a:miter lim="800000"/>
            <a:headEnd type="none" w="sm" len="sm"/>
            <a:tailEnd type="none" w="sm" len="sm"/>
          </a:ln>
        </p:spPr>
      </p:cxnSp>
      <p:grpSp>
        <p:nvGrpSpPr>
          <p:cNvPr id="128" name="Google Shape;128;p5">
            <a:extLst>
              <a:ext uri="{FF2B5EF4-FFF2-40B4-BE49-F238E27FC236}">
                <a16:creationId xmlns:a16="http://schemas.microsoft.com/office/drawing/2014/main" id="{732A89E3-28B0-2D05-A9E6-86CCFE652722}"/>
              </a:ext>
            </a:extLst>
          </p:cNvPr>
          <p:cNvGrpSpPr/>
          <p:nvPr/>
        </p:nvGrpSpPr>
        <p:grpSpPr>
          <a:xfrm>
            <a:off x="551075" y="2011050"/>
            <a:ext cx="11197475" cy="2537987"/>
            <a:chOff x="0" y="0"/>
            <a:chExt cx="10450280" cy="2537987"/>
          </a:xfrm>
        </p:grpSpPr>
        <p:sp>
          <p:nvSpPr>
            <p:cNvPr id="129" name="Google Shape;129;p5">
              <a:extLst>
                <a:ext uri="{FF2B5EF4-FFF2-40B4-BE49-F238E27FC236}">
                  <a16:creationId xmlns:a16="http://schemas.microsoft.com/office/drawing/2014/main" id="{DDDD2318-D627-3800-829D-B8C22CDCF454}"/>
                </a:ext>
              </a:extLst>
            </p:cNvPr>
            <p:cNvSpPr/>
            <p:nvPr/>
          </p:nvSpPr>
          <p:spPr>
            <a:xfrm>
              <a:off x="0" y="481"/>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0" name="Google Shape;130;p5">
              <a:extLst>
                <a:ext uri="{FF2B5EF4-FFF2-40B4-BE49-F238E27FC236}">
                  <a16:creationId xmlns:a16="http://schemas.microsoft.com/office/drawing/2014/main" id="{35FF2415-9E9D-15B0-82A0-C895C9AAD3D2}"/>
                </a:ext>
              </a:extLst>
            </p:cNvPr>
            <p:cNvSpPr/>
            <p:nvPr/>
          </p:nvSpPr>
          <p:spPr>
            <a:xfrm>
              <a:off x="341153" y="254232"/>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1" name="Google Shape;131;p5">
              <a:extLst>
                <a:ext uri="{FF2B5EF4-FFF2-40B4-BE49-F238E27FC236}">
                  <a16:creationId xmlns:a16="http://schemas.microsoft.com/office/drawing/2014/main" id="{977D4D3F-6AB6-A734-8DF0-5BFD6D8622D7}"/>
                </a:ext>
              </a:extLst>
            </p:cNvPr>
            <p:cNvSpPr/>
            <p:nvPr/>
          </p:nvSpPr>
          <p:spPr>
            <a:xfrm>
              <a:off x="1302586" y="0"/>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2" name="Google Shape;132;p5">
              <a:extLst>
                <a:ext uri="{FF2B5EF4-FFF2-40B4-BE49-F238E27FC236}">
                  <a16:creationId xmlns:a16="http://schemas.microsoft.com/office/drawing/2014/main" id="{930C4B19-8A1C-1097-850D-E61E5E11338F}"/>
                </a:ext>
              </a:extLst>
            </p:cNvPr>
            <p:cNvSpPr txBox="1"/>
            <p:nvPr/>
          </p:nvSpPr>
          <p:spPr>
            <a:xfrm>
              <a:off x="1302586" y="0"/>
              <a:ext cx="9147694" cy="112778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s-PY" sz="2500" b="0" i="0" u="none" strike="noStrike" cap="none" dirty="0">
                  <a:solidFill>
                    <a:schemeClr val="lt1"/>
                  </a:solidFill>
                  <a:latin typeface="Lato"/>
                  <a:ea typeface="Lato"/>
                  <a:cs typeface="Lato"/>
                  <a:sym typeface="Lato"/>
                </a:rPr>
                <a:t>1. Aprenderemos la forma de enseñar a los creyentes de distintas situaciones socioeconómicas.  	 </a:t>
              </a:r>
              <a:endParaRPr sz="2500" b="0" i="0" u="none" strike="noStrike" cap="none" dirty="0">
                <a:solidFill>
                  <a:schemeClr val="lt1"/>
                </a:solidFill>
                <a:latin typeface="Lato"/>
                <a:ea typeface="Lato"/>
                <a:cs typeface="Lato"/>
                <a:sym typeface="Lato"/>
              </a:endParaRPr>
            </a:p>
          </p:txBody>
        </p:sp>
        <p:sp>
          <p:nvSpPr>
            <p:cNvPr id="133" name="Google Shape;133;p5">
              <a:extLst>
                <a:ext uri="{FF2B5EF4-FFF2-40B4-BE49-F238E27FC236}">
                  <a16:creationId xmlns:a16="http://schemas.microsoft.com/office/drawing/2014/main" id="{3AE44C8C-7297-5EB8-F7D1-751D0E16D288}"/>
                </a:ext>
              </a:extLst>
            </p:cNvPr>
            <p:cNvSpPr/>
            <p:nvPr/>
          </p:nvSpPr>
          <p:spPr>
            <a:xfrm>
              <a:off x="0" y="1410207"/>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4" name="Google Shape;134;p5">
              <a:extLst>
                <a:ext uri="{FF2B5EF4-FFF2-40B4-BE49-F238E27FC236}">
                  <a16:creationId xmlns:a16="http://schemas.microsoft.com/office/drawing/2014/main" id="{4589221E-1075-56A2-1878-2DADE4C4B538}"/>
                </a:ext>
              </a:extLst>
            </p:cNvPr>
            <p:cNvSpPr/>
            <p:nvPr/>
          </p:nvSpPr>
          <p:spPr>
            <a:xfrm>
              <a:off x="341153" y="1663958"/>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5" name="Google Shape;135;p5">
              <a:extLst>
                <a:ext uri="{FF2B5EF4-FFF2-40B4-BE49-F238E27FC236}">
                  <a16:creationId xmlns:a16="http://schemas.microsoft.com/office/drawing/2014/main" id="{633A31E9-ECD9-1B7F-A483-27F9D5CD1920}"/>
                </a:ext>
              </a:extLst>
            </p:cNvPr>
            <p:cNvSpPr/>
            <p:nvPr/>
          </p:nvSpPr>
          <p:spPr>
            <a:xfrm>
              <a:off x="1302586" y="1410207"/>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6" name="Google Shape;136;p5">
              <a:extLst>
                <a:ext uri="{FF2B5EF4-FFF2-40B4-BE49-F238E27FC236}">
                  <a16:creationId xmlns:a16="http://schemas.microsoft.com/office/drawing/2014/main" id="{C8979B27-8732-CEBC-AC1D-7599A968D594}"/>
                </a:ext>
              </a:extLst>
            </p:cNvPr>
            <p:cNvSpPr txBox="1"/>
            <p:nvPr/>
          </p:nvSpPr>
          <p:spPr>
            <a:xfrm>
              <a:off x="1302586" y="1410207"/>
              <a:ext cx="9147694" cy="112778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a:buNone/>
              </a:pPr>
              <a:r>
                <a:rPr lang="en-US" sz="2500" b="0" i="0" u="none" strike="noStrike" cap="none" dirty="0">
                  <a:solidFill>
                    <a:schemeClr val="lt1"/>
                  </a:solidFill>
                  <a:latin typeface="Lato"/>
                  <a:ea typeface="Lato"/>
                  <a:cs typeface="Lato"/>
                  <a:sym typeface="Lato"/>
                </a:rPr>
                <a:t>2. </a:t>
              </a:r>
              <a:r>
                <a:rPr lang="en-US" sz="2500" b="0" i="0" u="none" strike="noStrike" cap="none" dirty="0" err="1">
                  <a:solidFill>
                    <a:schemeClr val="lt1"/>
                  </a:solidFill>
                  <a:latin typeface="Lato"/>
                  <a:ea typeface="Lato"/>
                  <a:cs typeface="Lato"/>
                  <a:sym typeface="Lato"/>
                </a:rPr>
                <a:t>Exploraremos</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el</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contentamiento</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piadoso</a:t>
              </a:r>
              <a:r>
                <a:rPr lang="en-US" sz="2500" b="0" i="0" u="none" strike="noStrike" cap="none" dirty="0">
                  <a:solidFill>
                    <a:schemeClr val="lt1"/>
                  </a:solidFill>
                  <a:latin typeface="Lato"/>
                  <a:ea typeface="Lato"/>
                  <a:cs typeface="Lato"/>
                  <a:sym typeface="Lato"/>
                </a:rPr>
                <a:t>, y las </a:t>
              </a:r>
              <a:r>
                <a:rPr lang="en-US" sz="2500" b="0" i="0" u="none" strike="noStrike" cap="none" dirty="0" err="1">
                  <a:solidFill>
                    <a:schemeClr val="lt1"/>
                  </a:solidFill>
                  <a:latin typeface="Lato"/>
                  <a:ea typeface="Lato"/>
                  <a:cs typeface="Lato"/>
                  <a:sym typeface="Lato"/>
                </a:rPr>
                <a:t>tentaciones</a:t>
              </a:r>
              <a:r>
                <a:rPr lang="en-US" sz="2500" b="0" i="0" u="none" strike="noStrike" cap="none" dirty="0">
                  <a:solidFill>
                    <a:schemeClr val="lt1"/>
                  </a:solidFill>
                  <a:latin typeface="Lato"/>
                  <a:ea typeface="Lato"/>
                  <a:cs typeface="Lato"/>
                  <a:sym typeface="Lato"/>
                </a:rPr>
                <a:t> que </a:t>
              </a:r>
              <a:r>
                <a:rPr lang="en-US" sz="2500" b="0" i="0" u="none" strike="noStrike" cap="none" dirty="0" err="1">
                  <a:solidFill>
                    <a:schemeClr val="lt1"/>
                  </a:solidFill>
                  <a:latin typeface="Lato"/>
                  <a:ea typeface="Lato"/>
                  <a:cs typeface="Lato"/>
                  <a:sym typeface="Lato"/>
                </a:rPr>
                <a:t>enfrentan</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los</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líderes</a:t>
              </a:r>
              <a:r>
                <a:rPr lang="en-US" sz="2500" b="0" i="0" u="none" strike="noStrike" cap="none" dirty="0">
                  <a:solidFill>
                    <a:schemeClr val="lt1"/>
                  </a:solidFill>
                  <a:latin typeface="Lato"/>
                  <a:ea typeface="Lato"/>
                  <a:cs typeface="Lato"/>
                  <a:sym typeface="Lato"/>
                </a:rPr>
                <a:t> y </a:t>
              </a:r>
              <a:r>
                <a:rPr lang="en-US" sz="2500" b="0" i="0" u="none" strike="noStrike" cap="none" dirty="0" err="1">
                  <a:solidFill>
                    <a:schemeClr val="lt1"/>
                  </a:solidFill>
                  <a:latin typeface="Lato"/>
                  <a:ea typeface="Lato"/>
                  <a:cs typeface="Lato"/>
                  <a:sym typeface="Lato"/>
                </a:rPr>
                <a:t>miembros</a:t>
              </a:r>
              <a:r>
                <a:rPr lang="en-US" sz="2500" b="0" i="0" u="none" strike="noStrike" cap="none" dirty="0">
                  <a:solidFill>
                    <a:schemeClr val="lt1"/>
                  </a:solidFill>
                  <a:latin typeface="Lato"/>
                  <a:ea typeface="Lato"/>
                  <a:cs typeface="Lato"/>
                  <a:sym typeface="Lato"/>
                </a:rPr>
                <a:t> de la Iglesia.</a:t>
              </a:r>
              <a:endParaRPr sz="2500" b="0" i="0" u="none" strike="noStrike" cap="none" dirty="0">
                <a:solidFill>
                  <a:schemeClr val="lt1"/>
                </a:solidFill>
                <a:latin typeface="Lato"/>
                <a:ea typeface="Lato"/>
                <a:cs typeface="Lato"/>
                <a:sym typeface="Lato"/>
              </a:endParaRPr>
            </a:p>
          </p:txBody>
        </p:sp>
      </p:grpSp>
      <p:pic>
        <p:nvPicPr>
          <p:cNvPr id="141" name="Google Shape;141;p5" descr="A green bird with leaves&#10;&#10;Description automatically generated">
            <a:extLst>
              <a:ext uri="{FF2B5EF4-FFF2-40B4-BE49-F238E27FC236}">
                <a16:creationId xmlns:a16="http://schemas.microsoft.com/office/drawing/2014/main" id="{A0177136-47D7-AF85-E7ED-BB8D1C769CB4}"/>
              </a:ext>
            </a:extLst>
          </p:cNvPr>
          <p:cNvPicPr preferRelativeResize="0"/>
          <p:nvPr/>
        </p:nvPicPr>
        <p:blipFill rotWithShape="1">
          <a:blip r:embed="rId4">
            <a:alphaModFix/>
          </a:blip>
          <a:srcRect/>
          <a:stretch/>
        </p:blipFill>
        <p:spPr>
          <a:xfrm>
            <a:off x="10500489" y="289924"/>
            <a:ext cx="1399035" cy="1170434"/>
          </a:xfrm>
          <a:prstGeom prst="rect">
            <a:avLst/>
          </a:prstGeom>
          <a:noFill/>
          <a:ln>
            <a:noFill/>
          </a:ln>
        </p:spPr>
      </p:pic>
      <p:sp>
        <p:nvSpPr>
          <p:cNvPr id="3" name="Oval 2">
            <a:extLst>
              <a:ext uri="{FF2B5EF4-FFF2-40B4-BE49-F238E27FC236}">
                <a16:creationId xmlns:a16="http://schemas.microsoft.com/office/drawing/2014/main" id="{A2274C5E-DC9C-161A-A62E-F62CD85ED0A5}"/>
              </a:ext>
            </a:extLst>
          </p:cNvPr>
          <p:cNvSpPr/>
          <p:nvPr/>
        </p:nvSpPr>
        <p:spPr>
          <a:xfrm>
            <a:off x="443450" y="3252520"/>
            <a:ext cx="11547832" cy="1465253"/>
          </a:xfrm>
          <a:prstGeom prst="ellipse">
            <a:avLst/>
          </a:prstGeom>
          <a:noFill/>
          <a:ln w="508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7748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946FF224-A685-0CAB-93D2-5E2BF4BBE9BF}"/>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FE6FB050-49BB-EAD1-0D35-30C070AAD232}"/>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1 </a:t>
            </a:r>
            <a:r>
              <a:rPr lang="en-US" sz="4860" dirty="0" err="1">
                <a:solidFill>
                  <a:srgbClr val="009444"/>
                </a:solidFill>
                <a:latin typeface="Lato"/>
                <a:ea typeface="Lato"/>
                <a:cs typeface="Lato"/>
                <a:sym typeface="Lato"/>
              </a:rPr>
              <a:t>Timoteo</a:t>
            </a:r>
            <a:r>
              <a:rPr lang="en-US" sz="4860" dirty="0">
                <a:solidFill>
                  <a:srgbClr val="009444"/>
                </a:solidFill>
                <a:latin typeface="Lato"/>
                <a:ea typeface="Lato"/>
                <a:cs typeface="Lato"/>
                <a:sym typeface="Lato"/>
              </a:rPr>
              <a:t> 6:3-5</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F5044865-39C0-219C-CC22-21A2F23831D2}"/>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A5A871DE-FEE9-39EF-DA7C-2642B9E588ED}"/>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AC56B353-09F7-901E-1BFD-CF417BB810CA}"/>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2E8B2D25-6AA4-3ECF-8240-A973601AFEBE}"/>
              </a:ext>
            </a:extLst>
          </p:cNvPr>
          <p:cNvSpPr txBox="1"/>
          <p:nvPr/>
        </p:nvSpPr>
        <p:spPr>
          <a:xfrm>
            <a:off x="2029664" y="1836778"/>
            <a:ext cx="9170342" cy="4401164"/>
          </a:xfrm>
          <a:prstGeom prst="rect">
            <a:avLst/>
          </a:prstGeom>
          <a:noFill/>
          <a:ln>
            <a:noFill/>
          </a:ln>
        </p:spPr>
        <p:txBody>
          <a:bodyPr spcFirstLastPara="1" wrap="square" lIns="91425" tIns="45700" rIns="91425" bIns="45700" anchor="t" anchorCtr="0">
            <a:spAutoFit/>
          </a:bodyPr>
          <a:lstStyle/>
          <a:p>
            <a:pPr marL="19050" lvl="0" algn="l" rtl="0">
              <a:spcBef>
                <a:spcPts val="0"/>
              </a:spcBef>
              <a:spcAft>
                <a:spcPts val="0"/>
              </a:spcAft>
              <a:buClr>
                <a:schemeClr val="dk1"/>
              </a:buClr>
              <a:buSzPts val="3300"/>
            </a:pPr>
            <a:r>
              <a:rPr lang="es-PY" sz="4000" b="1" i="0" baseline="30000" dirty="0">
                <a:solidFill>
                  <a:srgbClr val="000000"/>
                </a:solidFill>
                <a:effectLst/>
                <a:latin typeface="Lato"/>
                <a:ea typeface="Lato"/>
                <a:cs typeface="Lato"/>
              </a:rPr>
              <a:t>3 </a:t>
            </a:r>
            <a:r>
              <a:rPr lang="es-PY" sz="4000" b="0" i="0" dirty="0">
                <a:solidFill>
                  <a:srgbClr val="000000"/>
                </a:solidFill>
                <a:effectLst/>
                <a:latin typeface="Lato"/>
                <a:ea typeface="Lato"/>
                <a:cs typeface="Lato"/>
              </a:rPr>
              <a:t>Si alguno enseña otra cosa, y no se aviene a las sanas palabras de nuestro Señor Jesucristo y a la doctrina que corresponde a la piedad, </a:t>
            </a:r>
            <a:r>
              <a:rPr lang="es-PY" sz="4000" b="1" i="0" baseline="30000" dirty="0">
                <a:solidFill>
                  <a:srgbClr val="000000"/>
                </a:solidFill>
                <a:effectLst/>
                <a:latin typeface="Lato"/>
                <a:ea typeface="Lato"/>
                <a:cs typeface="Lato"/>
              </a:rPr>
              <a:t>4 </a:t>
            </a:r>
            <a:r>
              <a:rPr lang="es-PY" sz="4000" b="0" i="0" dirty="0">
                <a:solidFill>
                  <a:srgbClr val="000000"/>
                </a:solidFill>
                <a:effectLst/>
                <a:latin typeface="Lato"/>
                <a:ea typeface="Lato"/>
                <a:cs typeface="Lato"/>
              </a:rPr>
              <a:t>está envanecido, no sabe nada, y delira acerca de cuestiones y contiendas de palabras, </a:t>
            </a:r>
            <a:endParaRPr lang="es-PY" sz="4000" i="1" dirty="0">
              <a:solidFill>
                <a:schemeClr val="dk1"/>
              </a:solidFill>
              <a:latin typeface="Lato"/>
              <a:ea typeface="Lato"/>
              <a:cs typeface="Lato"/>
              <a:sym typeface="Lato"/>
            </a:endParaRPr>
          </a:p>
        </p:txBody>
      </p:sp>
    </p:spTree>
    <p:extLst>
      <p:ext uri="{BB962C8B-B14F-4D97-AF65-F5344CB8AC3E}">
        <p14:creationId xmlns:p14="http://schemas.microsoft.com/office/powerpoint/2010/main" val="7324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C7638F80-122C-D43A-6753-49385B806F7C}"/>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88A6F400-4300-986E-7A05-C909B1D420B2}"/>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1 </a:t>
            </a:r>
            <a:r>
              <a:rPr lang="en-US" sz="4860" dirty="0" err="1">
                <a:solidFill>
                  <a:srgbClr val="009444"/>
                </a:solidFill>
                <a:latin typeface="Lato"/>
                <a:ea typeface="Lato"/>
                <a:cs typeface="Lato"/>
                <a:sym typeface="Lato"/>
              </a:rPr>
              <a:t>Timoteo</a:t>
            </a:r>
            <a:r>
              <a:rPr lang="en-US" sz="4860" dirty="0">
                <a:solidFill>
                  <a:srgbClr val="009444"/>
                </a:solidFill>
                <a:latin typeface="Lato"/>
                <a:ea typeface="Lato"/>
                <a:cs typeface="Lato"/>
                <a:sym typeface="Lato"/>
              </a:rPr>
              <a:t> 6:3-5</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442B6421-0178-0B96-CB3D-E9037881CC14}"/>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8565B10E-F13B-76C6-8E74-49D2C0005469}"/>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D8E76022-7BDB-EB6C-678E-A2D2CCBFC50C}"/>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6CA92A1D-96BB-1588-032F-C605DAAB052C}"/>
              </a:ext>
            </a:extLst>
          </p:cNvPr>
          <p:cNvSpPr txBox="1"/>
          <p:nvPr/>
        </p:nvSpPr>
        <p:spPr>
          <a:xfrm>
            <a:off x="2029664" y="1836778"/>
            <a:ext cx="9170342" cy="4401164"/>
          </a:xfrm>
          <a:prstGeom prst="rect">
            <a:avLst/>
          </a:prstGeom>
          <a:noFill/>
          <a:ln>
            <a:noFill/>
          </a:ln>
        </p:spPr>
        <p:txBody>
          <a:bodyPr spcFirstLastPara="1" wrap="square" lIns="91425" tIns="45700" rIns="91425" bIns="45700" anchor="t" anchorCtr="0">
            <a:spAutoFit/>
          </a:bodyPr>
          <a:lstStyle/>
          <a:p>
            <a:pPr marL="19050" lvl="0" algn="l" rtl="0">
              <a:spcBef>
                <a:spcPts val="0"/>
              </a:spcBef>
              <a:spcAft>
                <a:spcPts val="0"/>
              </a:spcAft>
              <a:buClr>
                <a:schemeClr val="dk1"/>
              </a:buClr>
              <a:buSzPts val="3300"/>
            </a:pPr>
            <a:r>
              <a:rPr lang="es-PY" sz="4000" b="0" i="0" dirty="0">
                <a:solidFill>
                  <a:srgbClr val="000000"/>
                </a:solidFill>
                <a:effectLst/>
                <a:latin typeface="Lato"/>
                <a:ea typeface="Lato"/>
                <a:cs typeface="Lato"/>
              </a:rPr>
              <a:t>de las cuales nacen </a:t>
            </a:r>
            <a:r>
              <a:rPr lang="es-PY" sz="4000" dirty="0">
                <a:latin typeface="Lato"/>
                <a:ea typeface="Lato"/>
                <a:cs typeface="Lato"/>
              </a:rPr>
              <a:t>las</a:t>
            </a:r>
            <a:r>
              <a:rPr lang="es-PY" sz="4000" b="0" i="0" dirty="0">
                <a:solidFill>
                  <a:srgbClr val="000000"/>
                </a:solidFill>
                <a:effectLst/>
                <a:latin typeface="Lato"/>
                <a:ea typeface="Lato"/>
                <a:cs typeface="Lato"/>
              </a:rPr>
              <a:t> envidias, los pleitos, las blasfemias, las malas sospechas </a:t>
            </a:r>
            <a:r>
              <a:rPr lang="es-PY" sz="4000" b="1" i="0" baseline="30000" dirty="0">
                <a:solidFill>
                  <a:srgbClr val="000000"/>
                </a:solidFill>
                <a:effectLst/>
                <a:latin typeface="Lato"/>
                <a:ea typeface="Lato"/>
                <a:cs typeface="Lato"/>
              </a:rPr>
              <a:t>5 </a:t>
            </a:r>
            <a:r>
              <a:rPr lang="es-PY" sz="4000" b="0" i="0" dirty="0">
                <a:solidFill>
                  <a:srgbClr val="000000"/>
                </a:solidFill>
                <a:effectLst/>
                <a:latin typeface="Lato"/>
                <a:ea typeface="Lato"/>
                <a:cs typeface="Lato"/>
              </a:rPr>
              <a:t>y las disputas necias de hombres de entendimiento corrupto y privados de la verdad, que hacen de la piedad una fuente de ganancia. De gente así, apártate.</a:t>
            </a:r>
            <a:endParaRPr lang="es-PY" sz="4000" i="1" dirty="0">
              <a:solidFill>
                <a:schemeClr val="dk1"/>
              </a:solidFill>
              <a:latin typeface="Lato"/>
              <a:ea typeface="Lato"/>
              <a:cs typeface="Lato"/>
            </a:endParaRPr>
          </a:p>
        </p:txBody>
      </p:sp>
    </p:spTree>
    <p:extLst>
      <p:ext uri="{BB962C8B-B14F-4D97-AF65-F5344CB8AC3E}">
        <p14:creationId xmlns:p14="http://schemas.microsoft.com/office/powerpoint/2010/main" val="32234102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2">
          <a:extLst>
            <a:ext uri="{FF2B5EF4-FFF2-40B4-BE49-F238E27FC236}">
              <a16:creationId xmlns:a16="http://schemas.microsoft.com/office/drawing/2014/main" id="{CFC182F8-5D3E-DFCC-CDB6-D721E5BC1D79}"/>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BA3C1631-6BB4-C2D5-B512-03D0EDF9E49F}"/>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1 </a:t>
            </a:r>
            <a:r>
              <a:rPr lang="en-US" sz="4860" dirty="0" err="1">
                <a:solidFill>
                  <a:srgbClr val="009444"/>
                </a:solidFill>
                <a:latin typeface="Lato"/>
                <a:ea typeface="Lato"/>
                <a:cs typeface="Lato"/>
                <a:sym typeface="Lato"/>
              </a:rPr>
              <a:t>Timoteo</a:t>
            </a:r>
            <a:r>
              <a:rPr lang="en-US" sz="4860" dirty="0">
                <a:solidFill>
                  <a:srgbClr val="009444"/>
                </a:solidFill>
                <a:latin typeface="Lato"/>
                <a:ea typeface="Lato"/>
                <a:cs typeface="Lato"/>
                <a:sym typeface="Lato"/>
              </a:rPr>
              <a:t> 6:3-5</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16862617-0A5E-AD09-56AA-3B2A13523C3C}"/>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E0E42735-8AB2-8D5E-D428-66EE0904C869}"/>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E962E403-19B0-B2A4-F0D1-EEBF5A009B0D}"/>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CBFD4595-0A08-98C8-F4F3-FEDE7AD2854E}"/>
              </a:ext>
            </a:extLst>
          </p:cNvPr>
          <p:cNvSpPr txBox="1"/>
          <p:nvPr/>
        </p:nvSpPr>
        <p:spPr>
          <a:xfrm>
            <a:off x="2165643" y="2087095"/>
            <a:ext cx="9733880" cy="3170058"/>
          </a:xfrm>
          <a:prstGeom prst="rect">
            <a:avLst/>
          </a:prstGeom>
          <a:noFill/>
          <a:ln>
            <a:noFill/>
          </a:ln>
        </p:spPr>
        <p:txBody>
          <a:bodyPr spcFirstLastPara="1" wrap="square" lIns="91425" tIns="45700" rIns="91425" bIns="45700" anchor="t" anchorCtr="0">
            <a:spAutoFit/>
          </a:bodyPr>
          <a:lstStyle/>
          <a:p>
            <a:pPr marL="19050" lvl="0" algn="l" rtl="0">
              <a:spcBef>
                <a:spcPts val="0"/>
              </a:spcBef>
              <a:spcAft>
                <a:spcPts val="0"/>
              </a:spcAft>
              <a:buClr>
                <a:schemeClr val="dk1"/>
              </a:buClr>
              <a:buSzPts val="3300"/>
            </a:pPr>
            <a:r>
              <a:rPr lang="en-US" sz="4000" i="1" dirty="0">
                <a:solidFill>
                  <a:schemeClr val="dk1"/>
                </a:solidFill>
                <a:latin typeface="Lato" panose="020F0502020204030203" pitchFamily="34" charset="0"/>
                <a:ea typeface="Lato" panose="020F0502020204030203" pitchFamily="34" charset="0"/>
                <a:cs typeface="Lato" panose="020F0502020204030203" pitchFamily="34" charset="0"/>
                <a:sym typeface="Lato"/>
              </a:rPr>
              <a:t>¿</a:t>
            </a:r>
            <a:r>
              <a:rPr lang="en-US" sz="4000" i="1"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Cuál</a:t>
            </a:r>
            <a:r>
              <a:rPr lang="en-US" sz="4000" i="1" dirty="0">
                <a:solidFill>
                  <a:schemeClr val="dk1"/>
                </a:solidFill>
                <a:latin typeface="Lato" panose="020F0502020204030203" pitchFamily="34" charset="0"/>
                <a:ea typeface="Lato" panose="020F0502020204030203" pitchFamily="34" charset="0"/>
                <a:cs typeface="Lato" panose="020F0502020204030203" pitchFamily="34" charset="0"/>
                <a:sym typeface="Lato"/>
              </a:rPr>
              <a:t> es </a:t>
            </a:r>
            <a:r>
              <a:rPr lang="en-US" sz="4000" i="1"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el</a:t>
            </a:r>
            <a:r>
              <a:rPr lang="en-US" sz="4000" i="1" dirty="0">
                <a:solidFill>
                  <a:schemeClr val="dk1"/>
                </a:solidFill>
                <a:latin typeface="Lato" panose="020F0502020204030203" pitchFamily="34" charset="0"/>
                <a:ea typeface="Lato" panose="020F0502020204030203" pitchFamily="34" charset="0"/>
                <a:cs typeface="Lato" panose="020F0502020204030203" pitchFamily="34" charset="0"/>
                <a:sym typeface="Lato"/>
              </a:rPr>
              <a:t> </a:t>
            </a:r>
            <a:r>
              <a:rPr lang="en-US" sz="4000" i="1"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problema</a:t>
            </a:r>
            <a:r>
              <a:rPr lang="en-US" sz="4000" i="1" dirty="0">
                <a:solidFill>
                  <a:schemeClr val="dk1"/>
                </a:solidFill>
                <a:latin typeface="Lato" panose="020F0502020204030203" pitchFamily="34" charset="0"/>
                <a:ea typeface="Lato" panose="020F0502020204030203" pitchFamily="34" charset="0"/>
                <a:cs typeface="Lato" panose="020F0502020204030203" pitchFamily="34" charset="0"/>
                <a:sym typeface="Lato"/>
              </a:rPr>
              <a:t> que Pablo describe </a:t>
            </a:r>
            <a:r>
              <a:rPr lang="en-US" sz="4000" i="1"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en</a:t>
            </a:r>
            <a:r>
              <a:rPr lang="en-US" sz="4000" i="1" dirty="0">
                <a:solidFill>
                  <a:schemeClr val="dk1"/>
                </a:solidFill>
                <a:latin typeface="Lato" panose="020F0502020204030203" pitchFamily="34" charset="0"/>
                <a:ea typeface="Lato" panose="020F0502020204030203" pitchFamily="34" charset="0"/>
                <a:cs typeface="Lato" panose="020F0502020204030203" pitchFamily="34" charset="0"/>
                <a:sym typeface="Lato"/>
              </a:rPr>
              <a:t> v.3-5?</a:t>
            </a:r>
          </a:p>
          <a:p>
            <a:pPr marL="19050" lvl="0" algn="l" rtl="0">
              <a:spcBef>
                <a:spcPts val="0"/>
              </a:spcBef>
              <a:spcAft>
                <a:spcPts val="0"/>
              </a:spcAft>
              <a:buClr>
                <a:schemeClr val="dk1"/>
              </a:buClr>
              <a:buSzPts val="3300"/>
            </a:pPr>
            <a:br>
              <a:rPr lang="en-US" sz="4000" i="1" dirty="0">
                <a:solidFill>
                  <a:schemeClr val="dk1"/>
                </a:solidFill>
                <a:latin typeface="Lato" panose="020F0502020204030203" pitchFamily="34" charset="0"/>
                <a:ea typeface="Lato" panose="020F0502020204030203" pitchFamily="34" charset="0"/>
                <a:cs typeface="Lato" panose="020F0502020204030203" pitchFamily="34" charset="0"/>
                <a:sym typeface="Lato"/>
              </a:rPr>
            </a:br>
            <a:br>
              <a:rPr lang="en-US" sz="4000" i="1" dirty="0">
                <a:solidFill>
                  <a:schemeClr val="dk1"/>
                </a:solidFill>
                <a:latin typeface="Lato" panose="020F0502020204030203" pitchFamily="34" charset="0"/>
                <a:ea typeface="Lato" panose="020F0502020204030203" pitchFamily="34" charset="0"/>
                <a:cs typeface="Lato" panose="020F0502020204030203" pitchFamily="34" charset="0"/>
                <a:sym typeface="Lato"/>
              </a:rPr>
            </a:br>
            <a:r>
              <a:rPr lang="en-US" sz="4000" i="1" dirty="0">
                <a:solidFill>
                  <a:schemeClr val="dk1"/>
                </a:solidFill>
                <a:latin typeface="Lato" panose="020F0502020204030203" pitchFamily="34" charset="0"/>
                <a:ea typeface="Lato" panose="020F0502020204030203" pitchFamily="34" charset="0"/>
                <a:cs typeface="Lato" panose="020F0502020204030203" pitchFamily="34" charset="0"/>
                <a:sym typeface="Lato"/>
              </a:rPr>
              <a:t>¿</a:t>
            </a:r>
            <a:r>
              <a:rPr lang="en-US" sz="4000" i="1"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Qué</a:t>
            </a:r>
            <a:r>
              <a:rPr lang="en-US" sz="4000" i="1" dirty="0">
                <a:solidFill>
                  <a:schemeClr val="dk1"/>
                </a:solidFill>
                <a:latin typeface="Lato" panose="020F0502020204030203" pitchFamily="34" charset="0"/>
                <a:ea typeface="Lato" panose="020F0502020204030203" pitchFamily="34" charset="0"/>
                <a:cs typeface="Lato" panose="020F0502020204030203" pitchFamily="34" charset="0"/>
                <a:sym typeface="Lato"/>
              </a:rPr>
              <a:t> </a:t>
            </a:r>
            <a:r>
              <a:rPr lang="en-US" sz="4000" i="1"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nos</a:t>
            </a:r>
            <a:r>
              <a:rPr lang="en-US" sz="4000" i="1" dirty="0">
                <a:solidFill>
                  <a:schemeClr val="dk1"/>
                </a:solidFill>
                <a:latin typeface="Lato" panose="020F0502020204030203" pitchFamily="34" charset="0"/>
                <a:ea typeface="Lato" panose="020F0502020204030203" pitchFamily="34" charset="0"/>
                <a:cs typeface="Lato" panose="020F0502020204030203" pitchFamily="34" charset="0"/>
                <a:sym typeface="Lato"/>
              </a:rPr>
              <a:t> </a:t>
            </a:r>
            <a:r>
              <a:rPr lang="en-US" sz="4000" i="1"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corresponde</a:t>
            </a:r>
            <a:r>
              <a:rPr lang="en-US" sz="4000" i="1" dirty="0">
                <a:solidFill>
                  <a:schemeClr val="dk1"/>
                </a:solidFill>
                <a:latin typeface="Lato" panose="020F0502020204030203" pitchFamily="34" charset="0"/>
                <a:ea typeface="Lato" panose="020F0502020204030203" pitchFamily="34" charset="0"/>
                <a:cs typeface="Lato" panose="020F0502020204030203" pitchFamily="34" charset="0"/>
                <a:sym typeface="Lato"/>
              </a:rPr>
              <a:t> </a:t>
            </a:r>
            <a:r>
              <a:rPr lang="en-US" sz="4000" i="1"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hacer</a:t>
            </a:r>
            <a:r>
              <a:rPr lang="en-US" sz="4000" i="1" dirty="0">
                <a:solidFill>
                  <a:schemeClr val="dk1"/>
                </a:solidFill>
                <a:latin typeface="Lato" panose="020F0502020204030203" pitchFamily="34" charset="0"/>
                <a:ea typeface="Lato" panose="020F0502020204030203" pitchFamily="34" charset="0"/>
                <a:cs typeface="Lato" panose="020F0502020204030203" pitchFamily="34" charset="0"/>
                <a:sym typeface="Lato"/>
              </a:rPr>
              <a:t> </a:t>
            </a:r>
            <a:r>
              <a:rPr lang="en-US" sz="4000" i="1"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en</a:t>
            </a:r>
            <a:r>
              <a:rPr lang="en-US" sz="4000" i="1" dirty="0">
                <a:solidFill>
                  <a:schemeClr val="dk1"/>
                </a:solidFill>
                <a:latin typeface="Lato" panose="020F0502020204030203" pitchFamily="34" charset="0"/>
                <a:ea typeface="Lato" panose="020F0502020204030203" pitchFamily="34" charset="0"/>
                <a:cs typeface="Lato" panose="020F0502020204030203" pitchFamily="34" charset="0"/>
                <a:sym typeface="Lato"/>
              </a:rPr>
              <a:t> tales </a:t>
            </a:r>
            <a:r>
              <a:rPr lang="en-US" sz="4000" i="1"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casos</a:t>
            </a:r>
            <a:r>
              <a:rPr lang="en-US" sz="4000" i="1" dirty="0">
                <a:solidFill>
                  <a:schemeClr val="dk1"/>
                </a:solidFill>
                <a:latin typeface="Lato" panose="020F0502020204030203" pitchFamily="34" charset="0"/>
                <a:ea typeface="Lato" panose="020F0502020204030203" pitchFamily="34" charset="0"/>
                <a:cs typeface="Lato" panose="020F0502020204030203" pitchFamily="34" charset="0"/>
                <a:sym typeface="Lato"/>
              </a:rPr>
              <a:t>? </a:t>
            </a:r>
            <a:endParaRPr lang="es-PY" sz="4000" i="1" dirty="0">
              <a:solidFill>
                <a:schemeClr val="dk1"/>
              </a:solidFill>
              <a:latin typeface="Lato" panose="020F0502020204030203" pitchFamily="34" charset="0"/>
              <a:ea typeface="Lato" panose="020F0502020204030203" pitchFamily="34" charset="0"/>
              <a:cs typeface="Lato" panose="020F0502020204030203" pitchFamily="34" charset="0"/>
              <a:sym typeface="Lato"/>
            </a:endParaRPr>
          </a:p>
        </p:txBody>
      </p:sp>
      <p:pic>
        <p:nvPicPr>
          <p:cNvPr id="3" name="Picture 2">
            <a:extLst>
              <a:ext uri="{FF2B5EF4-FFF2-40B4-BE49-F238E27FC236}">
                <a16:creationId xmlns:a16="http://schemas.microsoft.com/office/drawing/2014/main" id="{E0117E7C-8F6F-F22F-5D18-20F43952D572}"/>
              </a:ext>
            </a:extLst>
          </p:cNvPr>
          <p:cNvPicPr>
            <a:picLocks noChangeAspect="1"/>
          </p:cNvPicPr>
          <p:nvPr/>
        </p:nvPicPr>
        <p:blipFill>
          <a:blip r:embed="rId4"/>
          <a:srcRect t="2540" b="13085"/>
          <a:stretch>
            <a:fillRect/>
          </a:stretch>
        </p:blipFill>
        <p:spPr>
          <a:xfrm>
            <a:off x="-1" y="0"/>
            <a:ext cx="12192001" cy="6858000"/>
          </a:xfrm>
          <a:prstGeom prst="rect">
            <a:avLst/>
          </a:prstGeom>
        </p:spPr>
      </p:pic>
    </p:spTree>
    <p:extLst>
      <p:ext uri="{BB962C8B-B14F-4D97-AF65-F5344CB8AC3E}">
        <p14:creationId xmlns:p14="http://schemas.microsoft.com/office/powerpoint/2010/main" val="32522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06C8D4F6-AAC3-2272-AE53-D81223D07241}"/>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78196FE0-B490-033C-9124-C3AC4A7E81BC}"/>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1 </a:t>
            </a:r>
            <a:r>
              <a:rPr lang="en-US" sz="4860" dirty="0" err="1">
                <a:solidFill>
                  <a:srgbClr val="009444"/>
                </a:solidFill>
                <a:latin typeface="Lato"/>
                <a:ea typeface="Lato"/>
                <a:cs typeface="Lato"/>
                <a:sym typeface="Lato"/>
              </a:rPr>
              <a:t>Timoteo</a:t>
            </a:r>
            <a:r>
              <a:rPr lang="en-US" sz="4860" dirty="0">
                <a:solidFill>
                  <a:srgbClr val="009444"/>
                </a:solidFill>
                <a:latin typeface="Lato"/>
                <a:ea typeface="Lato"/>
                <a:cs typeface="Lato"/>
                <a:sym typeface="Lato"/>
              </a:rPr>
              <a:t> 6:6-10</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C0CA38ED-B6BC-72D0-4A44-9DB0094EEE82}"/>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B0F7F0D7-240C-BD2C-1ECA-74D669ADB6F0}"/>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52713212-C097-162D-9301-06B9FBF93257}"/>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A7639C93-EEE8-5595-88CF-C31C4D32C796}"/>
              </a:ext>
            </a:extLst>
          </p:cNvPr>
          <p:cNvSpPr txBox="1"/>
          <p:nvPr/>
        </p:nvSpPr>
        <p:spPr>
          <a:xfrm>
            <a:off x="2374770" y="2090628"/>
            <a:ext cx="9513302" cy="1846619"/>
          </a:xfrm>
          <a:prstGeom prst="rect">
            <a:avLst/>
          </a:prstGeom>
          <a:noFill/>
          <a:ln>
            <a:noFill/>
          </a:ln>
        </p:spPr>
        <p:txBody>
          <a:bodyPr spcFirstLastPara="1" wrap="square" lIns="91425" tIns="45700" rIns="91425" bIns="45700" anchor="t" anchorCtr="0">
            <a:spAutoFit/>
          </a:bodyPr>
          <a:lstStyle/>
          <a:p>
            <a:pPr marL="19050" lvl="0" algn="l" rtl="0">
              <a:spcBef>
                <a:spcPts val="0"/>
              </a:spcBef>
              <a:spcAft>
                <a:spcPts val="0"/>
              </a:spcAft>
              <a:buClr>
                <a:schemeClr val="dk1"/>
              </a:buClr>
              <a:buSzPts val="3300"/>
            </a:pPr>
            <a:endParaRPr lang="es-PY" sz="3800" b="0" i="1"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marL="19050" lvl="0" algn="l" rtl="0">
              <a:spcBef>
                <a:spcPts val="0"/>
              </a:spcBef>
              <a:spcAft>
                <a:spcPts val="0"/>
              </a:spcAft>
              <a:buClr>
                <a:schemeClr val="dk1"/>
              </a:buClr>
              <a:buSzPts val="3300"/>
            </a:pPr>
            <a:r>
              <a:rPr lang="es-PY" sz="3800" i="1" dirty="0">
                <a:latin typeface="Lato" panose="020F0502020204030203" pitchFamily="34" charset="0"/>
                <a:ea typeface="Lato" panose="020F0502020204030203" pitchFamily="34" charset="0"/>
                <a:cs typeface="Lato" panose="020F0502020204030203" pitchFamily="34" charset="0"/>
                <a:sym typeface="Lato"/>
              </a:rPr>
              <a:t>¿Cierto o falso?</a:t>
            </a:r>
          </a:p>
          <a:p>
            <a:pPr marL="19050" lvl="0" algn="l" rtl="0">
              <a:spcBef>
                <a:spcPts val="0"/>
              </a:spcBef>
              <a:spcAft>
                <a:spcPts val="0"/>
              </a:spcAft>
              <a:buClr>
                <a:schemeClr val="dk1"/>
              </a:buClr>
              <a:buSzPts val="3300"/>
            </a:pPr>
            <a:r>
              <a:rPr lang="es-PY" sz="3800" i="1" dirty="0">
                <a:latin typeface="Lato" panose="020F0502020204030203" pitchFamily="34" charset="0"/>
                <a:ea typeface="Lato" panose="020F0502020204030203" pitchFamily="34" charset="0"/>
                <a:cs typeface="Lato" panose="020F0502020204030203" pitchFamily="34" charset="0"/>
                <a:sym typeface="Lato"/>
              </a:rPr>
              <a:t> El dinero es la raíz de todos los males.  </a:t>
            </a:r>
            <a:endParaRPr lang="es-PY" sz="3800" i="1" dirty="0">
              <a:solidFill>
                <a:schemeClr val="dk1"/>
              </a:solidFill>
              <a:latin typeface="Lato" panose="020F0502020204030203" pitchFamily="34" charset="0"/>
              <a:ea typeface="Lato" panose="020F0502020204030203" pitchFamily="34" charset="0"/>
              <a:cs typeface="Lato" panose="020F0502020204030203" pitchFamily="34" charset="0"/>
              <a:sym typeface="Lato"/>
            </a:endParaRPr>
          </a:p>
        </p:txBody>
      </p:sp>
      <p:pic>
        <p:nvPicPr>
          <p:cNvPr id="3" name="Picture 2">
            <a:extLst>
              <a:ext uri="{FF2B5EF4-FFF2-40B4-BE49-F238E27FC236}">
                <a16:creationId xmlns:a16="http://schemas.microsoft.com/office/drawing/2014/main" id="{1A4AD668-8AA0-F8AC-1E01-96CA3DA12BD5}"/>
              </a:ext>
            </a:extLst>
          </p:cNvPr>
          <p:cNvPicPr>
            <a:picLocks noChangeAspect="1"/>
          </p:cNvPicPr>
          <p:nvPr/>
        </p:nvPicPr>
        <p:blipFill>
          <a:blip r:embed="rId4"/>
          <a:srcRect t="1559" b="14065"/>
          <a:stretch>
            <a:fillRect/>
          </a:stretch>
        </p:blipFill>
        <p:spPr>
          <a:xfrm>
            <a:off x="0" y="-1"/>
            <a:ext cx="12192000" cy="6858001"/>
          </a:xfrm>
          <a:prstGeom prst="rect">
            <a:avLst/>
          </a:prstGeom>
        </p:spPr>
      </p:pic>
    </p:spTree>
    <p:extLst>
      <p:ext uri="{BB962C8B-B14F-4D97-AF65-F5344CB8AC3E}">
        <p14:creationId xmlns:p14="http://schemas.microsoft.com/office/powerpoint/2010/main" val="2827303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B6ED261C-54DD-2703-F71D-C761D3B19B6E}"/>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B21A006C-B4EF-EB0B-6C20-8890D3E43965}"/>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1 </a:t>
            </a:r>
            <a:r>
              <a:rPr lang="en-US" sz="4860" dirty="0" err="1">
                <a:solidFill>
                  <a:srgbClr val="009444"/>
                </a:solidFill>
                <a:latin typeface="Lato"/>
                <a:ea typeface="Lato"/>
                <a:cs typeface="Lato"/>
                <a:sym typeface="Lato"/>
              </a:rPr>
              <a:t>Timoteo</a:t>
            </a:r>
            <a:r>
              <a:rPr lang="en-US" sz="4860" dirty="0">
                <a:solidFill>
                  <a:srgbClr val="009444"/>
                </a:solidFill>
                <a:latin typeface="Lato"/>
                <a:ea typeface="Lato"/>
                <a:cs typeface="Lato"/>
                <a:sym typeface="Lato"/>
              </a:rPr>
              <a:t> 6:6-10</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D2F3AB04-1BBD-9097-10E0-FD593B63A815}"/>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DC88DD30-41B9-6456-0568-2E189F299526}"/>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16FCA300-6DAA-A164-505C-DD205872CF8B}"/>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CDEDEE2A-C2A8-BCF8-DFC6-73B70C961C39}"/>
              </a:ext>
            </a:extLst>
          </p:cNvPr>
          <p:cNvSpPr txBox="1"/>
          <p:nvPr/>
        </p:nvSpPr>
        <p:spPr>
          <a:xfrm>
            <a:off x="2029664" y="1938959"/>
            <a:ext cx="9170342" cy="4401164"/>
          </a:xfrm>
          <a:prstGeom prst="rect">
            <a:avLst/>
          </a:prstGeom>
          <a:noFill/>
          <a:ln>
            <a:noFill/>
          </a:ln>
        </p:spPr>
        <p:txBody>
          <a:bodyPr spcFirstLastPara="1" wrap="square" lIns="91425" tIns="45700" rIns="91425" bIns="45700" anchor="t" anchorCtr="0">
            <a:spAutoFit/>
          </a:bodyPr>
          <a:lstStyle/>
          <a:p>
            <a:pPr marL="19050" lvl="0" algn="l" rtl="0">
              <a:spcBef>
                <a:spcPts val="0"/>
              </a:spcBef>
              <a:spcAft>
                <a:spcPts val="0"/>
              </a:spcAft>
              <a:buClr>
                <a:schemeClr val="dk1"/>
              </a:buClr>
              <a:buSzPts val="3300"/>
            </a:pPr>
            <a:r>
              <a:rPr lang="es-PY" sz="4800" b="1" i="0" baseline="30000" dirty="0">
                <a:solidFill>
                  <a:srgbClr val="000000"/>
                </a:solidFill>
                <a:effectLst/>
                <a:latin typeface="Lato"/>
                <a:ea typeface="Lato"/>
                <a:cs typeface="Lato"/>
              </a:rPr>
              <a:t>6</a:t>
            </a:r>
            <a:r>
              <a:rPr lang="es-PY" sz="4000" b="1" i="0" baseline="30000" dirty="0">
                <a:solidFill>
                  <a:srgbClr val="000000"/>
                </a:solidFill>
                <a:effectLst/>
                <a:latin typeface="Lato"/>
                <a:ea typeface="Lato"/>
                <a:cs typeface="Lato"/>
              </a:rPr>
              <a:t> </a:t>
            </a:r>
            <a:r>
              <a:rPr lang="es-PY" sz="4000" b="0" i="0" dirty="0">
                <a:solidFill>
                  <a:srgbClr val="000000"/>
                </a:solidFill>
                <a:effectLst/>
                <a:latin typeface="Lato"/>
                <a:ea typeface="Lato"/>
                <a:cs typeface="Lato"/>
              </a:rPr>
              <a:t>Pero la piedad es una gran ganancia, cuando va acompañada de contentamiento; </a:t>
            </a:r>
            <a:r>
              <a:rPr lang="es-PY" sz="4000" b="1" i="0" baseline="30000" dirty="0">
                <a:solidFill>
                  <a:srgbClr val="000000"/>
                </a:solidFill>
                <a:effectLst/>
                <a:latin typeface="Lato"/>
                <a:ea typeface="Lato"/>
                <a:cs typeface="Lato"/>
              </a:rPr>
              <a:t>7 </a:t>
            </a:r>
            <a:r>
              <a:rPr lang="es-PY" sz="4000" b="0" i="0" dirty="0">
                <a:solidFill>
                  <a:srgbClr val="000000"/>
                </a:solidFill>
                <a:effectLst/>
                <a:latin typeface="Lato"/>
                <a:ea typeface="Lato"/>
                <a:cs typeface="Lato"/>
              </a:rPr>
              <a:t>porque nada hemos traído a este mundo, y sin duda nada podremos sacar. </a:t>
            </a:r>
            <a:r>
              <a:rPr lang="es-PY" sz="4000" b="1" i="0" baseline="30000" dirty="0">
                <a:solidFill>
                  <a:srgbClr val="000000"/>
                </a:solidFill>
                <a:effectLst/>
                <a:latin typeface="Lato"/>
                <a:ea typeface="Lato"/>
                <a:cs typeface="Lato"/>
              </a:rPr>
              <a:t>8 </a:t>
            </a:r>
            <a:r>
              <a:rPr lang="es-PY" sz="4000" b="0" i="0" dirty="0">
                <a:solidFill>
                  <a:srgbClr val="000000"/>
                </a:solidFill>
                <a:effectLst/>
                <a:latin typeface="Lato"/>
                <a:ea typeface="Lato"/>
                <a:cs typeface="Lato"/>
              </a:rPr>
              <a:t>Así que, si tenemos sustento y abrigo, contentémonos con eso. </a:t>
            </a:r>
          </a:p>
        </p:txBody>
      </p:sp>
    </p:spTree>
    <p:extLst>
      <p:ext uri="{BB962C8B-B14F-4D97-AF65-F5344CB8AC3E}">
        <p14:creationId xmlns:p14="http://schemas.microsoft.com/office/powerpoint/2010/main" val="2643645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9"/>
        <p:cNvGrpSpPr/>
        <p:nvPr/>
      </p:nvGrpSpPr>
      <p:grpSpPr>
        <a:xfrm>
          <a:off x="0" y="0"/>
          <a:ext cx="0" cy="0"/>
          <a:chOff x="0" y="0"/>
          <a:chExt cx="0" cy="0"/>
        </a:xfrm>
      </p:grpSpPr>
      <p:sp>
        <p:nvSpPr>
          <p:cNvPr id="110" name="Google Shape;110;p3"/>
          <p:cNvSpPr txBox="1"/>
          <p:nvPr/>
        </p:nvSpPr>
        <p:spPr>
          <a:xfrm>
            <a:off x="4078888" y="2741641"/>
            <a:ext cx="6627304" cy="8402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Saludos y bienvenidos</a:t>
            </a:r>
            <a:endParaRPr sz="6000" b="0" i="0" u="none" strike="noStrike" cap="none">
              <a:solidFill>
                <a:srgbClr val="009444"/>
              </a:solidFill>
              <a:latin typeface="Lato"/>
              <a:ea typeface="Lato"/>
              <a:cs typeface="Lato"/>
              <a:sym typeface="Lato"/>
            </a:endParaRPr>
          </a:p>
        </p:txBody>
      </p:sp>
      <p:sp>
        <p:nvSpPr>
          <p:cNvPr id="111" name="Google Shape;111;p3"/>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2" name="Google Shape;112;p3"/>
          <p:cNvPicPr preferRelativeResize="0"/>
          <p:nvPr/>
        </p:nvPicPr>
        <p:blipFill rotWithShape="1">
          <a:blip r:embed="rId3">
            <a:alphaModFix/>
          </a:blip>
          <a:src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pic>
        <p:nvPicPr>
          <p:cNvPr id="113" name="Google Shape;113;p3" descr="A green bird with leaves&#10;&#10;Description automatically generated"/>
          <p:cNvPicPr preferRelativeResize="0"/>
          <p:nvPr/>
        </p:nvPicPr>
        <p:blipFill rotWithShape="1">
          <a:blip r:embed="rId4">
            <a:alphaModFix/>
          </a:blip>
          <a:srcRect/>
          <a:stretch/>
        </p:blipFill>
        <p:spPr>
          <a:xfrm>
            <a:off x="10500489" y="289924"/>
            <a:ext cx="1399035" cy="117043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613E567A-17AD-A4AC-233F-B76F7E88FEA8}"/>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05730CA7-62C5-4C70-406A-A5CFD306DC86}"/>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1 </a:t>
            </a:r>
            <a:r>
              <a:rPr lang="en-US" sz="4860" dirty="0" err="1">
                <a:solidFill>
                  <a:srgbClr val="009444"/>
                </a:solidFill>
                <a:latin typeface="Lato"/>
                <a:ea typeface="Lato"/>
                <a:cs typeface="Lato"/>
                <a:sym typeface="Lato"/>
              </a:rPr>
              <a:t>Timoteo</a:t>
            </a:r>
            <a:r>
              <a:rPr lang="en-US" sz="4860" dirty="0">
                <a:solidFill>
                  <a:srgbClr val="009444"/>
                </a:solidFill>
                <a:latin typeface="Lato"/>
                <a:ea typeface="Lato"/>
                <a:cs typeface="Lato"/>
                <a:sym typeface="Lato"/>
              </a:rPr>
              <a:t> 6:6-10</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2798A54E-8C49-B61F-EEBE-972425422141}"/>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585DDDD9-290C-A1F1-E749-35DBDA4DE859}"/>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70419696-A057-0998-66BC-073AC0F215D4}"/>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644078E2-AD14-6FB7-92EB-01A21000A635}"/>
              </a:ext>
            </a:extLst>
          </p:cNvPr>
          <p:cNvSpPr txBox="1"/>
          <p:nvPr/>
        </p:nvSpPr>
        <p:spPr>
          <a:xfrm>
            <a:off x="1992898" y="1797580"/>
            <a:ext cx="9513302" cy="4770496"/>
          </a:xfrm>
          <a:prstGeom prst="rect">
            <a:avLst/>
          </a:prstGeom>
          <a:noFill/>
          <a:ln>
            <a:noFill/>
          </a:ln>
        </p:spPr>
        <p:txBody>
          <a:bodyPr spcFirstLastPara="1" wrap="square" lIns="91425" tIns="45700" rIns="91425" bIns="45700" anchor="t" anchorCtr="0">
            <a:spAutoFit/>
          </a:bodyPr>
          <a:lstStyle/>
          <a:p>
            <a:pPr marL="19050" lvl="0" algn="l" rtl="0">
              <a:spcBef>
                <a:spcPts val="0"/>
              </a:spcBef>
              <a:spcAft>
                <a:spcPts val="0"/>
              </a:spcAft>
              <a:buClr>
                <a:schemeClr val="dk1"/>
              </a:buClr>
              <a:buSzPts val="3300"/>
            </a:pPr>
            <a:r>
              <a:rPr lang="es-PY" sz="3800" b="1" i="0" baseline="30000" dirty="0">
                <a:solidFill>
                  <a:srgbClr val="000000"/>
                </a:solidFill>
                <a:effectLst/>
                <a:latin typeface="Lato" panose="020F0502020204030203" pitchFamily="34" charset="0"/>
                <a:ea typeface="Lato" panose="020F0502020204030203" pitchFamily="34" charset="0"/>
                <a:cs typeface="Lato" panose="020F0502020204030203" pitchFamily="34" charset="0"/>
              </a:rPr>
              <a:t>9 </a:t>
            </a:r>
            <a:r>
              <a:rPr lang="es-PY" sz="3800" b="0" i="0" dirty="0">
                <a:solidFill>
                  <a:srgbClr val="000000"/>
                </a:solidFill>
                <a:effectLst/>
                <a:latin typeface="Lato" panose="020F0502020204030203" pitchFamily="34" charset="0"/>
                <a:ea typeface="Lato" panose="020F0502020204030203" pitchFamily="34" charset="0"/>
                <a:cs typeface="Lato" panose="020F0502020204030203" pitchFamily="34" charset="0"/>
              </a:rPr>
              <a:t>Los que quieren enriquecerse caen en la trampa de la tentación, y en muchas codicias necias y nocivas, que hunden a los hombres en la destrucción y la perdición; </a:t>
            </a:r>
            <a:r>
              <a:rPr lang="es-PY" sz="3800" b="1" i="0" baseline="30000" dirty="0">
                <a:solidFill>
                  <a:srgbClr val="000000"/>
                </a:solidFill>
                <a:effectLst/>
                <a:latin typeface="Lato" panose="020F0502020204030203" pitchFamily="34" charset="0"/>
                <a:ea typeface="Lato" panose="020F0502020204030203" pitchFamily="34" charset="0"/>
                <a:cs typeface="Lato" panose="020F0502020204030203" pitchFamily="34" charset="0"/>
              </a:rPr>
              <a:t>10 </a:t>
            </a:r>
            <a:r>
              <a:rPr lang="es-PY" sz="3800" b="0" i="0" dirty="0">
                <a:solidFill>
                  <a:srgbClr val="000000"/>
                </a:solidFill>
                <a:effectLst/>
                <a:latin typeface="Lato" panose="020F0502020204030203" pitchFamily="34" charset="0"/>
                <a:ea typeface="Lato" panose="020F0502020204030203" pitchFamily="34" charset="0"/>
                <a:cs typeface="Lato" panose="020F0502020204030203" pitchFamily="34" charset="0"/>
              </a:rPr>
              <a:t>porque la raíz de todos los males es el amor al dinero, el cual algunos, por codiciarlo, se extraviaron de la fe y acabaron por experimentar muchos dolores.</a:t>
            </a:r>
            <a:endParaRPr lang="es-PY" sz="3800" i="1" dirty="0">
              <a:solidFill>
                <a:schemeClr val="dk1"/>
              </a:solidFill>
              <a:latin typeface="Lato" panose="020F0502020204030203" pitchFamily="34" charset="0"/>
              <a:ea typeface="Lato" panose="020F0502020204030203" pitchFamily="34" charset="0"/>
              <a:cs typeface="Lato" panose="020F0502020204030203" pitchFamily="34" charset="0"/>
              <a:sym typeface="Lato"/>
            </a:endParaRPr>
          </a:p>
        </p:txBody>
      </p:sp>
    </p:spTree>
    <p:extLst>
      <p:ext uri="{BB962C8B-B14F-4D97-AF65-F5344CB8AC3E}">
        <p14:creationId xmlns:p14="http://schemas.microsoft.com/office/powerpoint/2010/main" val="1118772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D1690-42D7-3664-697A-25C281132D23}"/>
              </a:ext>
            </a:extLst>
          </p:cNvPr>
          <p:cNvSpPr>
            <a:spLocks noGrp="1"/>
          </p:cNvSpPr>
          <p:nvPr>
            <p:ph type="ctrTitle"/>
          </p:nvPr>
        </p:nvSpPr>
        <p:spPr/>
        <p:txBody>
          <a:bodyPr/>
          <a:lstStyle/>
          <a:p>
            <a:endParaRPr lang="es-PY" dirty="0"/>
          </a:p>
        </p:txBody>
      </p:sp>
      <p:sp>
        <p:nvSpPr>
          <p:cNvPr id="3" name="Subtitle 2">
            <a:extLst>
              <a:ext uri="{FF2B5EF4-FFF2-40B4-BE49-F238E27FC236}">
                <a16:creationId xmlns:a16="http://schemas.microsoft.com/office/drawing/2014/main" id="{F64E5CF8-239E-9159-EE1C-B75657EF78D9}"/>
              </a:ext>
            </a:extLst>
          </p:cNvPr>
          <p:cNvSpPr>
            <a:spLocks noGrp="1"/>
          </p:cNvSpPr>
          <p:nvPr>
            <p:ph type="subTitle" idx="1"/>
          </p:nvPr>
        </p:nvSpPr>
        <p:spPr/>
        <p:txBody>
          <a:bodyPr/>
          <a:lstStyle/>
          <a:p>
            <a:endParaRPr lang="es-PY"/>
          </a:p>
        </p:txBody>
      </p:sp>
      <p:pic>
        <p:nvPicPr>
          <p:cNvPr id="5" name="Picture 4">
            <a:extLst>
              <a:ext uri="{FF2B5EF4-FFF2-40B4-BE49-F238E27FC236}">
                <a16:creationId xmlns:a16="http://schemas.microsoft.com/office/drawing/2014/main" id="{285C6AB7-A64C-6D47-3BE4-C6B02714049D}"/>
              </a:ext>
            </a:extLst>
          </p:cNvPr>
          <p:cNvPicPr>
            <a:picLocks noChangeAspect="1"/>
          </p:cNvPicPr>
          <p:nvPr/>
        </p:nvPicPr>
        <p:blipFill>
          <a:blip r:embed="rId3"/>
          <a:stretch>
            <a:fillRect/>
          </a:stretch>
        </p:blipFill>
        <p:spPr>
          <a:xfrm>
            <a:off x="-2126694" y="1122363"/>
            <a:ext cx="14318694" cy="4016692"/>
          </a:xfrm>
          <a:prstGeom prst="rect">
            <a:avLst/>
          </a:prstGeom>
        </p:spPr>
      </p:pic>
      <p:pic>
        <p:nvPicPr>
          <p:cNvPr id="6" name="Picture 5">
            <a:extLst>
              <a:ext uri="{FF2B5EF4-FFF2-40B4-BE49-F238E27FC236}">
                <a16:creationId xmlns:a16="http://schemas.microsoft.com/office/drawing/2014/main" id="{6107BC2C-0151-135F-3A11-AF4B1C8607A1}"/>
              </a:ext>
            </a:extLst>
          </p:cNvPr>
          <p:cNvPicPr>
            <a:picLocks noChangeAspect="1"/>
          </p:cNvPicPr>
          <p:nvPr/>
        </p:nvPicPr>
        <p:blipFill>
          <a:blip r:embed="rId4"/>
          <a:stretch>
            <a:fillRect/>
          </a:stretch>
        </p:blipFill>
        <p:spPr>
          <a:xfrm>
            <a:off x="0" y="-1"/>
            <a:ext cx="12192000" cy="6854353"/>
          </a:xfrm>
          <a:prstGeom prst="rect">
            <a:avLst/>
          </a:prstGeom>
        </p:spPr>
      </p:pic>
    </p:spTree>
    <p:extLst>
      <p:ext uri="{BB962C8B-B14F-4D97-AF65-F5344CB8AC3E}">
        <p14:creationId xmlns:p14="http://schemas.microsoft.com/office/powerpoint/2010/main" val="14921790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49ECF67D-8937-4BCB-FD99-975D3900CFD5}"/>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E4CF20D8-04CF-A482-0E49-D754D71DCCE5}"/>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1 </a:t>
            </a:r>
            <a:r>
              <a:rPr lang="en-US" sz="4860" dirty="0" err="1">
                <a:solidFill>
                  <a:srgbClr val="009444"/>
                </a:solidFill>
                <a:latin typeface="Lato"/>
                <a:ea typeface="Lato"/>
                <a:cs typeface="Lato"/>
                <a:sym typeface="Lato"/>
              </a:rPr>
              <a:t>Timoteo</a:t>
            </a:r>
            <a:r>
              <a:rPr lang="en-US" sz="4860" dirty="0">
                <a:solidFill>
                  <a:srgbClr val="009444"/>
                </a:solidFill>
                <a:latin typeface="Lato"/>
                <a:ea typeface="Lato"/>
                <a:cs typeface="Lato"/>
                <a:sym typeface="Lato"/>
              </a:rPr>
              <a:t> 6:6-10</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DBDC9A25-F4E1-015A-D32C-0CDDD0286D1C}"/>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839FEDFF-71DB-C845-3C38-848857D74397}"/>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A7B460C7-1A9E-8E25-C108-9B124C96814E}"/>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813253EB-966E-EEAE-8FF4-1EEFE10E1E3E}"/>
              </a:ext>
            </a:extLst>
          </p:cNvPr>
          <p:cNvSpPr txBox="1"/>
          <p:nvPr/>
        </p:nvSpPr>
        <p:spPr>
          <a:xfrm>
            <a:off x="1992898" y="2240983"/>
            <a:ext cx="9513302" cy="3016170"/>
          </a:xfrm>
          <a:prstGeom prst="rect">
            <a:avLst/>
          </a:prstGeom>
          <a:noFill/>
          <a:ln>
            <a:noFill/>
          </a:ln>
        </p:spPr>
        <p:txBody>
          <a:bodyPr spcFirstLastPara="1" wrap="square" lIns="91425" tIns="45700" rIns="91425" bIns="45700" anchor="t" anchorCtr="0">
            <a:spAutoFit/>
          </a:bodyPr>
          <a:lstStyle/>
          <a:p>
            <a:pPr marL="19050" lvl="0" algn="l" rtl="0">
              <a:spcBef>
                <a:spcPts val="0"/>
              </a:spcBef>
              <a:spcAft>
                <a:spcPts val="0"/>
              </a:spcAft>
              <a:buClr>
                <a:schemeClr val="dk1"/>
              </a:buClr>
              <a:buSzPts val="3300"/>
            </a:pPr>
            <a:r>
              <a:rPr lang="es-PY" sz="3800" b="0" i="0" dirty="0">
                <a:solidFill>
                  <a:srgbClr val="000000"/>
                </a:solidFill>
                <a:effectLst/>
                <a:latin typeface="Lato" panose="020F0502020204030203" pitchFamily="34" charset="0"/>
                <a:ea typeface="Lato" panose="020F0502020204030203" pitchFamily="34" charset="0"/>
                <a:cs typeface="Lato" panose="020F0502020204030203" pitchFamily="34" charset="0"/>
              </a:rPr>
              <a:t>Piedad + Contentamiento = _______?______</a:t>
            </a:r>
          </a:p>
          <a:p>
            <a:pPr marL="19050" lvl="0" algn="l" rtl="0">
              <a:spcBef>
                <a:spcPts val="0"/>
              </a:spcBef>
              <a:spcAft>
                <a:spcPts val="0"/>
              </a:spcAft>
              <a:buClr>
                <a:schemeClr val="dk1"/>
              </a:buClr>
              <a:buSzPts val="3300"/>
            </a:pPr>
            <a:endParaRPr lang="es-PY" sz="3800" dirty="0">
              <a:latin typeface="Lato" panose="020F0502020204030203" pitchFamily="34" charset="0"/>
              <a:ea typeface="Lato" panose="020F0502020204030203" pitchFamily="34" charset="0"/>
              <a:cs typeface="Lato" panose="020F0502020204030203" pitchFamily="34" charset="0"/>
            </a:endParaRPr>
          </a:p>
          <a:p>
            <a:pPr marL="19050" lvl="0" algn="l" rtl="0">
              <a:spcBef>
                <a:spcPts val="0"/>
              </a:spcBef>
              <a:spcAft>
                <a:spcPts val="0"/>
              </a:spcAft>
              <a:buClr>
                <a:schemeClr val="dk1"/>
              </a:buClr>
              <a:buSzPts val="3300"/>
            </a:pPr>
            <a:r>
              <a:rPr lang="es-PY" sz="3800" b="0" i="0" dirty="0">
                <a:solidFill>
                  <a:srgbClr val="000000"/>
                </a:solidFill>
                <a:effectLst/>
                <a:latin typeface="Lato" panose="020F0502020204030203" pitchFamily="34" charset="0"/>
                <a:ea typeface="Lato" panose="020F0502020204030203" pitchFamily="34" charset="0"/>
                <a:cs typeface="Lato" panose="020F0502020204030203" pitchFamily="34" charset="0"/>
              </a:rPr>
              <a:t>El </a:t>
            </a:r>
            <a:r>
              <a:rPr lang="es-PY" sz="3800" b="0" i="1" dirty="0">
                <a:solidFill>
                  <a:srgbClr val="000000"/>
                </a:solidFill>
                <a:effectLst/>
                <a:latin typeface="Lato" panose="020F0502020204030203" pitchFamily="34" charset="0"/>
                <a:ea typeface="Lato" panose="020F0502020204030203" pitchFamily="34" charset="0"/>
                <a:cs typeface="Lato" panose="020F0502020204030203" pitchFamily="34" charset="0"/>
              </a:rPr>
              <a:t>amor </a:t>
            </a:r>
            <a:r>
              <a:rPr lang="es-PY" sz="3800" b="0" dirty="0">
                <a:solidFill>
                  <a:srgbClr val="000000"/>
                </a:solidFill>
                <a:effectLst/>
                <a:latin typeface="Lato" panose="020F0502020204030203" pitchFamily="34" charset="0"/>
                <a:ea typeface="Lato" panose="020F0502020204030203" pitchFamily="34" charset="0"/>
                <a:cs typeface="Lato" panose="020F0502020204030203" pitchFamily="34" charset="0"/>
              </a:rPr>
              <a:t>al dinero + querer enriquecerse = ?</a:t>
            </a:r>
            <a:br>
              <a:rPr lang="es-PY" sz="3800" b="0" dirty="0">
                <a:solidFill>
                  <a:srgbClr val="000000"/>
                </a:solidFill>
                <a:effectLst/>
                <a:latin typeface="Lato" panose="020F0502020204030203" pitchFamily="34" charset="0"/>
                <a:ea typeface="Lato" panose="020F0502020204030203" pitchFamily="34" charset="0"/>
                <a:cs typeface="Lato" panose="020F0502020204030203" pitchFamily="34" charset="0"/>
              </a:rPr>
            </a:br>
            <a:r>
              <a:rPr lang="es-PY" sz="3800" b="0" dirty="0">
                <a:solidFill>
                  <a:srgbClr val="000000"/>
                </a:solidFill>
                <a:effectLst/>
                <a:latin typeface="Lato" panose="020F0502020204030203" pitchFamily="34" charset="0"/>
                <a:ea typeface="Lato" panose="020F0502020204030203" pitchFamily="34" charset="0"/>
                <a:cs typeface="Lato" panose="020F0502020204030203" pitchFamily="34" charset="0"/>
              </a:rPr>
              <a:t> </a:t>
            </a:r>
            <a:br>
              <a:rPr lang="es-PY" sz="3800" b="0" dirty="0">
                <a:solidFill>
                  <a:srgbClr val="000000"/>
                </a:solidFill>
                <a:effectLst/>
                <a:latin typeface="Lato" panose="020F0502020204030203" pitchFamily="34" charset="0"/>
                <a:ea typeface="Lato" panose="020F0502020204030203" pitchFamily="34" charset="0"/>
                <a:cs typeface="Lato" panose="020F0502020204030203" pitchFamily="34" charset="0"/>
              </a:rPr>
            </a:br>
            <a:endParaRPr lang="es-PY" sz="3800" b="0" i="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402862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F3950950-A525-E19A-4111-3C6836237D96}"/>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2C41EBDC-BEA5-77BD-FEEB-5BC6266DAA78}"/>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1 </a:t>
            </a:r>
            <a:r>
              <a:rPr lang="en-US" sz="4860" dirty="0" err="1">
                <a:solidFill>
                  <a:srgbClr val="009444"/>
                </a:solidFill>
                <a:latin typeface="Lato"/>
                <a:ea typeface="Lato"/>
                <a:cs typeface="Lato"/>
                <a:sym typeface="Lato"/>
              </a:rPr>
              <a:t>Timoteo</a:t>
            </a:r>
            <a:r>
              <a:rPr lang="en-US" sz="4860" dirty="0">
                <a:solidFill>
                  <a:srgbClr val="009444"/>
                </a:solidFill>
                <a:latin typeface="Lato"/>
                <a:ea typeface="Lato"/>
                <a:cs typeface="Lato"/>
                <a:sym typeface="Lato"/>
              </a:rPr>
              <a:t> 6:6-10</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411A86DE-13D1-730D-E260-694F471BFB09}"/>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15CC57EB-1AF1-4F17-F3EE-024AF8B80749}"/>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268FD98A-8134-92CF-4657-8D6D2BCDE452}"/>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E109E61E-DF1E-AA79-BC92-567C22B5C34C}"/>
              </a:ext>
            </a:extLst>
          </p:cNvPr>
          <p:cNvSpPr txBox="1"/>
          <p:nvPr/>
        </p:nvSpPr>
        <p:spPr>
          <a:xfrm>
            <a:off x="2094498" y="2052221"/>
            <a:ext cx="9513302" cy="4185721"/>
          </a:xfrm>
          <a:prstGeom prst="rect">
            <a:avLst/>
          </a:prstGeom>
          <a:noFill/>
          <a:ln>
            <a:noFill/>
          </a:ln>
        </p:spPr>
        <p:txBody>
          <a:bodyPr spcFirstLastPara="1" wrap="square" lIns="91425" tIns="45700" rIns="91425" bIns="45700" anchor="t" anchorCtr="0">
            <a:spAutoFit/>
          </a:bodyPr>
          <a:lstStyle/>
          <a:p>
            <a:pPr marL="19050" lvl="0" algn="l" rtl="0">
              <a:spcBef>
                <a:spcPts val="0"/>
              </a:spcBef>
              <a:spcAft>
                <a:spcPts val="0"/>
              </a:spcAft>
              <a:buClr>
                <a:schemeClr val="dk1"/>
              </a:buClr>
              <a:buSzPts val="3300"/>
            </a:pPr>
            <a:r>
              <a:rPr lang="es-PY" sz="3800" b="0" i="0" dirty="0">
                <a:solidFill>
                  <a:srgbClr val="000000"/>
                </a:solidFill>
                <a:effectLst/>
                <a:latin typeface="Lato" panose="020F0502020204030203" pitchFamily="34" charset="0"/>
                <a:ea typeface="Lato" panose="020F0502020204030203" pitchFamily="34" charset="0"/>
                <a:cs typeface="Lato" panose="020F0502020204030203" pitchFamily="34" charset="0"/>
              </a:rPr>
              <a:t>Piedad + Contentamiento = </a:t>
            </a:r>
            <a:r>
              <a:rPr lang="es-PY" sz="3800" b="1" i="1" dirty="0">
                <a:solidFill>
                  <a:srgbClr val="000000"/>
                </a:solidFill>
                <a:effectLst/>
                <a:latin typeface="Lato" panose="020F0502020204030203" pitchFamily="34" charset="0"/>
                <a:ea typeface="Lato" panose="020F0502020204030203" pitchFamily="34" charset="0"/>
                <a:cs typeface="Lato" panose="020F0502020204030203" pitchFamily="34" charset="0"/>
              </a:rPr>
              <a:t>Ganancia</a:t>
            </a:r>
          </a:p>
          <a:p>
            <a:pPr marL="19050" lvl="0" algn="l" rtl="0">
              <a:spcBef>
                <a:spcPts val="0"/>
              </a:spcBef>
              <a:spcAft>
                <a:spcPts val="0"/>
              </a:spcAft>
              <a:buClr>
                <a:schemeClr val="dk1"/>
              </a:buClr>
              <a:buSzPts val="3300"/>
            </a:pPr>
            <a:endParaRPr lang="es-PY" sz="3800" dirty="0">
              <a:latin typeface="Lato" panose="020F0502020204030203" pitchFamily="34" charset="0"/>
              <a:ea typeface="Lato" panose="020F0502020204030203" pitchFamily="34" charset="0"/>
              <a:cs typeface="Lato" panose="020F0502020204030203" pitchFamily="34" charset="0"/>
            </a:endParaRPr>
          </a:p>
          <a:p>
            <a:pPr marL="19050" lvl="0" algn="l" rtl="0">
              <a:spcBef>
                <a:spcPts val="0"/>
              </a:spcBef>
              <a:spcAft>
                <a:spcPts val="0"/>
              </a:spcAft>
              <a:buClr>
                <a:schemeClr val="dk1"/>
              </a:buClr>
              <a:buSzPts val="3300"/>
            </a:pPr>
            <a:r>
              <a:rPr lang="es-PY" sz="3800" b="0" i="0" dirty="0">
                <a:solidFill>
                  <a:srgbClr val="000000"/>
                </a:solidFill>
                <a:effectLst/>
                <a:latin typeface="Lato" panose="020F0502020204030203" pitchFamily="34" charset="0"/>
                <a:ea typeface="Lato" panose="020F0502020204030203" pitchFamily="34" charset="0"/>
                <a:cs typeface="Lato" panose="020F0502020204030203" pitchFamily="34" charset="0"/>
              </a:rPr>
              <a:t>El </a:t>
            </a:r>
            <a:r>
              <a:rPr lang="es-PY" sz="3800" b="0" i="1" dirty="0">
                <a:solidFill>
                  <a:srgbClr val="000000"/>
                </a:solidFill>
                <a:effectLst/>
                <a:latin typeface="Lato" panose="020F0502020204030203" pitchFamily="34" charset="0"/>
                <a:ea typeface="Lato" panose="020F0502020204030203" pitchFamily="34" charset="0"/>
                <a:cs typeface="Lato" panose="020F0502020204030203" pitchFamily="34" charset="0"/>
              </a:rPr>
              <a:t>amor </a:t>
            </a:r>
            <a:r>
              <a:rPr lang="es-PY" sz="3800" b="0" dirty="0">
                <a:solidFill>
                  <a:srgbClr val="000000"/>
                </a:solidFill>
                <a:effectLst/>
                <a:latin typeface="Lato" panose="020F0502020204030203" pitchFamily="34" charset="0"/>
                <a:ea typeface="Lato" panose="020F0502020204030203" pitchFamily="34" charset="0"/>
                <a:cs typeface="Lato" panose="020F0502020204030203" pitchFamily="34" charset="0"/>
              </a:rPr>
              <a:t>al dinero + querer enriquecerse + codicias = </a:t>
            </a:r>
            <a:r>
              <a:rPr lang="es-PY" sz="3800" b="1" i="1" dirty="0">
                <a:solidFill>
                  <a:srgbClr val="000000"/>
                </a:solidFill>
                <a:effectLst/>
                <a:latin typeface="Lato" panose="020F0502020204030203" pitchFamily="34" charset="0"/>
                <a:ea typeface="Lato" panose="020F0502020204030203" pitchFamily="34" charset="0"/>
                <a:cs typeface="Lato" panose="020F0502020204030203" pitchFamily="34" charset="0"/>
              </a:rPr>
              <a:t>Caída, destrucción, perdición, extraviarse de la fe, muchos dolores</a:t>
            </a:r>
            <a:br>
              <a:rPr lang="es-PY" sz="3800" b="0" dirty="0">
                <a:solidFill>
                  <a:srgbClr val="000000"/>
                </a:solidFill>
                <a:effectLst/>
                <a:latin typeface="Lato" panose="020F0502020204030203" pitchFamily="34" charset="0"/>
                <a:ea typeface="Lato" panose="020F0502020204030203" pitchFamily="34" charset="0"/>
                <a:cs typeface="Lato" panose="020F0502020204030203" pitchFamily="34" charset="0"/>
              </a:rPr>
            </a:br>
            <a:r>
              <a:rPr lang="es-PY" sz="3800" b="0" dirty="0">
                <a:solidFill>
                  <a:srgbClr val="000000"/>
                </a:solidFill>
                <a:effectLst/>
                <a:latin typeface="Lato" panose="020F0502020204030203" pitchFamily="34" charset="0"/>
                <a:ea typeface="Lato" panose="020F0502020204030203" pitchFamily="34" charset="0"/>
                <a:cs typeface="Lato" panose="020F0502020204030203" pitchFamily="34" charset="0"/>
              </a:rPr>
              <a:t> </a:t>
            </a:r>
            <a:br>
              <a:rPr lang="es-PY" sz="3800" b="0" dirty="0">
                <a:solidFill>
                  <a:srgbClr val="000000"/>
                </a:solidFill>
                <a:effectLst/>
                <a:latin typeface="Lato" panose="020F0502020204030203" pitchFamily="34" charset="0"/>
                <a:ea typeface="Lato" panose="020F0502020204030203" pitchFamily="34" charset="0"/>
                <a:cs typeface="Lato" panose="020F0502020204030203" pitchFamily="34" charset="0"/>
              </a:rPr>
            </a:br>
            <a:endParaRPr lang="es-PY" sz="3800" b="0" i="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9814035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761092F1-FFF4-D0B7-FFE7-2E1F6415AE5F}"/>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79E52FBB-D3D9-72A6-C0B2-C147AECA995C}"/>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1 </a:t>
            </a:r>
            <a:r>
              <a:rPr lang="en-US" sz="4860" dirty="0" err="1">
                <a:solidFill>
                  <a:srgbClr val="009444"/>
                </a:solidFill>
                <a:latin typeface="Lato"/>
                <a:ea typeface="Lato"/>
                <a:cs typeface="Lato"/>
                <a:sym typeface="Lato"/>
              </a:rPr>
              <a:t>Timoteo</a:t>
            </a:r>
            <a:r>
              <a:rPr lang="en-US" sz="4860" dirty="0">
                <a:solidFill>
                  <a:srgbClr val="009444"/>
                </a:solidFill>
                <a:latin typeface="Lato"/>
                <a:ea typeface="Lato"/>
                <a:cs typeface="Lato"/>
                <a:sym typeface="Lato"/>
              </a:rPr>
              <a:t> 6:11-16</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5EC46538-6E9D-7AED-2E24-58D2C0026621}"/>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299D1CCA-53D5-10EE-A695-4462341458CF}"/>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350A50E2-216D-0529-6BF3-4EEE716DE637}"/>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3CB2DEA9-267F-32C1-DEED-7F333F1149F6}"/>
              </a:ext>
            </a:extLst>
          </p:cNvPr>
          <p:cNvSpPr txBox="1"/>
          <p:nvPr/>
        </p:nvSpPr>
        <p:spPr>
          <a:xfrm>
            <a:off x="1900231" y="2453184"/>
            <a:ext cx="9513302" cy="2677616"/>
          </a:xfrm>
          <a:prstGeom prst="rect">
            <a:avLst/>
          </a:prstGeom>
          <a:noFill/>
          <a:ln>
            <a:noFill/>
          </a:ln>
        </p:spPr>
        <p:txBody>
          <a:bodyPr spcFirstLastPara="1" wrap="square" lIns="91425" tIns="45700" rIns="91425" bIns="45700" anchor="t" anchorCtr="0">
            <a:spAutoFit/>
          </a:bodyPr>
          <a:lstStyle/>
          <a:p>
            <a:pPr marL="19050" lvl="0" algn="l" rtl="0">
              <a:spcBef>
                <a:spcPts val="0"/>
              </a:spcBef>
              <a:spcAft>
                <a:spcPts val="0"/>
              </a:spcAft>
              <a:buClr>
                <a:schemeClr val="dk1"/>
              </a:buClr>
              <a:buSzPts val="3300"/>
            </a:pPr>
            <a:r>
              <a:rPr lang="en-US" sz="4200" i="1" dirty="0">
                <a:solidFill>
                  <a:schemeClr val="dk1"/>
                </a:solidFill>
                <a:latin typeface="Lato" panose="020F0502020204030203" pitchFamily="34" charset="0"/>
                <a:ea typeface="Lato" panose="020F0502020204030203" pitchFamily="34" charset="0"/>
                <a:cs typeface="Lato" panose="020F0502020204030203" pitchFamily="34" charset="0"/>
                <a:sym typeface="Lato"/>
              </a:rPr>
              <a:t>Vamos a leer v.11-16</a:t>
            </a:r>
          </a:p>
          <a:p>
            <a:pPr marL="19050" lvl="0" algn="l" rtl="0">
              <a:spcBef>
                <a:spcPts val="0"/>
              </a:spcBef>
              <a:spcAft>
                <a:spcPts val="0"/>
              </a:spcAft>
              <a:buClr>
                <a:schemeClr val="dk1"/>
              </a:buClr>
              <a:buSzPts val="3300"/>
            </a:pPr>
            <a:endParaRPr lang="en-US" sz="4200" i="1" dirty="0">
              <a:solidFill>
                <a:schemeClr val="dk1"/>
              </a:solidFill>
              <a:latin typeface="Lato" panose="020F0502020204030203" pitchFamily="34" charset="0"/>
              <a:ea typeface="Lato" panose="020F0502020204030203" pitchFamily="34" charset="0"/>
              <a:cs typeface="Lato" panose="020F0502020204030203" pitchFamily="34" charset="0"/>
              <a:sym typeface="Lato"/>
            </a:endParaRPr>
          </a:p>
          <a:p>
            <a:pPr marL="19050">
              <a:buClr>
                <a:schemeClr val="dk1"/>
              </a:buClr>
              <a:buSzPts val="3300"/>
            </a:pPr>
            <a:r>
              <a:rPr lang="en-US" sz="4200" i="1" dirty="0">
                <a:solidFill>
                  <a:schemeClr val="dk1"/>
                </a:solidFill>
                <a:latin typeface="Lato"/>
                <a:ea typeface="Lato"/>
                <a:cs typeface="Lato"/>
                <a:sym typeface="Lato"/>
              </a:rPr>
              <a:t>Eliga </a:t>
            </a:r>
            <a:r>
              <a:rPr lang="en-US" sz="4200" i="1" dirty="0" err="1">
                <a:solidFill>
                  <a:schemeClr val="dk1"/>
                </a:solidFill>
                <a:latin typeface="Lato"/>
                <a:ea typeface="Lato"/>
                <a:cs typeface="Lato"/>
                <a:sym typeface="Lato"/>
              </a:rPr>
              <a:t>su</a:t>
            </a:r>
            <a:r>
              <a:rPr lang="en-US" sz="4200" i="1" dirty="0">
                <a:solidFill>
                  <a:schemeClr val="dk1"/>
                </a:solidFill>
                <a:latin typeface="Lato"/>
                <a:ea typeface="Lato"/>
                <a:cs typeface="Lato"/>
                <a:sym typeface="Lato"/>
              </a:rPr>
              <a:t>  </a:t>
            </a:r>
            <a:r>
              <a:rPr lang="en-US" sz="4200" i="1" dirty="0" err="1">
                <a:solidFill>
                  <a:schemeClr val="dk1"/>
                </a:solidFill>
                <a:latin typeface="Lato"/>
                <a:ea typeface="Lato"/>
                <a:cs typeface="Lato"/>
                <a:sym typeface="Lato"/>
              </a:rPr>
              <a:t>frase</a:t>
            </a:r>
            <a:r>
              <a:rPr lang="en-US" sz="4200" i="1" dirty="0">
                <a:solidFill>
                  <a:schemeClr val="dk1"/>
                </a:solidFill>
                <a:latin typeface="Lato"/>
                <a:ea typeface="Lato"/>
                <a:cs typeface="Lato"/>
                <a:sym typeface="Lato"/>
              </a:rPr>
              <a:t> </a:t>
            </a:r>
            <a:r>
              <a:rPr lang="en-US" sz="4200" i="1" dirty="0" err="1">
                <a:solidFill>
                  <a:schemeClr val="dk1"/>
                </a:solidFill>
                <a:latin typeface="Lato"/>
                <a:ea typeface="Lato"/>
                <a:cs typeface="Lato"/>
                <a:sym typeface="Lato"/>
              </a:rPr>
              <a:t>favorita</a:t>
            </a:r>
            <a:r>
              <a:rPr lang="en-US" sz="4200" i="1" dirty="0">
                <a:solidFill>
                  <a:schemeClr val="dk1"/>
                </a:solidFill>
                <a:latin typeface="Lato"/>
                <a:ea typeface="Lato"/>
                <a:cs typeface="Lato"/>
                <a:sym typeface="Lato"/>
              </a:rPr>
              <a:t> de lo que Pablo le </a:t>
            </a:r>
            <a:r>
              <a:rPr lang="en-US" sz="4200" i="1" dirty="0" err="1">
                <a:solidFill>
                  <a:schemeClr val="dk1"/>
                </a:solidFill>
                <a:latin typeface="Lato"/>
                <a:ea typeface="Lato"/>
                <a:cs typeface="Lato"/>
                <a:sym typeface="Lato"/>
              </a:rPr>
              <a:t>encarga</a:t>
            </a:r>
            <a:r>
              <a:rPr lang="en-US" sz="4200" i="1" dirty="0">
                <a:solidFill>
                  <a:schemeClr val="dk1"/>
                </a:solidFill>
                <a:latin typeface="Lato"/>
                <a:ea typeface="Lato"/>
                <a:cs typeface="Lato"/>
                <a:sym typeface="Lato"/>
              </a:rPr>
              <a:t> a Timoteo </a:t>
            </a:r>
            <a:r>
              <a:rPr lang="en-US" sz="4200" i="1" dirty="0" err="1">
                <a:solidFill>
                  <a:schemeClr val="dk1"/>
                </a:solidFill>
                <a:latin typeface="Lato"/>
                <a:ea typeface="Lato"/>
                <a:cs typeface="Lato"/>
                <a:sym typeface="Lato"/>
              </a:rPr>
              <a:t>en</a:t>
            </a:r>
            <a:r>
              <a:rPr lang="en-US" sz="4200" i="1" dirty="0">
                <a:solidFill>
                  <a:schemeClr val="dk1"/>
                </a:solidFill>
                <a:latin typeface="Lato"/>
                <a:ea typeface="Lato"/>
                <a:cs typeface="Lato"/>
                <a:sym typeface="Lato"/>
              </a:rPr>
              <a:t> v.11 al 16 </a:t>
            </a:r>
            <a:endParaRPr lang="es-PY" sz="4200" i="1" dirty="0">
              <a:solidFill>
                <a:schemeClr val="dk1"/>
              </a:solidFill>
              <a:latin typeface="Lato"/>
              <a:ea typeface="Lato"/>
              <a:cs typeface="Lato"/>
              <a:sym typeface="Lato"/>
            </a:endParaRPr>
          </a:p>
        </p:txBody>
      </p:sp>
    </p:spTree>
    <p:extLst>
      <p:ext uri="{BB962C8B-B14F-4D97-AF65-F5344CB8AC3E}">
        <p14:creationId xmlns:p14="http://schemas.microsoft.com/office/powerpoint/2010/main" val="3399610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72BA9B16-2D07-7764-D98B-FCDDF22A415C}"/>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D5B3C62F-E645-BBD0-26C9-5C163C8A91ED}"/>
              </a:ext>
            </a:extLst>
          </p:cNvPr>
          <p:cNvSpPr txBox="1"/>
          <p:nvPr/>
        </p:nvSpPr>
        <p:spPr>
          <a:xfrm>
            <a:off x="2476370" y="321161"/>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1 </a:t>
            </a:r>
            <a:r>
              <a:rPr lang="en-US" sz="4860" dirty="0" err="1">
                <a:solidFill>
                  <a:srgbClr val="009444"/>
                </a:solidFill>
                <a:latin typeface="Lato"/>
                <a:ea typeface="Lato"/>
                <a:cs typeface="Lato"/>
                <a:sym typeface="Lato"/>
              </a:rPr>
              <a:t>Timoteo</a:t>
            </a:r>
            <a:r>
              <a:rPr lang="en-US" sz="4860" dirty="0">
                <a:solidFill>
                  <a:srgbClr val="009444"/>
                </a:solidFill>
                <a:latin typeface="Lato"/>
                <a:ea typeface="Lato"/>
                <a:cs typeface="Lato"/>
                <a:sym typeface="Lato"/>
              </a:rPr>
              <a:t> 6:11-16</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CCB95130-5424-0648-9544-6B6ADE313B66}"/>
              </a:ext>
            </a:extLst>
          </p:cNvPr>
          <p:cNvCxnSpPr/>
          <p:nvPr/>
        </p:nvCxnSpPr>
        <p:spPr>
          <a:xfrm>
            <a:off x="2476370" y="119269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49430DA7-0F88-B136-5529-0488EC2F4540}"/>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0E9BCB48-E4DC-A7F5-37D5-C3E52CFCC57E}"/>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8FD41487-6444-C886-BC6A-3BE234E4B53A}"/>
              </a:ext>
            </a:extLst>
          </p:cNvPr>
          <p:cNvSpPr txBox="1"/>
          <p:nvPr/>
        </p:nvSpPr>
        <p:spPr>
          <a:xfrm>
            <a:off x="1967498" y="1563419"/>
            <a:ext cx="10224502" cy="5016718"/>
          </a:xfrm>
          <a:prstGeom prst="rect">
            <a:avLst/>
          </a:prstGeom>
          <a:noFill/>
          <a:ln>
            <a:noFill/>
          </a:ln>
        </p:spPr>
        <p:txBody>
          <a:bodyPr spcFirstLastPara="1" wrap="square" lIns="91425" tIns="45700" rIns="91425" bIns="45700" anchor="t" anchorCtr="0">
            <a:spAutoFit/>
          </a:bodyPr>
          <a:lstStyle/>
          <a:p>
            <a:pPr marL="19050" lvl="0" algn="l" rtl="0">
              <a:spcBef>
                <a:spcPts val="0"/>
              </a:spcBef>
              <a:spcAft>
                <a:spcPts val="0"/>
              </a:spcAft>
              <a:buClr>
                <a:schemeClr val="dk1"/>
              </a:buClr>
              <a:buSzPts val="3300"/>
            </a:pPr>
            <a:r>
              <a:rPr lang="es-PY" sz="4000" b="1" i="0" baseline="30000" dirty="0">
                <a:solidFill>
                  <a:srgbClr val="000000"/>
                </a:solidFill>
                <a:effectLst/>
                <a:latin typeface="Lato"/>
                <a:ea typeface="Lato"/>
                <a:cs typeface="Lato"/>
              </a:rPr>
              <a:t>1 1</a:t>
            </a:r>
            <a:r>
              <a:rPr lang="es-PY" sz="4000" b="0" i="0" dirty="0">
                <a:solidFill>
                  <a:srgbClr val="000000"/>
                </a:solidFill>
                <a:effectLst/>
                <a:latin typeface="Lato"/>
                <a:ea typeface="Lato"/>
                <a:cs typeface="Lato"/>
              </a:rPr>
              <a:t>Pero tú, hombre de Dios, huye de estas cosas y sigue la justicia, la piedad, la fe, el amor, la paciencia y la mansedumbre. </a:t>
            </a:r>
            <a:r>
              <a:rPr lang="es-PY" sz="4000" b="1" i="0" baseline="30000" dirty="0">
                <a:solidFill>
                  <a:srgbClr val="000000"/>
                </a:solidFill>
                <a:effectLst/>
                <a:latin typeface="Lato"/>
                <a:ea typeface="Lato"/>
                <a:cs typeface="Lato"/>
              </a:rPr>
              <a:t>12 </a:t>
            </a:r>
            <a:r>
              <a:rPr lang="es-PY" sz="4000" b="0" i="0" dirty="0">
                <a:solidFill>
                  <a:srgbClr val="000000"/>
                </a:solidFill>
                <a:effectLst/>
                <a:latin typeface="Lato"/>
                <a:ea typeface="Lato"/>
                <a:cs typeface="Lato"/>
              </a:rPr>
              <a:t>Presenta la buena batalla de la fe, aférrate a la vida eterna, a la cual también fuiste llamado cuando hiciste la buena profesión delante de muchos testigos. </a:t>
            </a:r>
          </a:p>
        </p:txBody>
      </p:sp>
    </p:spTree>
    <p:extLst>
      <p:ext uri="{BB962C8B-B14F-4D97-AF65-F5344CB8AC3E}">
        <p14:creationId xmlns:p14="http://schemas.microsoft.com/office/powerpoint/2010/main" val="16734206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4249FF3F-F07B-B769-C208-23A44059F882}"/>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2633EB2F-5AB4-164C-7548-F3A848ADBB00}"/>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1 </a:t>
            </a:r>
            <a:r>
              <a:rPr lang="en-US" sz="4860" dirty="0" err="1">
                <a:solidFill>
                  <a:srgbClr val="009444"/>
                </a:solidFill>
                <a:latin typeface="Lato"/>
                <a:ea typeface="Lato"/>
                <a:cs typeface="Lato"/>
                <a:sym typeface="Lato"/>
              </a:rPr>
              <a:t>Timoteo</a:t>
            </a:r>
            <a:r>
              <a:rPr lang="en-US" sz="4860" dirty="0">
                <a:solidFill>
                  <a:srgbClr val="009444"/>
                </a:solidFill>
                <a:latin typeface="Lato"/>
                <a:ea typeface="Lato"/>
                <a:cs typeface="Lato"/>
                <a:sym typeface="Lato"/>
              </a:rPr>
              <a:t> 6:11-16</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4AE08781-0B64-E8D6-4C5E-22F827130E1D}"/>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99585116-7D3A-5923-B605-CFA69A5C3298}"/>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1F75B513-C066-7423-BE09-92EDBB5D3C6A}"/>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ACF8622D-EA4B-1A51-3FCE-B37BB7E2556F}"/>
              </a:ext>
            </a:extLst>
          </p:cNvPr>
          <p:cNvSpPr txBox="1"/>
          <p:nvPr/>
        </p:nvSpPr>
        <p:spPr>
          <a:xfrm>
            <a:off x="1957638" y="1741337"/>
            <a:ext cx="9689508" cy="4401164"/>
          </a:xfrm>
          <a:prstGeom prst="rect">
            <a:avLst/>
          </a:prstGeom>
          <a:noFill/>
          <a:ln>
            <a:noFill/>
          </a:ln>
        </p:spPr>
        <p:txBody>
          <a:bodyPr spcFirstLastPara="1" wrap="square" lIns="91425" tIns="45700" rIns="91425" bIns="45700" anchor="t" anchorCtr="0">
            <a:spAutoFit/>
          </a:bodyPr>
          <a:lstStyle/>
          <a:p>
            <a:pPr marL="19050" lvl="0" algn="l" rtl="0">
              <a:spcBef>
                <a:spcPts val="0"/>
              </a:spcBef>
              <a:spcAft>
                <a:spcPts val="0"/>
              </a:spcAft>
              <a:buClr>
                <a:schemeClr val="dk1"/>
              </a:buClr>
              <a:buSzPts val="3300"/>
            </a:pPr>
            <a:r>
              <a:rPr lang="es-PY" sz="4000" b="1" i="0" baseline="30000" dirty="0">
                <a:solidFill>
                  <a:srgbClr val="000000"/>
                </a:solidFill>
                <a:effectLst/>
                <a:latin typeface="Lato"/>
                <a:ea typeface="Lato"/>
                <a:cs typeface="Lato"/>
              </a:rPr>
              <a:t>13 </a:t>
            </a:r>
            <a:r>
              <a:rPr lang="es-PY" sz="4000" b="0" i="0" dirty="0">
                <a:solidFill>
                  <a:srgbClr val="000000"/>
                </a:solidFill>
                <a:effectLst/>
                <a:latin typeface="Lato"/>
                <a:ea typeface="Lato"/>
                <a:cs typeface="Lato"/>
              </a:rPr>
              <a:t>Delante de Dios, que da vida a todas las cosas, y de Jesucristo, que dio testimonio de la buena profesión delante de Poncio Pilato, te mando </a:t>
            </a:r>
            <a:r>
              <a:rPr lang="es-PY" sz="4000" b="1" i="0" baseline="30000" dirty="0">
                <a:solidFill>
                  <a:srgbClr val="000000"/>
                </a:solidFill>
                <a:effectLst/>
                <a:latin typeface="Lato"/>
                <a:ea typeface="Lato"/>
                <a:cs typeface="Lato"/>
              </a:rPr>
              <a:t>14 </a:t>
            </a:r>
            <a:r>
              <a:rPr lang="es-PY" sz="4000" b="0" i="0" dirty="0">
                <a:solidFill>
                  <a:srgbClr val="000000"/>
                </a:solidFill>
                <a:effectLst/>
                <a:latin typeface="Lato"/>
                <a:ea typeface="Lato"/>
                <a:cs typeface="Lato"/>
              </a:rPr>
              <a:t>que mantengas el mandamiento inmaculado e irreprensible hasta la aparición de nuestro Señor Jesucristo, </a:t>
            </a:r>
          </a:p>
        </p:txBody>
      </p:sp>
    </p:spTree>
    <p:extLst>
      <p:ext uri="{BB962C8B-B14F-4D97-AF65-F5344CB8AC3E}">
        <p14:creationId xmlns:p14="http://schemas.microsoft.com/office/powerpoint/2010/main" val="5418911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536C6F27-C33D-EB38-06DA-08BEA0CCE058}"/>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71364ED9-41AF-C1A2-C389-7F4A2625D531}"/>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1 </a:t>
            </a:r>
            <a:r>
              <a:rPr lang="en-US" sz="4860" dirty="0" err="1">
                <a:solidFill>
                  <a:srgbClr val="009444"/>
                </a:solidFill>
                <a:latin typeface="Lato"/>
                <a:ea typeface="Lato"/>
                <a:cs typeface="Lato"/>
                <a:sym typeface="Lato"/>
              </a:rPr>
              <a:t>Timoteo</a:t>
            </a:r>
            <a:r>
              <a:rPr lang="en-US" sz="4860" dirty="0">
                <a:solidFill>
                  <a:srgbClr val="009444"/>
                </a:solidFill>
                <a:latin typeface="Lato"/>
                <a:ea typeface="Lato"/>
                <a:cs typeface="Lato"/>
                <a:sym typeface="Lato"/>
              </a:rPr>
              <a:t> 6:11-16</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BD68140C-9486-59FE-D423-352F194FE668}"/>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8DE67BA4-801B-84A9-6598-8EDAFCD275BA}"/>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8CF06889-2625-7674-EC3A-A9B3652BE845}"/>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747E4B13-0BF1-5AB9-76D3-64920C3EE76E}"/>
              </a:ext>
            </a:extLst>
          </p:cNvPr>
          <p:cNvSpPr txBox="1"/>
          <p:nvPr/>
        </p:nvSpPr>
        <p:spPr>
          <a:xfrm>
            <a:off x="2025370" y="1836778"/>
            <a:ext cx="9513302" cy="4401164"/>
          </a:xfrm>
          <a:prstGeom prst="rect">
            <a:avLst/>
          </a:prstGeom>
          <a:noFill/>
          <a:ln>
            <a:noFill/>
          </a:ln>
        </p:spPr>
        <p:txBody>
          <a:bodyPr spcFirstLastPara="1" wrap="square" lIns="91425" tIns="45700" rIns="91425" bIns="45700" anchor="t" anchorCtr="0">
            <a:spAutoFit/>
          </a:bodyPr>
          <a:lstStyle/>
          <a:p>
            <a:pPr marL="19050" lvl="0" algn="l" rtl="0">
              <a:spcBef>
                <a:spcPts val="0"/>
              </a:spcBef>
              <a:spcAft>
                <a:spcPts val="0"/>
              </a:spcAft>
              <a:buClr>
                <a:schemeClr val="dk1"/>
              </a:buClr>
              <a:buSzPts val="3300"/>
            </a:pPr>
            <a:r>
              <a:rPr lang="es-PY" sz="4000" b="1" i="0" baseline="30000" dirty="0">
                <a:solidFill>
                  <a:srgbClr val="000000"/>
                </a:solidFill>
                <a:effectLst/>
                <a:latin typeface="Lato"/>
                <a:ea typeface="Lato"/>
                <a:cs typeface="Lato"/>
              </a:rPr>
              <a:t>15 </a:t>
            </a:r>
            <a:r>
              <a:rPr lang="es-PY" sz="4000" b="0" i="0" dirty="0">
                <a:solidFill>
                  <a:srgbClr val="000000"/>
                </a:solidFill>
                <a:effectLst/>
                <a:latin typeface="Lato"/>
                <a:ea typeface="Lato"/>
                <a:cs typeface="Lato"/>
              </a:rPr>
              <a:t>la cual a su debido tiempo mostrará el bienaventurado y solo Soberano, Rey de reyes, y Señor de señores, </a:t>
            </a:r>
            <a:r>
              <a:rPr lang="es-PY" sz="4000" b="1" i="0" baseline="30000" dirty="0">
                <a:solidFill>
                  <a:srgbClr val="000000"/>
                </a:solidFill>
                <a:effectLst/>
                <a:latin typeface="Lato"/>
                <a:ea typeface="Lato"/>
                <a:cs typeface="Lato"/>
              </a:rPr>
              <a:t>16 </a:t>
            </a:r>
            <a:r>
              <a:rPr lang="es-PY" sz="4000" b="0" i="0" dirty="0">
                <a:solidFill>
                  <a:srgbClr val="000000"/>
                </a:solidFill>
                <a:effectLst/>
                <a:latin typeface="Lato"/>
                <a:ea typeface="Lato"/>
                <a:cs typeface="Lato"/>
              </a:rPr>
              <a:t>el único que es inmortal y que habita en luz inaccesible, a quien ningún hombre ha visto ni puede ver, al cual sea la honra y el imperio sempiterno. Amén.</a:t>
            </a:r>
            <a:endParaRPr lang="es-PY" sz="4000" i="1" dirty="0">
              <a:solidFill>
                <a:schemeClr val="dk1"/>
              </a:solidFill>
              <a:latin typeface="Lato"/>
              <a:ea typeface="Lato"/>
              <a:cs typeface="Lato"/>
            </a:endParaRPr>
          </a:p>
        </p:txBody>
      </p:sp>
    </p:spTree>
    <p:extLst>
      <p:ext uri="{BB962C8B-B14F-4D97-AF65-F5344CB8AC3E}">
        <p14:creationId xmlns:p14="http://schemas.microsoft.com/office/powerpoint/2010/main" val="3856431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1BC0229B-B4EA-8F93-AB8D-F269EBCDE329}"/>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E0C831AF-1013-77A7-23EA-D918DB87B03B}"/>
              </a:ext>
            </a:extLst>
          </p:cNvPr>
          <p:cNvSpPr txBox="1"/>
          <p:nvPr/>
        </p:nvSpPr>
        <p:spPr>
          <a:xfrm>
            <a:off x="2476370" y="240755"/>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1 </a:t>
            </a:r>
            <a:r>
              <a:rPr lang="en-US" sz="4860" dirty="0" err="1">
                <a:solidFill>
                  <a:srgbClr val="009444"/>
                </a:solidFill>
                <a:latin typeface="Lato"/>
                <a:ea typeface="Lato"/>
                <a:cs typeface="Lato"/>
                <a:sym typeface="Lato"/>
              </a:rPr>
              <a:t>Timoteo</a:t>
            </a:r>
            <a:r>
              <a:rPr lang="en-US" sz="4860" dirty="0">
                <a:solidFill>
                  <a:srgbClr val="009444"/>
                </a:solidFill>
                <a:latin typeface="Lato"/>
                <a:ea typeface="Lato"/>
                <a:cs typeface="Lato"/>
                <a:sym typeface="Lato"/>
              </a:rPr>
              <a:t> 6:11-16</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0524BB2D-6136-BFD2-A796-4C2664FAD3FF}"/>
              </a:ext>
            </a:extLst>
          </p:cNvPr>
          <p:cNvCxnSpPr/>
          <p:nvPr/>
        </p:nvCxnSpPr>
        <p:spPr>
          <a:xfrm>
            <a:off x="2476370" y="1292661"/>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C40D2B3D-B215-00FD-C043-B4D2D3C67CD8}"/>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1A5E3679-0BA1-859F-D53F-50EDEC708C75}"/>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229617B8-A057-0E1E-B274-03A417183159}"/>
              </a:ext>
            </a:extLst>
          </p:cNvPr>
          <p:cNvSpPr txBox="1"/>
          <p:nvPr/>
        </p:nvSpPr>
        <p:spPr>
          <a:xfrm>
            <a:off x="1967498" y="1629693"/>
            <a:ext cx="9932025" cy="4842311"/>
          </a:xfrm>
          <a:prstGeom prst="rect">
            <a:avLst/>
          </a:prstGeom>
          <a:noFill/>
          <a:ln>
            <a:noFill/>
          </a:ln>
        </p:spPr>
        <p:txBody>
          <a:bodyPr spcFirstLastPara="1" wrap="square" lIns="91425" tIns="45700" rIns="91425" bIns="45700" anchor="t" anchorCtr="0">
            <a:spAutoFit/>
          </a:bodyPr>
          <a:lstStyle/>
          <a:p>
            <a:pPr marL="19050" lvl="0" algn="l" rtl="0">
              <a:spcBef>
                <a:spcPts val="0"/>
              </a:spcBef>
              <a:spcAft>
                <a:spcPts val="0"/>
              </a:spcAft>
              <a:buClr>
                <a:schemeClr val="dk1"/>
              </a:buClr>
              <a:buSzPts val="3300"/>
            </a:pPr>
            <a:r>
              <a:rPr lang="es-PY" sz="2400" b="1" i="0" baseline="30000" dirty="0">
                <a:solidFill>
                  <a:srgbClr val="000000"/>
                </a:solidFill>
                <a:effectLst/>
                <a:latin typeface="Lato"/>
                <a:ea typeface="Lato"/>
                <a:cs typeface="Lato"/>
              </a:rPr>
              <a:t>1 1</a:t>
            </a:r>
            <a:r>
              <a:rPr lang="es-PY" sz="2400" b="0" i="0" dirty="0">
                <a:solidFill>
                  <a:srgbClr val="000000"/>
                </a:solidFill>
                <a:effectLst/>
                <a:latin typeface="Lato"/>
                <a:ea typeface="Lato"/>
                <a:cs typeface="Lato"/>
              </a:rPr>
              <a:t>Pero tú, hombre de Dios, huye de estas cosas y sigue la justicia, la piedad, la fe, el amor, la paciencia y la mansedumbre. </a:t>
            </a:r>
            <a:r>
              <a:rPr lang="es-PY" sz="2400" b="1" i="0" baseline="30000" dirty="0">
                <a:solidFill>
                  <a:srgbClr val="000000"/>
                </a:solidFill>
                <a:effectLst/>
                <a:latin typeface="Lato"/>
                <a:ea typeface="Lato"/>
                <a:cs typeface="Lato"/>
              </a:rPr>
              <a:t>12 </a:t>
            </a:r>
            <a:r>
              <a:rPr lang="es-PY" sz="2400" b="0" i="0" dirty="0">
                <a:solidFill>
                  <a:srgbClr val="000000"/>
                </a:solidFill>
                <a:effectLst/>
                <a:latin typeface="Lato"/>
                <a:ea typeface="Lato"/>
                <a:cs typeface="Lato"/>
              </a:rPr>
              <a:t>Presenta la buena batalla de la fe, aférrate a la vida eterna, a la cual también fuiste llamado cuando hiciste la buena profesión delante de muchos testigos. </a:t>
            </a:r>
          </a:p>
          <a:p>
            <a:pPr marL="19050" lvl="0" algn="l" rtl="0">
              <a:spcBef>
                <a:spcPts val="0"/>
              </a:spcBef>
              <a:spcAft>
                <a:spcPts val="0"/>
              </a:spcAft>
              <a:buClr>
                <a:schemeClr val="dk1"/>
              </a:buClr>
              <a:buSzPts val="3300"/>
            </a:pPr>
            <a:r>
              <a:rPr lang="es-PY" sz="2400" b="1" i="0" baseline="30000" dirty="0">
                <a:solidFill>
                  <a:srgbClr val="000000"/>
                </a:solidFill>
                <a:effectLst/>
                <a:latin typeface="Lato"/>
                <a:ea typeface="Lato"/>
                <a:cs typeface="Lato"/>
              </a:rPr>
              <a:t>13 </a:t>
            </a:r>
            <a:r>
              <a:rPr lang="es-PY" sz="2400" b="0" i="0" dirty="0">
                <a:solidFill>
                  <a:srgbClr val="000000"/>
                </a:solidFill>
                <a:effectLst/>
                <a:latin typeface="Lato"/>
                <a:ea typeface="Lato"/>
                <a:cs typeface="Lato"/>
              </a:rPr>
              <a:t>Delante de Dios, que da vida a todas las cosas, y de Jesucristo, que dio testimonio de la buena profesión delante de Poncio Pilato, te mando </a:t>
            </a:r>
            <a:r>
              <a:rPr lang="es-PY" sz="2400" b="1" i="0" baseline="30000" dirty="0">
                <a:solidFill>
                  <a:srgbClr val="000000"/>
                </a:solidFill>
                <a:effectLst/>
                <a:latin typeface="Lato"/>
                <a:ea typeface="Lato"/>
                <a:cs typeface="Lato"/>
              </a:rPr>
              <a:t>14 </a:t>
            </a:r>
            <a:r>
              <a:rPr lang="es-PY" sz="2400" b="0" i="0" dirty="0">
                <a:solidFill>
                  <a:srgbClr val="000000"/>
                </a:solidFill>
                <a:effectLst/>
                <a:latin typeface="Lato"/>
                <a:ea typeface="Lato"/>
                <a:cs typeface="Lato"/>
              </a:rPr>
              <a:t>que mantengas el mandamiento inmaculado e</a:t>
            </a:r>
            <a:r>
              <a:rPr lang="es-PY" sz="4200" b="0" i="0" dirty="0">
                <a:solidFill>
                  <a:srgbClr val="000000"/>
                </a:solidFill>
                <a:effectLst/>
                <a:latin typeface="Lato"/>
                <a:ea typeface="Lato"/>
                <a:cs typeface="Lato"/>
              </a:rPr>
              <a:t> </a:t>
            </a:r>
            <a:r>
              <a:rPr lang="es-PY" sz="2400" b="0" i="0" dirty="0">
                <a:solidFill>
                  <a:srgbClr val="000000"/>
                </a:solidFill>
                <a:effectLst/>
                <a:latin typeface="Lato"/>
                <a:ea typeface="Lato"/>
                <a:cs typeface="Lato"/>
              </a:rPr>
              <a:t>irreprensible hasta la aparición de nuestro Señor Jesucristo, </a:t>
            </a:r>
            <a:r>
              <a:rPr lang="es-PY" sz="2400" b="1" i="0" baseline="30000" dirty="0">
                <a:solidFill>
                  <a:srgbClr val="000000"/>
                </a:solidFill>
                <a:effectLst/>
                <a:latin typeface="Lato"/>
                <a:ea typeface="Lato"/>
                <a:cs typeface="Lato"/>
              </a:rPr>
              <a:t>15 </a:t>
            </a:r>
            <a:r>
              <a:rPr lang="es-PY" sz="2400" b="0" i="0" dirty="0">
                <a:solidFill>
                  <a:srgbClr val="000000"/>
                </a:solidFill>
                <a:effectLst/>
                <a:latin typeface="Lato"/>
                <a:ea typeface="Lato"/>
                <a:cs typeface="Lato"/>
              </a:rPr>
              <a:t>la cual a su debido tiempo mostrará el bienaventurado y solo Soberano, Rey de reyes, y Señor de señores, </a:t>
            </a:r>
            <a:r>
              <a:rPr lang="es-PY" sz="2400" b="1" i="0" baseline="30000" dirty="0">
                <a:solidFill>
                  <a:srgbClr val="000000"/>
                </a:solidFill>
                <a:effectLst/>
                <a:latin typeface="Lato"/>
                <a:ea typeface="Lato"/>
                <a:cs typeface="Lato"/>
              </a:rPr>
              <a:t>16 </a:t>
            </a:r>
            <a:r>
              <a:rPr lang="es-PY" sz="2400" b="0" i="0" dirty="0">
                <a:solidFill>
                  <a:srgbClr val="000000"/>
                </a:solidFill>
                <a:effectLst/>
                <a:latin typeface="Lato"/>
                <a:ea typeface="Lato"/>
                <a:cs typeface="Lato"/>
              </a:rPr>
              <a:t>el único que es inmortal y que habita en luz inaccesible, a quien ningún hombre ha visto ni puede ver, al cual sea la honra y el imperio sempiterno. Amén.</a:t>
            </a:r>
            <a:endParaRPr lang="es-PY" sz="2400" i="1" dirty="0">
              <a:solidFill>
                <a:schemeClr val="dk1"/>
              </a:solidFill>
              <a:latin typeface="Lato"/>
              <a:ea typeface="Lato"/>
              <a:cs typeface="Lato"/>
            </a:endParaRPr>
          </a:p>
        </p:txBody>
      </p:sp>
    </p:spTree>
    <p:extLst>
      <p:ext uri="{BB962C8B-B14F-4D97-AF65-F5344CB8AC3E}">
        <p14:creationId xmlns:p14="http://schemas.microsoft.com/office/powerpoint/2010/main" val="11616660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EB80FD9A-D5D2-19AE-C15F-7FB276BA121B}"/>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D78FCF82-EF65-2A1F-4329-7AF3AE5875B8}"/>
              </a:ext>
            </a:extLst>
          </p:cNvPr>
          <p:cNvSpPr txBox="1"/>
          <p:nvPr/>
        </p:nvSpPr>
        <p:spPr>
          <a:xfrm>
            <a:off x="2476370" y="289924"/>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1 </a:t>
            </a:r>
            <a:r>
              <a:rPr lang="en-US" sz="4860" dirty="0" err="1">
                <a:solidFill>
                  <a:srgbClr val="009444"/>
                </a:solidFill>
                <a:latin typeface="Lato"/>
                <a:ea typeface="Lato"/>
                <a:cs typeface="Lato"/>
                <a:sym typeface="Lato"/>
              </a:rPr>
              <a:t>Timoteo</a:t>
            </a:r>
            <a:r>
              <a:rPr lang="en-US" sz="4860" dirty="0">
                <a:solidFill>
                  <a:srgbClr val="009444"/>
                </a:solidFill>
                <a:latin typeface="Lato"/>
                <a:ea typeface="Lato"/>
                <a:cs typeface="Lato"/>
                <a:sym typeface="Lato"/>
              </a:rPr>
              <a:t> 6:17-21</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6B25AC56-0DAC-E983-EB67-2C0D99EA065D}"/>
              </a:ext>
            </a:extLst>
          </p:cNvPr>
          <p:cNvCxnSpPr/>
          <p:nvPr/>
        </p:nvCxnSpPr>
        <p:spPr>
          <a:xfrm>
            <a:off x="2476370" y="1257011"/>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374B5AA7-09DF-753B-6046-1EFF29C084C4}"/>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EC812B35-FC81-CA0F-61A2-C0456508009A}"/>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990916B1-342D-52CD-E531-7CEB4ACF937B}"/>
              </a:ext>
            </a:extLst>
          </p:cNvPr>
          <p:cNvSpPr txBox="1"/>
          <p:nvPr/>
        </p:nvSpPr>
        <p:spPr>
          <a:xfrm>
            <a:off x="2059237" y="1487716"/>
            <a:ext cx="9513302" cy="5016718"/>
          </a:xfrm>
          <a:prstGeom prst="rect">
            <a:avLst/>
          </a:prstGeom>
          <a:noFill/>
          <a:ln>
            <a:noFill/>
          </a:ln>
        </p:spPr>
        <p:txBody>
          <a:bodyPr spcFirstLastPara="1" wrap="square" lIns="91425" tIns="45700" rIns="91425" bIns="45700" anchor="t" anchorCtr="0">
            <a:spAutoFit/>
          </a:bodyPr>
          <a:lstStyle/>
          <a:p>
            <a:pPr algn="l"/>
            <a:r>
              <a:rPr lang="es-PY" sz="4000" b="1" i="0" baseline="30000" dirty="0">
                <a:solidFill>
                  <a:srgbClr val="000000"/>
                </a:solidFill>
                <a:effectLst/>
                <a:latin typeface="Lato"/>
                <a:ea typeface="Lato"/>
                <a:cs typeface="Lato"/>
              </a:rPr>
              <a:t>17 </a:t>
            </a:r>
            <a:r>
              <a:rPr lang="es-PY" sz="4000" b="0" i="0" dirty="0">
                <a:solidFill>
                  <a:srgbClr val="000000"/>
                </a:solidFill>
                <a:effectLst/>
                <a:latin typeface="Lato"/>
                <a:ea typeface="Lato"/>
                <a:cs typeface="Lato"/>
              </a:rPr>
              <a:t>A los ricos de este siglo mándales que no sean altivos, ni pongan su esperanza en las riquezas, las cuales son inciertas, sino en el Dios vivo, que nos da todas las cosas en abundancia para que las disfrutemos. </a:t>
            </a:r>
            <a:r>
              <a:rPr lang="es-PY" sz="4000" b="1" i="0" baseline="30000" dirty="0">
                <a:solidFill>
                  <a:srgbClr val="000000"/>
                </a:solidFill>
                <a:effectLst/>
                <a:latin typeface="Lato"/>
                <a:ea typeface="Lato"/>
                <a:cs typeface="Lato"/>
              </a:rPr>
              <a:t>18 </a:t>
            </a:r>
            <a:r>
              <a:rPr lang="es-PY" sz="4000" b="0" i="0" dirty="0">
                <a:solidFill>
                  <a:srgbClr val="000000"/>
                </a:solidFill>
                <a:effectLst/>
                <a:latin typeface="Lato"/>
                <a:ea typeface="Lato"/>
                <a:cs typeface="Lato"/>
              </a:rPr>
              <a:t>Mándales que hagan el bien, y que sean ricos en buenas obras, dadivosos y generosos;</a:t>
            </a:r>
          </a:p>
        </p:txBody>
      </p:sp>
    </p:spTree>
    <p:extLst>
      <p:ext uri="{BB962C8B-B14F-4D97-AF65-F5344CB8AC3E}">
        <p14:creationId xmlns:p14="http://schemas.microsoft.com/office/powerpoint/2010/main" val="3904844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
        <p:cNvGrpSpPr/>
        <p:nvPr/>
      </p:nvGrpSpPr>
      <p:grpSpPr>
        <a:xfrm>
          <a:off x="0" y="0"/>
          <a:ext cx="0" cy="0"/>
          <a:chOff x="0" y="0"/>
          <a:chExt cx="0" cy="0"/>
        </a:xfrm>
      </p:grpSpPr>
      <p:sp>
        <p:nvSpPr>
          <p:cNvPr id="100" name="Google Shape;100;p2"/>
          <p:cNvSpPr txBox="1"/>
          <p:nvPr/>
        </p:nvSpPr>
        <p:spPr>
          <a:xfrm>
            <a:off x="4111340" y="1806843"/>
            <a:ext cx="5017663" cy="8402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dirty="0" err="1">
                <a:solidFill>
                  <a:srgbClr val="009444"/>
                </a:solidFill>
                <a:latin typeface="Lato"/>
                <a:ea typeface="Lato"/>
                <a:cs typeface="Lato"/>
                <a:sym typeface="Lato"/>
              </a:rPr>
              <a:t>Lección</a:t>
            </a:r>
            <a:r>
              <a:rPr lang="en-US" sz="4860" b="0" i="0" u="none" strike="noStrike" cap="none" dirty="0">
                <a:solidFill>
                  <a:srgbClr val="009444"/>
                </a:solidFill>
                <a:latin typeface="Lato"/>
                <a:ea typeface="Lato"/>
                <a:cs typeface="Lato"/>
                <a:sym typeface="Lato"/>
              </a:rPr>
              <a:t> 6</a:t>
            </a:r>
            <a:endParaRPr sz="6000" b="0" i="0" u="none" strike="noStrike" cap="none" dirty="0">
              <a:solidFill>
                <a:srgbClr val="009444"/>
              </a:solidFill>
              <a:latin typeface="Lato"/>
              <a:ea typeface="Lato"/>
              <a:cs typeface="Lato"/>
              <a:sym typeface="Lato"/>
            </a:endParaRPr>
          </a:p>
        </p:txBody>
      </p:sp>
      <p:cxnSp>
        <p:nvCxnSpPr>
          <p:cNvPr id="101" name="Google Shape;101;p2"/>
          <p:cNvCxnSpPr/>
          <p:nvPr/>
        </p:nvCxnSpPr>
        <p:spPr>
          <a:xfrm>
            <a:off x="4230827" y="3051695"/>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02" name="Google Shape;102;p2"/>
          <p:cNvSpPr txBox="1"/>
          <p:nvPr/>
        </p:nvSpPr>
        <p:spPr>
          <a:xfrm>
            <a:off x="4127372" y="3349425"/>
            <a:ext cx="7435200" cy="12889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888" dirty="0" err="1">
                <a:solidFill>
                  <a:schemeClr val="dk1"/>
                </a:solidFill>
                <a:latin typeface="Lato"/>
                <a:ea typeface="Lato"/>
                <a:cs typeface="Lato"/>
                <a:sym typeface="Lato"/>
              </a:rPr>
              <a:t>Contentamiento</a:t>
            </a:r>
            <a:r>
              <a:rPr lang="en-US" sz="3888" dirty="0">
                <a:solidFill>
                  <a:schemeClr val="dk1"/>
                </a:solidFill>
                <a:latin typeface="Lato"/>
                <a:ea typeface="Lato"/>
                <a:cs typeface="Lato"/>
                <a:sym typeface="Lato"/>
              </a:rPr>
              <a:t> y la Buena </a:t>
            </a:r>
            <a:r>
              <a:rPr lang="en-US" sz="3888" dirty="0" err="1">
                <a:solidFill>
                  <a:schemeClr val="dk1"/>
                </a:solidFill>
                <a:latin typeface="Lato"/>
                <a:ea typeface="Lato"/>
                <a:cs typeface="Lato"/>
                <a:sym typeface="Lato"/>
              </a:rPr>
              <a:t>Batalla</a:t>
            </a:r>
            <a:endParaRPr sz="3888" b="0" i="0" u="none" strike="noStrike" cap="none" dirty="0">
              <a:solidFill>
                <a:schemeClr val="dk1"/>
              </a:solidFill>
              <a:latin typeface="Lato"/>
              <a:ea typeface="Lato"/>
              <a:cs typeface="Lato"/>
              <a:sym typeface="Lato"/>
            </a:endParaRPr>
          </a:p>
        </p:txBody>
      </p:sp>
      <p:sp>
        <p:nvSpPr>
          <p:cNvPr id="103" name="Google Shape;103;p2"/>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4" name="Google Shape;104;p2" descr="A green circle with a white book and a magnifying glass&#10;&#10;Description automatically generated"/>
          <p:cNvPicPr preferRelativeResize="0"/>
          <p:nvPr/>
        </p:nvPicPr>
        <p:blipFill rotWithShape="1">
          <a:blip r:embed="rId3">
            <a:alphaModFix/>
          </a:blip>
          <a:srcRect/>
          <a:stretch/>
        </p:blipFill>
        <p:spPr>
          <a:xfrm>
            <a:off x="476645" y="1552538"/>
            <a:ext cx="3125597" cy="3218437"/>
          </a:xfrm>
          <a:prstGeom prst="rect">
            <a:avLst/>
          </a:prstGeom>
          <a:noFill/>
          <a:ln>
            <a:noFill/>
          </a:ln>
          <a:effectLst>
            <a:outerShdw blurRad="50800" dist="38100" dir="2700000" algn="tl" rotWithShape="0">
              <a:srgbClr val="000000">
                <a:alpha val="40000"/>
              </a:srgbClr>
            </a:outerShdw>
          </a:effectLst>
        </p:spPr>
      </p:pic>
      <p:pic>
        <p:nvPicPr>
          <p:cNvPr id="105" name="Google Shape;105;p2" descr="A green bird with leaves&#10;&#10;Description automatically generated"/>
          <p:cNvPicPr preferRelativeResize="0"/>
          <p:nvPr/>
        </p:nvPicPr>
        <p:blipFill rotWithShape="1">
          <a:blip r:embed="rId4">
            <a:alphaModFix/>
          </a:blip>
          <a:srcRect/>
          <a:stretch/>
        </p:blipFill>
        <p:spPr>
          <a:xfrm>
            <a:off x="10500489" y="289924"/>
            <a:ext cx="1399035" cy="117043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1F164859-74A5-9E9C-9B14-B3369B3CDB82}"/>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5E307F93-F5F9-5D83-2F2C-F681E4EA1C19}"/>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1 </a:t>
            </a:r>
            <a:r>
              <a:rPr lang="en-US" sz="4860" dirty="0" err="1">
                <a:solidFill>
                  <a:srgbClr val="009444"/>
                </a:solidFill>
                <a:latin typeface="Lato"/>
                <a:ea typeface="Lato"/>
                <a:cs typeface="Lato"/>
                <a:sym typeface="Lato"/>
              </a:rPr>
              <a:t>Timoteo</a:t>
            </a:r>
            <a:r>
              <a:rPr lang="en-US" sz="4860" dirty="0">
                <a:solidFill>
                  <a:srgbClr val="009444"/>
                </a:solidFill>
                <a:latin typeface="Lato"/>
                <a:ea typeface="Lato"/>
                <a:cs typeface="Lato"/>
                <a:sym typeface="Lato"/>
              </a:rPr>
              <a:t> 6:17-21</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8814C15B-5457-24EA-E9CB-401292AB2133}"/>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CBC1037B-2322-AE2E-8B58-8570BF462A73}"/>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097D43FD-0AEC-B195-71A6-3C70D9B3DA4D}"/>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E17E1DB7-28CC-CDA7-09E7-53407BA94049}"/>
              </a:ext>
            </a:extLst>
          </p:cNvPr>
          <p:cNvSpPr txBox="1"/>
          <p:nvPr/>
        </p:nvSpPr>
        <p:spPr>
          <a:xfrm>
            <a:off x="2025370" y="1758007"/>
            <a:ext cx="9513302" cy="4939773"/>
          </a:xfrm>
          <a:prstGeom prst="rect">
            <a:avLst/>
          </a:prstGeom>
          <a:noFill/>
          <a:ln>
            <a:noFill/>
          </a:ln>
        </p:spPr>
        <p:txBody>
          <a:bodyPr spcFirstLastPara="1" wrap="square" lIns="91425" tIns="45700" rIns="91425" bIns="45700" anchor="t" anchorCtr="0">
            <a:spAutoFit/>
          </a:bodyPr>
          <a:lstStyle/>
          <a:p>
            <a:pPr algn="l"/>
            <a:r>
              <a:rPr lang="es-PY" sz="3500" b="0" i="0" dirty="0">
                <a:solidFill>
                  <a:srgbClr val="000000"/>
                </a:solidFill>
                <a:effectLst/>
                <a:latin typeface="Lato"/>
                <a:ea typeface="Lato"/>
                <a:cs typeface="Lato"/>
              </a:rPr>
              <a:t> </a:t>
            </a:r>
            <a:r>
              <a:rPr lang="es-PY" sz="3500" b="1" i="0" baseline="30000" dirty="0">
                <a:solidFill>
                  <a:srgbClr val="000000"/>
                </a:solidFill>
                <a:effectLst/>
                <a:latin typeface="Lato"/>
                <a:ea typeface="Lato"/>
                <a:cs typeface="Lato"/>
              </a:rPr>
              <a:t>19 </a:t>
            </a:r>
            <a:r>
              <a:rPr lang="es-PY" sz="3500" b="0" i="0" dirty="0">
                <a:solidFill>
                  <a:srgbClr val="000000"/>
                </a:solidFill>
                <a:effectLst/>
                <a:latin typeface="Lato"/>
                <a:ea typeface="Lato"/>
                <a:cs typeface="Lato"/>
              </a:rPr>
              <a:t>que atesoren para sí mismos un buen fundamento para el futuro, que se aferren a la vida eterna.</a:t>
            </a:r>
            <a:endParaRPr lang="es-PY" sz="3500" b="1" i="0" baseline="30000" dirty="0">
              <a:solidFill>
                <a:srgbClr val="000000"/>
              </a:solidFill>
              <a:effectLst/>
              <a:latin typeface="Lato"/>
              <a:ea typeface="Lato"/>
              <a:cs typeface="Lato"/>
            </a:endParaRPr>
          </a:p>
          <a:p>
            <a:pPr algn="l"/>
            <a:r>
              <a:rPr lang="es-PY" sz="3500" b="1" i="0" baseline="30000" dirty="0">
                <a:solidFill>
                  <a:srgbClr val="000000"/>
                </a:solidFill>
                <a:effectLst/>
                <a:latin typeface="Lato"/>
                <a:ea typeface="Lato"/>
                <a:cs typeface="Lato"/>
              </a:rPr>
              <a:t>20 </a:t>
            </a:r>
            <a:r>
              <a:rPr lang="es-PY" sz="3500" b="0" i="0" dirty="0">
                <a:solidFill>
                  <a:srgbClr val="000000"/>
                </a:solidFill>
                <a:effectLst/>
                <a:latin typeface="Lato"/>
                <a:ea typeface="Lato"/>
                <a:cs typeface="Lato"/>
              </a:rPr>
              <a:t>Timoteo, guarda lo que se te ha encomendado. Evita las pláticas profanas acerca de cosas vanas, y los argumentos de la falsamente llamada ciencia, </a:t>
            </a:r>
            <a:r>
              <a:rPr lang="es-PY" sz="3500" b="1" i="0" baseline="30000" dirty="0">
                <a:solidFill>
                  <a:srgbClr val="000000"/>
                </a:solidFill>
                <a:effectLst/>
                <a:latin typeface="Lato"/>
                <a:ea typeface="Lato"/>
                <a:cs typeface="Lato"/>
              </a:rPr>
              <a:t>21 </a:t>
            </a:r>
            <a:r>
              <a:rPr lang="es-PY" sz="3500" b="0" i="0" dirty="0">
                <a:solidFill>
                  <a:srgbClr val="000000"/>
                </a:solidFill>
                <a:effectLst/>
                <a:latin typeface="Lato"/>
                <a:ea typeface="Lato"/>
                <a:cs typeface="Lato"/>
              </a:rPr>
              <a:t>la cual algunos profesaron y se desviaron de la fe. Que la gracia sea contigo. Amén.</a:t>
            </a:r>
          </a:p>
        </p:txBody>
      </p:sp>
    </p:spTree>
    <p:extLst>
      <p:ext uri="{BB962C8B-B14F-4D97-AF65-F5344CB8AC3E}">
        <p14:creationId xmlns:p14="http://schemas.microsoft.com/office/powerpoint/2010/main" val="33511270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6B3370F9-A46D-4285-4C0D-99C656D446DE}"/>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1C5F5782-D570-B714-773C-810C9EA2F6AD}"/>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1 </a:t>
            </a:r>
            <a:r>
              <a:rPr lang="en-US" sz="4860" dirty="0" err="1">
                <a:solidFill>
                  <a:srgbClr val="009444"/>
                </a:solidFill>
                <a:latin typeface="Lato"/>
                <a:ea typeface="Lato"/>
                <a:cs typeface="Lato"/>
                <a:sym typeface="Lato"/>
              </a:rPr>
              <a:t>Timoteo</a:t>
            </a:r>
            <a:r>
              <a:rPr lang="en-US" sz="4860" dirty="0">
                <a:solidFill>
                  <a:srgbClr val="009444"/>
                </a:solidFill>
                <a:latin typeface="Lato"/>
                <a:ea typeface="Lato"/>
                <a:cs typeface="Lato"/>
                <a:sym typeface="Lato"/>
              </a:rPr>
              <a:t> 6:17-21</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1FD90212-7DA7-3F9A-9C3E-4018D8435617}"/>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E227E39A-C95A-D8D3-2288-D95EE92F29AB}"/>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177BACDA-F2D0-438C-71AA-458DB6D7397D}"/>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62131654-87CE-92FF-9612-6B5BC29A2403}"/>
              </a:ext>
            </a:extLst>
          </p:cNvPr>
          <p:cNvSpPr txBox="1"/>
          <p:nvPr/>
        </p:nvSpPr>
        <p:spPr>
          <a:xfrm>
            <a:off x="2374770" y="1741337"/>
            <a:ext cx="9513302" cy="4647386"/>
          </a:xfrm>
          <a:prstGeom prst="rect">
            <a:avLst/>
          </a:prstGeom>
          <a:noFill/>
          <a:ln>
            <a:noFill/>
          </a:ln>
        </p:spPr>
        <p:txBody>
          <a:bodyPr spcFirstLastPara="1" wrap="square" lIns="91425" tIns="45700" rIns="91425" bIns="45700" anchor="t" anchorCtr="0">
            <a:spAutoFit/>
          </a:bodyPr>
          <a:lstStyle/>
          <a:p>
            <a:endParaRPr lang="es-PY" sz="3700" b="0" i="1" dirty="0">
              <a:solidFill>
                <a:srgbClr val="000000"/>
              </a:solidFill>
              <a:effectLst/>
              <a:latin typeface="Lato"/>
              <a:ea typeface="Lato"/>
              <a:cs typeface="Lato"/>
            </a:endParaRPr>
          </a:p>
          <a:p>
            <a:r>
              <a:rPr lang="es-PY" sz="3700" b="0" i="1" dirty="0">
                <a:solidFill>
                  <a:srgbClr val="000000"/>
                </a:solidFill>
                <a:effectLst/>
                <a:latin typeface="Lato"/>
                <a:ea typeface="Lato"/>
                <a:cs typeface="Lato"/>
              </a:rPr>
              <a:t>¿Cómo </a:t>
            </a:r>
            <a:r>
              <a:rPr lang="es-PY" sz="3700" i="1" dirty="0">
                <a:latin typeface="Lato"/>
                <a:ea typeface="Lato"/>
                <a:cs typeface="Lato"/>
              </a:rPr>
              <a:t>puede </a:t>
            </a:r>
            <a:r>
              <a:rPr lang="es-PY" sz="3700" b="0" i="1" dirty="0">
                <a:solidFill>
                  <a:srgbClr val="000000"/>
                </a:solidFill>
                <a:effectLst/>
                <a:latin typeface="Lato"/>
                <a:ea typeface="Lato"/>
                <a:cs typeface="Lato"/>
              </a:rPr>
              <a:t>el sembrador animar </a:t>
            </a:r>
            <a:r>
              <a:rPr lang="es-PY" sz="3700" i="1" dirty="0">
                <a:latin typeface="Lato"/>
                <a:ea typeface="Lato"/>
                <a:cs typeface="Lato"/>
              </a:rPr>
              <a:t>a una familia con </a:t>
            </a:r>
            <a:r>
              <a:rPr lang="es-PY" sz="3700" b="0" i="1" dirty="0">
                <a:solidFill>
                  <a:srgbClr val="000000"/>
                </a:solidFill>
                <a:effectLst/>
                <a:latin typeface="Lato"/>
                <a:ea typeface="Lato"/>
                <a:cs typeface="Lato"/>
              </a:rPr>
              <a:t>muchos recursos materiales? </a:t>
            </a:r>
          </a:p>
          <a:p>
            <a:pPr algn="l"/>
            <a:endParaRPr lang="es-PY" sz="3700" i="1" dirty="0">
              <a:latin typeface="Lato" panose="020F0502020204030203" pitchFamily="34" charset="0"/>
              <a:ea typeface="Lato" panose="020F0502020204030203" pitchFamily="34" charset="0"/>
              <a:cs typeface="Lato" panose="020F0502020204030203" pitchFamily="34" charset="0"/>
            </a:endParaRPr>
          </a:p>
          <a:p>
            <a:pPr algn="l"/>
            <a:endParaRPr lang="es-PY" sz="3700" i="1" dirty="0">
              <a:latin typeface="Lato" panose="020F0502020204030203" pitchFamily="34" charset="0"/>
              <a:ea typeface="Lato" panose="020F0502020204030203" pitchFamily="34" charset="0"/>
              <a:cs typeface="Lato" panose="020F0502020204030203" pitchFamily="34" charset="0"/>
            </a:endParaRPr>
          </a:p>
          <a:p>
            <a:r>
              <a:rPr lang="es-PY" sz="3700" i="1" dirty="0">
                <a:latin typeface="Lato"/>
                <a:ea typeface="Lato"/>
                <a:cs typeface="Lato"/>
              </a:rPr>
              <a:t>¿Cuál es la última advertencia de Pablo a Timoteo y también a nosotros? </a:t>
            </a:r>
          </a:p>
          <a:p>
            <a:pPr algn="l"/>
            <a:endParaRPr lang="es-PY" sz="3700" b="0" i="1" dirty="0">
              <a:solidFill>
                <a:srgbClr val="000000"/>
              </a:solidFill>
              <a:effectLst/>
              <a:latin typeface="Lato" panose="020F0502020204030203" pitchFamily="34" charset="0"/>
              <a:ea typeface="Lato" panose="020F0502020204030203" pitchFamily="34" charset="0"/>
              <a:cs typeface="Lato" panose="020F0502020204030203" pitchFamily="34" charset="0"/>
            </a:endParaRPr>
          </a:p>
        </p:txBody>
      </p:sp>
      <p:pic>
        <p:nvPicPr>
          <p:cNvPr id="3" name="Picture 2">
            <a:extLst>
              <a:ext uri="{FF2B5EF4-FFF2-40B4-BE49-F238E27FC236}">
                <a16:creationId xmlns:a16="http://schemas.microsoft.com/office/drawing/2014/main" id="{6A87F387-E11D-ED30-6F75-5CB6C1355CEC}"/>
              </a:ext>
            </a:extLst>
          </p:cNvPr>
          <p:cNvPicPr>
            <a:picLocks noChangeAspect="1"/>
          </p:cNvPicPr>
          <p:nvPr/>
        </p:nvPicPr>
        <p:blipFill>
          <a:blip r:embed="rId4"/>
          <a:srcRect b="15637"/>
          <a:stretch>
            <a:fillRect/>
          </a:stretch>
        </p:blipFill>
        <p:spPr>
          <a:xfrm>
            <a:off x="-1" y="1029"/>
            <a:ext cx="12192001" cy="6856971"/>
          </a:xfrm>
          <a:prstGeom prst="rect">
            <a:avLst/>
          </a:prstGeom>
        </p:spPr>
      </p:pic>
    </p:spTree>
    <p:extLst>
      <p:ext uri="{BB962C8B-B14F-4D97-AF65-F5344CB8AC3E}">
        <p14:creationId xmlns:p14="http://schemas.microsoft.com/office/powerpoint/2010/main" val="14941866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01539F02-4B19-E131-AAE3-8B600B268439}"/>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2065664B-3F75-1A39-9FDE-7C70D4DA13AC}"/>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1 Timoteo</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D30317B1-E40F-749D-83A3-8EAB9C5A13F5}"/>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F7C15F9F-504C-0339-2746-F9B10D23FA83}"/>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4237376B-41FA-9C5B-9AFA-8646F938F08D}"/>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7DB20AC9-E84A-33F9-BEA4-F07009ED2790}"/>
              </a:ext>
            </a:extLst>
          </p:cNvPr>
          <p:cNvSpPr txBox="1"/>
          <p:nvPr/>
        </p:nvSpPr>
        <p:spPr>
          <a:xfrm>
            <a:off x="2374770" y="2012271"/>
            <a:ext cx="9513302" cy="5216772"/>
          </a:xfrm>
          <a:prstGeom prst="rect">
            <a:avLst/>
          </a:prstGeom>
          <a:noFill/>
          <a:ln>
            <a:noFill/>
          </a:ln>
        </p:spPr>
        <p:txBody>
          <a:bodyPr spcFirstLastPara="1" wrap="square" lIns="91425" tIns="45700" rIns="91425" bIns="45700" anchor="t" anchorCtr="0">
            <a:spAutoFit/>
          </a:bodyPr>
          <a:lstStyle/>
          <a:p>
            <a:pPr algn="l"/>
            <a:r>
              <a:rPr lang="es-PY" sz="3700" b="0" i="1" dirty="0">
                <a:solidFill>
                  <a:srgbClr val="000000"/>
                </a:solidFill>
                <a:effectLst/>
                <a:latin typeface="Lato" panose="020F0502020204030203" pitchFamily="34" charset="0"/>
                <a:ea typeface="Lato" panose="020F0502020204030203" pitchFamily="34" charset="0"/>
                <a:cs typeface="Lato" panose="020F0502020204030203" pitchFamily="34" charset="0"/>
              </a:rPr>
              <a:t>1-”Te encargo, hijo mío”</a:t>
            </a:r>
            <a:r>
              <a:rPr lang="es-PY" sz="3700" i="1" dirty="0">
                <a:latin typeface="Lato" panose="020F0502020204030203" pitchFamily="34" charset="0"/>
                <a:ea typeface="Lato" panose="020F0502020204030203" pitchFamily="34" charset="0"/>
                <a:cs typeface="Lato" panose="020F0502020204030203" pitchFamily="34" charset="0"/>
              </a:rPr>
              <a:t> y el testimonio de Pablo</a:t>
            </a:r>
          </a:p>
          <a:p>
            <a:pPr algn="l"/>
            <a:r>
              <a:rPr lang="es-PY" sz="3700" i="1" dirty="0">
                <a:latin typeface="Lato" panose="020F0502020204030203" pitchFamily="34" charset="0"/>
                <a:ea typeface="Lato" panose="020F0502020204030203" pitchFamily="34" charset="0"/>
                <a:cs typeface="Lato" panose="020F0502020204030203" pitchFamily="34" charset="0"/>
              </a:rPr>
              <a:t>2- Oración, Varones, Mujeres</a:t>
            </a:r>
          </a:p>
          <a:p>
            <a:pPr algn="l"/>
            <a:r>
              <a:rPr lang="es-PY" sz="3700" i="1" dirty="0">
                <a:latin typeface="Lato" panose="020F0502020204030203" pitchFamily="34" charset="0"/>
                <a:ea typeface="Lato" panose="020F0502020204030203" pitchFamily="34" charset="0"/>
                <a:cs typeface="Lato" panose="020F0502020204030203" pitchFamily="34" charset="0"/>
              </a:rPr>
              <a:t>3- Requisitos a los líderes</a:t>
            </a:r>
          </a:p>
          <a:p>
            <a:r>
              <a:rPr lang="es-PY" sz="3700" i="1" dirty="0">
                <a:latin typeface="Lato" panose="020F0502020204030203" pitchFamily="34" charset="0"/>
                <a:ea typeface="Lato" panose="020F0502020204030203" pitchFamily="34" charset="0"/>
                <a:cs typeface="Lato" panose="020F0502020204030203" pitchFamily="34" charset="0"/>
              </a:rPr>
              <a:t>4- Un buen ministerio</a:t>
            </a:r>
          </a:p>
          <a:p>
            <a:r>
              <a:rPr lang="es-PY" sz="3700" i="1" dirty="0">
                <a:latin typeface="Lato" panose="020F0502020204030203" pitchFamily="34" charset="0"/>
                <a:ea typeface="Lato" panose="020F0502020204030203" pitchFamily="34" charset="0"/>
                <a:cs typeface="Lato" panose="020F0502020204030203" pitchFamily="34" charset="0"/>
              </a:rPr>
              <a:t>5- Viudas y Ancianos</a:t>
            </a:r>
          </a:p>
          <a:p>
            <a:r>
              <a:rPr lang="es-PY" sz="3700" i="1" dirty="0">
                <a:latin typeface="Lato" panose="020F0502020204030203" pitchFamily="34" charset="0"/>
                <a:ea typeface="Lato" panose="020F0502020204030203" pitchFamily="34" charset="0"/>
                <a:cs typeface="Lato" panose="020F0502020204030203" pitchFamily="34" charset="0"/>
              </a:rPr>
              <a:t>6-Contentamiento y la buena batalla</a:t>
            </a:r>
          </a:p>
          <a:p>
            <a:pPr algn="l"/>
            <a:endParaRPr lang="es-PY" sz="3700" i="1" dirty="0">
              <a:latin typeface="Lato" panose="020F0502020204030203" pitchFamily="34" charset="0"/>
              <a:ea typeface="Lato" panose="020F0502020204030203" pitchFamily="34" charset="0"/>
              <a:cs typeface="Lato" panose="020F0502020204030203" pitchFamily="34" charset="0"/>
            </a:endParaRPr>
          </a:p>
          <a:p>
            <a:pPr algn="l"/>
            <a:endParaRPr lang="es-PY" sz="3700" b="0" i="1" dirty="0">
              <a:solidFill>
                <a:srgbClr val="000000"/>
              </a:solidFill>
              <a:effectLst/>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2983122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g2f5882f685f_0_139"/>
          <p:cNvSpPr txBox="1"/>
          <p:nvPr/>
        </p:nvSpPr>
        <p:spPr>
          <a:xfrm>
            <a:off x="2803359" y="889280"/>
            <a:ext cx="8097252"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Proyecto Final – 3 partes</a:t>
            </a:r>
            <a:endParaRPr sz="6000" dirty="0">
              <a:solidFill>
                <a:srgbClr val="009444"/>
              </a:solidFill>
              <a:latin typeface="Lato"/>
              <a:ea typeface="Lato"/>
              <a:cs typeface="Lato"/>
              <a:sym typeface="Lato"/>
            </a:endParaRPr>
          </a:p>
        </p:txBody>
      </p:sp>
      <p:cxnSp>
        <p:nvCxnSpPr>
          <p:cNvPr id="210" name="Google Shape;210;g2f5882f685f_0_139"/>
          <p:cNvCxnSpPr/>
          <p:nvPr/>
        </p:nvCxnSpPr>
        <p:spPr>
          <a:xfrm>
            <a:off x="4230789" y="192072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212" name="Google Shape;212;g2f5882f685f_0_139"/>
          <p:cNvSpPr txBox="1"/>
          <p:nvPr/>
        </p:nvSpPr>
        <p:spPr>
          <a:xfrm>
            <a:off x="3257130" y="2171724"/>
            <a:ext cx="8217018" cy="4121409"/>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s-PY" sz="2600" dirty="0">
                <a:effectLst/>
                <a:latin typeface="Lato"/>
                <a:ea typeface="Lato"/>
                <a:cs typeface="Lato"/>
              </a:rPr>
              <a:t>1.) Desarrollar </a:t>
            </a:r>
            <a:r>
              <a:rPr lang="es-PY" sz="2600" dirty="0">
                <a:latin typeface="Lato"/>
                <a:ea typeface="Lato"/>
                <a:cs typeface="Lato"/>
              </a:rPr>
              <a:t>por escrito, por audio o video su </a:t>
            </a:r>
            <a:r>
              <a:rPr lang="es-PY" sz="2600" b="1" dirty="0">
                <a:latin typeface="Lato"/>
                <a:ea typeface="Lato"/>
                <a:cs typeface="Lato"/>
              </a:rPr>
              <a:t>testimonio personal</a:t>
            </a:r>
            <a:r>
              <a:rPr lang="es-PY" sz="2600" dirty="0">
                <a:latin typeface="Lato"/>
                <a:ea typeface="Lato"/>
                <a:cs typeface="Lato"/>
              </a:rPr>
              <a:t>.  ¿Cómo le ha salvado Dios?  ¿Cómo ha obrado en su vida?  </a:t>
            </a:r>
            <a:endParaRPr lang="es-PY" sz="2600" dirty="0">
              <a:effectLst/>
              <a:latin typeface="Lato"/>
              <a:ea typeface="Lato"/>
              <a:cs typeface="Lato"/>
            </a:endParaRPr>
          </a:p>
          <a:p>
            <a:pPr>
              <a:lnSpc>
                <a:spcPct val="107000"/>
              </a:lnSpc>
              <a:spcAft>
                <a:spcPts val="800"/>
              </a:spcAft>
            </a:pPr>
            <a:r>
              <a:rPr lang="es-PY" sz="2600" dirty="0">
                <a:effectLst/>
                <a:latin typeface="Lato" panose="020F0502020204030203" pitchFamily="34" charset="0"/>
                <a:ea typeface="Lato" panose="020F0502020204030203" pitchFamily="34" charset="0"/>
                <a:cs typeface="Lato" panose="020F0502020204030203" pitchFamily="34" charset="0"/>
              </a:rPr>
              <a:t>  </a:t>
            </a:r>
          </a:p>
          <a:p>
            <a:pPr>
              <a:lnSpc>
                <a:spcPct val="107000"/>
              </a:lnSpc>
              <a:spcAft>
                <a:spcPts val="800"/>
              </a:spcAft>
            </a:pPr>
            <a:r>
              <a:rPr lang="es-PY" sz="2600" dirty="0">
                <a:effectLst/>
                <a:latin typeface="Lato"/>
                <a:ea typeface="Lato"/>
                <a:cs typeface="Lato"/>
              </a:rPr>
              <a:t>2.) </a:t>
            </a:r>
            <a:r>
              <a:rPr lang="es-PY" sz="2600" b="1" dirty="0">
                <a:latin typeface="Lato"/>
                <a:ea typeface="Lato"/>
                <a:cs typeface="Lato"/>
              </a:rPr>
              <a:t>Escribir</a:t>
            </a:r>
            <a:r>
              <a:rPr lang="es-PY" sz="2600" b="1" dirty="0">
                <a:effectLst/>
                <a:latin typeface="Lato"/>
                <a:ea typeface="Lato"/>
                <a:cs typeface="Lato"/>
              </a:rPr>
              <a:t> una carta a un “Timoteo” </a:t>
            </a:r>
            <a:r>
              <a:rPr lang="es-PY" sz="2400" dirty="0">
                <a:latin typeface="Lato"/>
                <a:ea typeface="Lato"/>
                <a:cs typeface="Lato"/>
              </a:rPr>
              <a:t>(alguien) en su grupo que muestre potencial como líder. La carta hablará sobre el carácter de un líder espiritual, usando temas y pasajes de 1 y 2 Timoteo. ¿Qué es lo que ve en él o ella? Enfóquese más en lo espiritual y no tanto en los talentos</a:t>
            </a:r>
            <a:endParaRPr lang="es-PY" sz="2600" dirty="0">
              <a:effectLst/>
              <a:latin typeface="Lato"/>
              <a:ea typeface="Lato"/>
              <a:cs typeface="Lato"/>
            </a:endParaRPr>
          </a:p>
        </p:txBody>
      </p:sp>
      <p:sp>
        <p:nvSpPr>
          <p:cNvPr id="213" name="Google Shape;213;g2f5882f685f_0_139"/>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4" name="Google Shape;214;g2f5882f685f_0_139" descr="A green bird with leaves&#10;&#10;Description automatically generated"/>
          <p:cNvPicPr preferRelativeResize="0"/>
          <p:nvPr/>
        </p:nvPicPr>
        <p:blipFill rotWithShape="1">
          <a:blip r:embed="rId3">
            <a:alphaModFix/>
          </a:blip>
          <a:srcRect/>
          <a:stretch/>
        </p:blipFill>
        <p:spPr>
          <a:xfrm>
            <a:off x="10500489" y="289924"/>
            <a:ext cx="1399034" cy="1170434"/>
          </a:xfrm>
          <a:prstGeom prst="rect">
            <a:avLst/>
          </a:prstGeom>
          <a:noFill/>
          <a:ln>
            <a:noFill/>
          </a:ln>
        </p:spPr>
      </p:pic>
      <p:pic>
        <p:nvPicPr>
          <p:cNvPr id="215" name="Google Shape;215;g2f5882f685f_0_139"/>
          <p:cNvPicPr preferRelativeResize="0"/>
          <p:nvPr/>
        </p:nvPicPr>
        <p:blipFill rotWithShape="1">
          <a:blip r:embed="rId4">
            <a:alphaModFix/>
          </a:blip>
          <a:srcRect/>
          <a:stretch/>
        </p:blipFill>
        <p:spPr>
          <a:xfrm rot="5400000">
            <a:off x="4281" y="1168550"/>
            <a:ext cx="4051701" cy="40517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8">
          <a:extLst>
            <a:ext uri="{FF2B5EF4-FFF2-40B4-BE49-F238E27FC236}">
              <a16:creationId xmlns:a16="http://schemas.microsoft.com/office/drawing/2014/main" id="{BBB56D99-D1D9-D8D6-CE1D-3D96F1680458}"/>
            </a:ext>
          </a:extLst>
        </p:cNvPr>
        <p:cNvGrpSpPr/>
        <p:nvPr/>
      </p:nvGrpSpPr>
      <p:grpSpPr>
        <a:xfrm>
          <a:off x="0" y="0"/>
          <a:ext cx="0" cy="0"/>
          <a:chOff x="0" y="0"/>
          <a:chExt cx="0" cy="0"/>
        </a:xfrm>
      </p:grpSpPr>
      <p:sp>
        <p:nvSpPr>
          <p:cNvPr id="209" name="Google Shape;209;g2f5882f685f_0_139">
            <a:extLst>
              <a:ext uri="{FF2B5EF4-FFF2-40B4-BE49-F238E27FC236}">
                <a16:creationId xmlns:a16="http://schemas.microsoft.com/office/drawing/2014/main" id="{47C17705-A616-DD1F-2BC0-106400691445}"/>
              </a:ext>
            </a:extLst>
          </p:cNvPr>
          <p:cNvSpPr txBox="1"/>
          <p:nvPr/>
        </p:nvSpPr>
        <p:spPr>
          <a:xfrm>
            <a:off x="2803359" y="889280"/>
            <a:ext cx="8097252"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Proyecto Final – 3 partes</a:t>
            </a:r>
            <a:endParaRPr sz="6000" dirty="0">
              <a:solidFill>
                <a:srgbClr val="009444"/>
              </a:solidFill>
              <a:latin typeface="Lato"/>
              <a:ea typeface="Lato"/>
              <a:cs typeface="Lato"/>
              <a:sym typeface="Lato"/>
            </a:endParaRPr>
          </a:p>
        </p:txBody>
      </p:sp>
      <p:cxnSp>
        <p:nvCxnSpPr>
          <p:cNvPr id="210" name="Google Shape;210;g2f5882f685f_0_139">
            <a:extLst>
              <a:ext uri="{FF2B5EF4-FFF2-40B4-BE49-F238E27FC236}">
                <a16:creationId xmlns:a16="http://schemas.microsoft.com/office/drawing/2014/main" id="{C18AE05B-C175-4DF6-77BC-377D9FEE1207}"/>
              </a:ext>
            </a:extLst>
          </p:cNvPr>
          <p:cNvCxnSpPr/>
          <p:nvPr/>
        </p:nvCxnSpPr>
        <p:spPr>
          <a:xfrm>
            <a:off x="4230789" y="192072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212" name="Google Shape;212;g2f5882f685f_0_139">
            <a:extLst>
              <a:ext uri="{FF2B5EF4-FFF2-40B4-BE49-F238E27FC236}">
                <a16:creationId xmlns:a16="http://schemas.microsoft.com/office/drawing/2014/main" id="{7D510CC5-19A4-CDD2-5504-93B19BCCF08A}"/>
              </a:ext>
            </a:extLst>
          </p:cNvPr>
          <p:cNvSpPr txBox="1"/>
          <p:nvPr/>
        </p:nvSpPr>
        <p:spPr>
          <a:xfrm>
            <a:off x="3369788" y="2442371"/>
            <a:ext cx="8217018" cy="1973257"/>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n-US" sz="3600" dirty="0">
                <a:effectLst/>
                <a:latin typeface="Lato"/>
                <a:ea typeface="Lato"/>
                <a:cs typeface="Lato"/>
              </a:rPr>
              <a:t>3.) </a:t>
            </a:r>
            <a:r>
              <a:rPr lang="en-US" sz="3600" b="1" dirty="0">
                <a:effectLst/>
                <a:latin typeface="Lato"/>
                <a:ea typeface="Lato"/>
                <a:cs typeface="Lato"/>
              </a:rPr>
              <a:t>Responder </a:t>
            </a:r>
            <a:r>
              <a:rPr lang="en-US" sz="3600" b="1" dirty="0" err="1">
                <a:latin typeface="Lato"/>
                <a:ea typeface="Lato"/>
                <a:cs typeface="Lato"/>
              </a:rPr>
              <a:t>algunas</a:t>
            </a:r>
            <a:r>
              <a:rPr lang="en-US" sz="3600" b="1" dirty="0">
                <a:latin typeface="Lato"/>
                <a:ea typeface="Lato"/>
                <a:cs typeface="Lato"/>
              </a:rPr>
              <a:t> </a:t>
            </a:r>
            <a:r>
              <a:rPr lang="en-US" sz="3600" b="1" dirty="0" err="1">
                <a:latin typeface="Lato"/>
                <a:ea typeface="Lato"/>
                <a:cs typeface="Lato"/>
              </a:rPr>
              <a:t>preguntas</a:t>
            </a:r>
            <a:r>
              <a:rPr lang="en-US" sz="3600" b="1" dirty="0">
                <a:effectLst/>
                <a:latin typeface="Lato"/>
                <a:ea typeface="Lato"/>
                <a:cs typeface="Lato"/>
              </a:rPr>
              <a:t> </a:t>
            </a:r>
            <a:r>
              <a:rPr lang="en-US" sz="3600" dirty="0" err="1">
                <a:effectLst/>
                <a:latin typeface="Lato"/>
                <a:ea typeface="Lato"/>
                <a:cs typeface="Lato"/>
              </a:rPr>
              <a:t>acerca</a:t>
            </a:r>
            <a:r>
              <a:rPr lang="en-US" sz="3600" dirty="0">
                <a:effectLst/>
                <a:latin typeface="Lato"/>
                <a:ea typeface="Lato"/>
                <a:cs typeface="Lato"/>
              </a:rPr>
              <a:t> de </a:t>
            </a:r>
            <a:r>
              <a:rPr lang="en-US" sz="3600" dirty="0" err="1">
                <a:effectLst/>
                <a:latin typeface="Lato"/>
                <a:ea typeface="Lato"/>
                <a:cs typeface="Lato"/>
              </a:rPr>
              <a:t>temas</a:t>
            </a:r>
            <a:r>
              <a:rPr lang="en-US" sz="3600" dirty="0">
                <a:effectLst/>
                <a:latin typeface="Lato"/>
                <a:ea typeface="Lato"/>
                <a:cs typeface="Lato"/>
              </a:rPr>
              <a:t> clave </a:t>
            </a:r>
            <a:r>
              <a:rPr lang="en-US" sz="3600" dirty="0" err="1">
                <a:effectLst/>
                <a:latin typeface="Lato"/>
                <a:ea typeface="Lato"/>
                <a:cs typeface="Lato"/>
              </a:rPr>
              <a:t>en</a:t>
            </a:r>
            <a:r>
              <a:rPr lang="en-US" sz="3600" dirty="0">
                <a:effectLst/>
                <a:latin typeface="Lato"/>
                <a:ea typeface="Lato"/>
                <a:cs typeface="Lato"/>
              </a:rPr>
              <a:t> las dos cartas a Timoteo.</a:t>
            </a:r>
            <a:endParaRPr lang="es-PY" sz="3600" dirty="0">
              <a:effectLst/>
              <a:latin typeface="Lato"/>
              <a:ea typeface="Lato"/>
              <a:cs typeface="Lato"/>
            </a:endParaRPr>
          </a:p>
        </p:txBody>
      </p:sp>
      <p:sp>
        <p:nvSpPr>
          <p:cNvPr id="213" name="Google Shape;213;g2f5882f685f_0_139">
            <a:extLst>
              <a:ext uri="{FF2B5EF4-FFF2-40B4-BE49-F238E27FC236}">
                <a16:creationId xmlns:a16="http://schemas.microsoft.com/office/drawing/2014/main" id="{E2AB0FA2-8739-F8D2-F6B9-08D1297F21EF}"/>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4" name="Google Shape;214;g2f5882f685f_0_139" descr="A green bird with leaves&#10;&#10;Description automatically generated">
            <a:extLst>
              <a:ext uri="{FF2B5EF4-FFF2-40B4-BE49-F238E27FC236}">
                <a16:creationId xmlns:a16="http://schemas.microsoft.com/office/drawing/2014/main" id="{C68AF898-6F2A-B9EE-80DA-D1A165CC67A2}"/>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pic>
        <p:nvPicPr>
          <p:cNvPr id="215" name="Google Shape;215;g2f5882f685f_0_139">
            <a:extLst>
              <a:ext uri="{FF2B5EF4-FFF2-40B4-BE49-F238E27FC236}">
                <a16:creationId xmlns:a16="http://schemas.microsoft.com/office/drawing/2014/main" id="{BEF3453F-8FE0-53B2-C629-4A73E0F3184D}"/>
              </a:ext>
            </a:extLst>
          </p:cNvPr>
          <p:cNvPicPr preferRelativeResize="0"/>
          <p:nvPr/>
        </p:nvPicPr>
        <p:blipFill rotWithShape="1">
          <a:blip r:embed="rId4">
            <a:alphaModFix/>
          </a:blip>
          <a:srcRect/>
          <a:stretch/>
        </p:blipFill>
        <p:spPr>
          <a:xfrm rot="5400000">
            <a:off x="4281" y="1168550"/>
            <a:ext cx="4051701" cy="4051701"/>
          </a:xfrm>
          <a:prstGeom prst="rect">
            <a:avLst/>
          </a:prstGeom>
          <a:noFill/>
          <a:ln>
            <a:noFill/>
          </a:ln>
        </p:spPr>
      </p:pic>
    </p:spTree>
    <p:extLst>
      <p:ext uri="{BB962C8B-B14F-4D97-AF65-F5344CB8AC3E}">
        <p14:creationId xmlns:p14="http://schemas.microsoft.com/office/powerpoint/2010/main" val="19659235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g2b5a1eaf5a7_0_417"/>
          <p:cNvSpPr txBox="1"/>
          <p:nvPr/>
        </p:nvSpPr>
        <p:spPr>
          <a:xfrm>
            <a:off x="3466127" y="921824"/>
            <a:ext cx="71895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panose="020B0604020202020204"/>
              <a:buNone/>
            </a:pPr>
            <a:r>
              <a:rPr lang="en-US" sz="4860" b="0" i="0" u="none" strike="noStrike" cap="none" dirty="0" err="1">
                <a:solidFill>
                  <a:srgbClr val="009444"/>
                </a:solidFill>
                <a:latin typeface="Lato" panose="020F0502020204030203"/>
                <a:ea typeface="Lato" panose="020F0502020204030203"/>
                <a:cs typeface="Lato" panose="020F0502020204030203"/>
                <a:sym typeface="Lato" panose="020F0502020204030203"/>
              </a:rPr>
              <a:t>Tarea</a:t>
            </a:r>
            <a:r>
              <a:rPr lang="en-US" sz="4860" b="0" i="0" u="none" strike="noStrike" cap="none" dirty="0">
                <a:solidFill>
                  <a:srgbClr val="009444"/>
                </a:solidFill>
                <a:latin typeface="Lato" panose="020F0502020204030203"/>
                <a:ea typeface="Lato" panose="020F0502020204030203"/>
                <a:cs typeface="Lato" panose="020F0502020204030203"/>
                <a:sym typeface="Lato" panose="020F0502020204030203"/>
              </a:rPr>
              <a:t> para </a:t>
            </a:r>
            <a:r>
              <a:rPr lang="en-US" sz="4860" b="0" i="0" u="none" strike="noStrike" cap="none" dirty="0" err="1">
                <a:solidFill>
                  <a:srgbClr val="009444"/>
                </a:solidFill>
                <a:latin typeface="Lato" panose="020F0502020204030203"/>
                <a:ea typeface="Lato" panose="020F0502020204030203"/>
                <a:cs typeface="Lato" panose="020F0502020204030203"/>
                <a:sym typeface="Lato" panose="020F0502020204030203"/>
              </a:rPr>
              <a:t>Lección</a:t>
            </a:r>
            <a:r>
              <a:rPr lang="en-US" sz="4860" b="0" i="0" u="none" strike="noStrike" cap="none" dirty="0">
                <a:solidFill>
                  <a:srgbClr val="009444"/>
                </a:solidFill>
                <a:latin typeface="Lato" panose="020F0502020204030203"/>
                <a:ea typeface="Lato" panose="020F0502020204030203"/>
                <a:cs typeface="Lato" panose="020F0502020204030203"/>
                <a:sym typeface="Lato" panose="020F0502020204030203"/>
              </a:rPr>
              <a:t> 7</a:t>
            </a:r>
            <a:endParaRPr sz="6000" b="0" i="0" u="none" strike="noStrike" cap="none" dirty="0">
              <a:solidFill>
                <a:srgbClr val="009444"/>
              </a:solidFill>
              <a:latin typeface="Lato" panose="020F0502020204030203"/>
              <a:ea typeface="Lato" panose="020F0502020204030203"/>
              <a:cs typeface="Lato" panose="020F0502020204030203"/>
              <a:sym typeface="Lato" panose="020F0502020204030203"/>
            </a:endParaRPr>
          </a:p>
        </p:txBody>
      </p:sp>
      <p:cxnSp>
        <p:nvCxnSpPr>
          <p:cNvPr id="501" name="Google Shape;501;g2b5a1eaf5a7_0_417"/>
          <p:cNvCxnSpPr/>
          <p:nvPr/>
        </p:nvCxnSpPr>
        <p:spPr>
          <a:xfrm>
            <a:off x="3602241" y="2117035"/>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502" name="Google Shape;502;g2b5a1eaf5a7_0_417"/>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03" name="Google Shape;503;g2b5a1eaf5a7_0_417"/>
          <p:cNvSpPr txBox="1"/>
          <p:nvPr/>
        </p:nvSpPr>
        <p:spPr>
          <a:xfrm>
            <a:off x="3610831" y="2471947"/>
            <a:ext cx="8104523" cy="4093388"/>
          </a:xfrm>
          <a:prstGeom prst="rect">
            <a:avLst/>
          </a:prstGeom>
          <a:noFill/>
          <a:ln>
            <a:noFill/>
          </a:ln>
        </p:spPr>
        <p:txBody>
          <a:bodyPr spcFirstLastPara="1" wrap="square" lIns="91425" tIns="45700" rIns="91425" bIns="45700" anchor="t" anchorCtr="0">
            <a:spAutoFit/>
          </a:bodyPr>
          <a:lstStyle/>
          <a:p>
            <a:pPr marL="742950" marR="0" lvl="0" indent="-742950" algn="l" rtl="0">
              <a:lnSpc>
                <a:spcPct val="100000"/>
              </a:lnSpc>
              <a:spcBef>
                <a:spcPts val="600"/>
              </a:spcBef>
              <a:spcAft>
                <a:spcPts val="0"/>
              </a:spcAft>
              <a:buClr>
                <a:srgbClr val="000000"/>
              </a:buClr>
              <a:buSzPts val="3200"/>
              <a:buFont typeface="Arial" panose="020B0604020202020204"/>
              <a:buAutoNum type="arabicPeriod"/>
            </a:pPr>
            <a:r>
              <a:rPr lang="es-PY" sz="2800" i="1" dirty="0">
                <a:solidFill>
                  <a:schemeClr val="dk1"/>
                </a:solidFill>
                <a:latin typeface="Lato" panose="020F0502020204030203"/>
                <a:ea typeface="Lato" panose="020F0502020204030203"/>
                <a:cs typeface="Lato" panose="020F0502020204030203"/>
                <a:sym typeface="Lato" panose="020F0502020204030203"/>
              </a:rPr>
              <a:t>Ver el video 7</a:t>
            </a:r>
          </a:p>
          <a:p>
            <a:pPr marL="742950" marR="0" lvl="0" indent="-742950" algn="l" rtl="0">
              <a:lnSpc>
                <a:spcPct val="100000"/>
              </a:lnSpc>
              <a:spcBef>
                <a:spcPts val="600"/>
              </a:spcBef>
              <a:spcAft>
                <a:spcPts val="0"/>
              </a:spcAft>
              <a:buClr>
                <a:srgbClr val="000000"/>
              </a:buClr>
              <a:buSzPts val="3200"/>
              <a:buFont typeface="Arial" panose="020B0604020202020204"/>
              <a:buAutoNum type="arabicPeriod"/>
            </a:pPr>
            <a:r>
              <a:rPr lang="es-PY" sz="2800" i="1" dirty="0">
                <a:solidFill>
                  <a:schemeClr val="dk1"/>
                </a:solidFill>
                <a:latin typeface="Lato" panose="020F0502020204030203"/>
                <a:ea typeface="Lato" panose="020F0502020204030203"/>
                <a:cs typeface="Lato" panose="020F0502020204030203"/>
                <a:sym typeface="Lato" panose="020F0502020204030203"/>
              </a:rPr>
              <a:t>Leer la introducción a 2 Timoteo en la Biblia Popular, y llegar preparado para responder estas dos preguntas:</a:t>
            </a:r>
          </a:p>
          <a:p>
            <a:pPr marR="0" lvl="0" algn="l" rtl="0">
              <a:lnSpc>
                <a:spcPct val="100000"/>
              </a:lnSpc>
              <a:spcBef>
                <a:spcPts val="600"/>
              </a:spcBef>
              <a:spcAft>
                <a:spcPts val="0"/>
              </a:spcAft>
              <a:buClr>
                <a:srgbClr val="000000"/>
              </a:buClr>
              <a:buSzPts val="3200"/>
            </a:pPr>
            <a:r>
              <a:rPr lang="es-PY" sz="2800" i="1" dirty="0">
                <a:solidFill>
                  <a:schemeClr val="dk1"/>
                </a:solidFill>
                <a:latin typeface="Lato" panose="020F0502020204030203"/>
                <a:ea typeface="Lato" panose="020F0502020204030203"/>
                <a:cs typeface="Lato" panose="020F0502020204030203"/>
                <a:sym typeface="Lato" panose="020F0502020204030203"/>
              </a:rPr>
              <a:t>-	¿Por qué escribió Pablo esta carta? </a:t>
            </a:r>
          </a:p>
          <a:p>
            <a:pPr marR="0" lvl="0" algn="l" rtl="0">
              <a:lnSpc>
                <a:spcPct val="100000"/>
              </a:lnSpc>
              <a:spcBef>
                <a:spcPts val="600"/>
              </a:spcBef>
              <a:spcAft>
                <a:spcPts val="0"/>
              </a:spcAft>
              <a:buClr>
                <a:srgbClr val="000000"/>
              </a:buClr>
              <a:buSzPts val="3200"/>
            </a:pPr>
            <a:r>
              <a:rPr lang="es-PY" sz="2800" i="1" dirty="0">
                <a:solidFill>
                  <a:schemeClr val="dk1"/>
                </a:solidFill>
                <a:latin typeface="Lato" panose="020F0502020204030203"/>
                <a:ea typeface="Lato" panose="020F0502020204030203"/>
                <a:cs typeface="Lato" panose="020F0502020204030203"/>
                <a:sym typeface="Lato" panose="020F0502020204030203"/>
              </a:rPr>
              <a:t>-	¿Qué diferencias entre la primera carta a Timoteo podemos encontrar en la segunda? </a:t>
            </a:r>
          </a:p>
          <a:p>
            <a:pPr marR="0" lvl="0" algn="l" rtl="0">
              <a:lnSpc>
                <a:spcPct val="100000"/>
              </a:lnSpc>
              <a:spcBef>
                <a:spcPts val="600"/>
              </a:spcBef>
              <a:spcAft>
                <a:spcPts val="0"/>
              </a:spcAft>
              <a:buClr>
                <a:srgbClr val="000000"/>
              </a:buClr>
              <a:buSzPts val="3200"/>
            </a:pPr>
            <a:r>
              <a:rPr lang="es-PY" sz="2800" i="1" dirty="0">
                <a:solidFill>
                  <a:schemeClr val="dk1"/>
                </a:solidFill>
                <a:latin typeface="Lato" panose="020F0502020204030203"/>
                <a:ea typeface="Lato" panose="020F0502020204030203"/>
                <a:cs typeface="Lato" panose="020F0502020204030203"/>
                <a:sym typeface="Lato" panose="020F0502020204030203"/>
              </a:rPr>
              <a:t>3.	Leer 2 Timoteo 1 y 2</a:t>
            </a:r>
          </a:p>
          <a:p>
            <a:pPr marL="0" marR="0" lvl="0" indent="0" algn="l" rtl="0">
              <a:lnSpc>
                <a:spcPct val="100000"/>
              </a:lnSpc>
              <a:spcBef>
                <a:spcPts val="600"/>
              </a:spcBef>
              <a:spcAft>
                <a:spcPts val="0"/>
              </a:spcAft>
              <a:buClr>
                <a:srgbClr val="000000"/>
              </a:buClr>
              <a:buSzPts val="3200"/>
              <a:buFont typeface="Arial" panose="020B0604020202020204"/>
              <a:buNone/>
            </a:pPr>
            <a:endParaRPr sz="500" i="1" dirty="0">
              <a:solidFill>
                <a:schemeClr val="dk1"/>
              </a:solidFill>
              <a:latin typeface="Lato" panose="020F0502020204030203"/>
              <a:ea typeface="Lato" panose="020F0502020204030203"/>
              <a:cs typeface="Lato" panose="020F0502020204030203"/>
              <a:sym typeface="Lato" panose="020F0502020204030203"/>
            </a:endParaRPr>
          </a:p>
        </p:txBody>
      </p:sp>
      <p:pic>
        <p:nvPicPr>
          <p:cNvPr id="504" name="Google Shape;504;g2b5a1eaf5a7_0_417"/>
          <p:cNvPicPr preferRelativeResize="0"/>
          <p:nvPr/>
        </p:nvPicPr>
        <p:blipFill rotWithShape="1">
          <a:blip r:embed="rId3"/>
          <a:srcRect/>
          <a:stretch>
            <a:fillRect/>
          </a:stretch>
        </p:blipFill>
        <p:spPr>
          <a:xfrm>
            <a:off x="476645" y="1552538"/>
            <a:ext cx="3125596" cy="3218436"/>
          </a:xfrm>
          <a:prstGeom prst="rect">
            <a:avLst/>
          </a:prstGeom>
          <a:noFill/>
          <a:ln>
            <a:noFill/>
          </a:ln>
          <a:effectLst>
            <a:outerShdw blurRad="50800" dist="38100" dir="2700000" algn="tl" rotWithShape="0">
              <a:srgbClr val="000000">
                <a:alpha val="40000"/>
              </a:srgbClr>
            </a:outerShdw>
          </a:effectLst>
        </p:spPr>
      </p:pic>
      <p:pic>
        <p:nvPicPr>
          <p:cNvPr id="505" name="Google Shape;505;g2b5a1eaf5a7_0_417" descr="A green bird with leaves&#10;&#10;Description automatically generated"/>
          <p:cNvPicPr preferRelativeResize="0"/>
          <p:nvPr/>
        </p:nvPicPr>
        <p:blipFill rotWithShape="1">
          <a:blip r:embed="rId4"/>
          <a:srcRect/>
          <a:stretch>
            <a:fillRect/>
          </a:stretch>
        </p:blipFill>
        <p:spPr>
          <a:xfrm>
            <a:off x="10500489" y="289924"/>
            <a:ext cx="1399034" cy="1170434"/>
          </a:xfrm>
          <a:prstGeom prst="rect">
            <a:avLst/>
          </a:prstGeom>
          <a:noFill/>
          <a:ln>
            <a:noFill/>
          </a:ln>
        </p:spPr>
      </p:pic>
      <p:pic>
        <p:nvPicPr>
          <p:cNvPr id="3" name="Picture 2">
            <a:extLst>
              <a:ext uri="{FF2B5EF4-FFF2-40B4-BE49-F238E27FC236}">
                <a16:creationId xmlns:a16="http://schemas.microsoft.com/office/drawing/2014/main" id="{6AD045E5-FFFF-7944-3896-DE8C0D0ABD2C}"/>
              </a:ext>
            </a:extLst>
          </p:cNvPr>
          <p:cNvPicPr>
            <a:picLocks noChangeAspect="1"/>
          </p:cNvPicPr>
          <p:nvPr/>
        </p:nvPicPr>
        <p:blipFill>
          <a:blip r:embed="rId5"/>
          <a:srcRect t="-4096" b="12168"/>
          <a:stretch>
            <a:fillRect/>
          </a:stretch>
        </p:blipFill>
        <p:spPr>
          <a:xfrm>
            <a:off x="-1" y="-319800"/>
            <a:ext cx="12192000" cy="71778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3"/>
        <p:cNvGrpSpPr/>
        <p:nvPr/>
      </p:nvGrpSpPr>
      <p:grpSpPr>
        <a:xfrm>
          <a:off x="0" y="0"/>
          <a:ext cx="0" cy="0"/>
          <a:chOff x="0" y="0"/>
          <a:chExt cx="0" cy="0"/>
        </a:xfrm>
      </p:grpSpPr>
      <p:sp>
        <p:nvSpPr>
          <p:cNvPr id="454" name="Google Shape;454;g2adf2547317_0_0"/>
          <p:cNvSpPr txBox="1"/>
          <p:nvPr/>
        </p:nvSpPr>
        <p:spPr>
          <a:xfrm>
            <a:off x="4127382" y="2873643"/>
            <a:ext cx="71895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Oración o bendición </a:t>
            </a:r>
            <a:endParaRPr sz="6000" b="0" i="0" u="none" strike="noStrike" cap="none">
              <a:solidFill>
                <a:srgbClr val="009444"/>
              </a:solidFill>
              <a:latin typeface="Lato"/>
              <a:ea typeface="Lato"/>
              <a:cs typeface="Lato"/>
              <a:sym typeface="Lato"/>
            </a:endParaRPr>
          </a:p>
        </p:txBody>
      </p:sp>
      <p:sp>
        <p:nvSpPr>
          <p:cNvPr id="455" name="Google Shape;455;g2adf2547317_0_0"/>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56" name="Google Shape;456;g2adf2547317_0_0"/>
          <p:cNvPicPr preferRelativeResize="0"/>
          <p:nvPr/>
        </p:nvPicPr>
        <p:blipFill rotWithShape="1">
          <a:blip r:embed="rId3">
            <a:alphaModFix/>
          </a:blip>
          <a:srcRect/>
          <a:stretch/>
        </p:blipFill>
        <p:spPr>
          <a:xfrm>
            <a:off x="476645" y="1552538"/>
            <a:ext cx="3125596" cy="3218435"/>
          </a:xfrm>
          <a:prstGeom prst="rect">
            <a:avLst/>
          </a:prstGeom>
          <a:noFill/>
          <a:ln>
            <a:noFill/>
          </a:ln>
          <a:effectLst>
            <a:outerShdw blurRad="50800" dist="38100" dir="2700000" algn="tl" rotWithShape="0">
              <a:srgbClr val="000000">
                <a:alpha val="40000"/>
              </a:srgbClr>
            </a:outerShdw>
          </a:effectLst>
        </p:spPr>
      </p:pic>
      <p:pic>
        <p:nvPicPr>
          <p:cNvPr id="457" name="Google Shape;457;g2adf2547317_0_0" descr="A green bird with leaves&#10;&#10;Description automatically generated"/>
          <p:cNvPicPr preferRelativeResize="0"/>
          <p:nvPr/>
        </p:nvPicPr>
        <p:blipFill rotWithShape="1">
          <a:blip r:embed="rId4">
            <a:alphaModFix/>
          </a:blip>
          <a:srcRect/>
          <a:stretch/>
        </p:blipFill>
        <p:spPr>
          <a:xfrm>
            <a:off x="10500489" y="289924"/>
            <a:ext cx="1399034" cy="117043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1"/>
        <p:cNvGrpSpPr/>
        <p:nvPr/>
      </p:nvGrpSpPr>
      <p:grpSpPr>
        <a:xfrm>
          <a:off x="0" y="0"/>
          <a:ext cx="0" cy="0"/>
          <a:chOff x="0" y="0"/>
          <a:chExt cx="0" cy="0"/>
        </a:xfrm>
      </p:grpSpPr>
      <p:sp>
        <p:nvSpPr>
          <p:cNvPr id="472" name="Google Shape;472;g2adf2547317_0_9"/>
          <p:cNvSpPr txBox="1"/>
          <p:nvPr/>
        </p:nvSpPr>
        <p:spPr>
          <a:xfrm>
            <a:off x="4127382" y="2873643"/>
            <a:ext cx="71895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Despedida</a:t>
            </a:r>
            <a:endParaRPr sz="6000" b="0" i="0" u="none" strike="noStrike" cap="none">
              <a:solidFill>
                <a:srgbClr val="009444"/>
              </a:solidFill>
              <a:latin typeface="Lato"/>
              <a:ea typeface="Lato"/>
              <a:cs typeface="Lato"/>
              <a:sym typeface="Lato"/>
            </a:endParaRPr>
          </a:p>
        </p:txBody>
      </p:sp>
      <p:sp>
        <p:nvSpPr>
          <p:cNvPr id="473" name="Google Shape;473;g2adf2547317_0_9"/>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74" name="Google Shape;474;g2adf2547317_0_9"/>
          <p:cNvPicPr preferRelativeResize="0"/>
          <p:nvPr/>
        </p:nvPicPr>
        <p:blipFill rotWithShape="1">
          <a:blip r:embed="rId3">
            <a:alphaModFix/>
          </a:blip>
          <a:srcRect/>
          <a:stretch/>
        </p:blipFill>
        <p:spPr>
          <a:xfrm>
            <a:off x="476645" y="1552538"/>
            <a:ext cx="3125595" cy="3218435"/>
          </a:xfrm>
          <a:prstGeom prst="rect">
            <a:avLst/>
          </a:prstGeom>
          <a:noFill/>
          <a:ln>
            <a:noFill/>
          </a:ln>
          <a:effectLst>
            <a:outerShdw blurRad="50800" dist="38100" dir="2700000" algn="tl" rotWithShape="0">
              <a:srgbClr val="000000">
                <a:alpha val="40000"/>
              </a:srgbClr>
            </a:outerShdw>
          </a:effectLst>
        </p:spPr>
      </p:pic>
      <p:pic>
        <p:nvPicPr>
          <p:cNvPr id="475" name="Google Shape;475;g2adf2547317_0_9" descr="A green bird with leaves&#10;&#10;Description automatically generated"/>
          <p:cNvPicPr preferRelativeResize="0"/>
          <p:nvPr/>
        </p:nvPicPr>
        <p:blipFill rotWithShape="1">
          <a:blip r:embed="rId4">
            <a:alphaModFix/>
          </a:blip>
          <a:srcRect/>
          <a:stretch/>
        </p:blipFill>
        <p:spPr>
          <a:xfrm>
            <a:off x="10500489" y="289924"/>
            <a:ext cx="1399034" cy="117043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g2ac1ba269cb_0_46"/>
          <p:cNvSpPr/>
          <p:nvPr/>
        </p:nvSpPr>
        <p:spPr>
          <a:xfrm>
            <a:off x="9145768" y="-1"/>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1" name="Google Shape;481;g2ac1ba269cb_0_46"/>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82" name="Google Shape;482;g2ac1ba269cb_0_46"/>
          <p:cNvPicPr preferRelativeResize="0"/>
          <p:nvPr/>
        </p:nvPicPr>
        <p:blipFill rotWithShape="1">
          <a:blip r:embed="rId3">
            <a:alphaModFix/>
          </a:blip>
          <a:srcRect l="17158" t="8250" r="29536" b="8239"/>
          <a:stretch/>
        </p:blipFill>
        <p:spPr>
          <a:xfrm>
            <a:off x="6580094" y="810985"/>
            <a:ext cx="5007428" cy="5236027"/>
          </a:xfrm>
          <a:prstGeom prst="rect">
            <a:avLst/>
          </a:prstGeom>
          <a:noFill/>
          <a:ln>
            <a:noFill/>
          </a:ln>
        </p:spPr>
      </p:pic>
      <p:pic>
        <p:nvPicPr>
          <p:cNvPr id="483" name="Google Shape;483;g2ac1ba269cb_0_46" descr="A logo with a cross and a bird&#10;&#10;Description automatically generated"/>
          <p:cNvPicPr preferRelativeResize="0"/>
          <p:nvPr/>
        </p:nvPicPr>
        <p:blipFill rotWithShape="1">
          <a:blip r:embed="rId4">
            <a:alphaModFix/>
          </a:blip>
          <a:srcRect/>
          <a:stretch/>
        </p:blipFill>
        <p:spPr>
          <a:xfrm>
            <a:off x="1978426" y="548168"/>
            <a:ext cx="2230986" cy="1555706"/>
          </a:xfrm>
          <a:prstGeom prst="rect">
            <a:avLst/>
          </a:prstGeom>
          <a:noFill/>
          <a:ln>
            <a:noFill/>
          </a:ln>
        </p:spPr>
      </p:pic>
      <p:sp>
        <p:nvSpPr>
          <p:cNvPr id="484" name="Google Shape;484;g2ac1ba269cb_0_46"/>
          <p:cNvSpPr txBox="1"/>
          <p:nvPr/>
        </p:nvSpPr>
        <p:spPr>
          <a:xfrm>
            <a:off x="1706430" y="2862567"/>
            <a:ext cx="5260500" cy="209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500"/>
              <a:buFont typeface="Arial"/>
              <a:buNone/>
            </a:pPr>
            <a:r>
              <a:rPr lang="en-US" sz="6500" b="0" i="0" u="none" strike="noStrike" cap="none">
                <a:solidFill>
                  <a:schemeClr val="dk1"/>
                </a:solidFill>
                <a:latin typeface="Lato"/>
                <a:ea typeface="Lato"/>
                <a:cs typeface="Lato"/>
                <a:sym typeface="Lato"/>
              </a:rPr>
              <a:t>ACADEMIA</a:t>
            </a:r>
            <a:endParaRPr sz="9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6500"/>
              <a:buFont typeface="Arial"/>
              <a:buNone/>
            </a:pPr>
            <a:r>
              <a:rPr lang="en-US" sz="6500" b="0" i="0" u="none" strike="noStrike" cap="none">
                <a:solidFill>
                  <a:schemeClr val="dk1"/>
                </a:solidFill>
                <a:latin typeface="Lato"/>
                <a:ea typeface="Lato"/>
                <a:cs typeface="Lato"/>
                <a:sym typeface="Lato"/>
              </a:rPr>
              <a:t>CRISTO</a:t>
            </a:r>
            <a:endParaRPr sz="900" b="0" i="0" u="none" strike="noStrike" cap="none">
              <a:solidFill>
                <a:srgbClr val="000000"/>
              </a:solidFill>
              <a:latin typeface="Lato"/>
              <a:ea typeface="Lato"/>
              <a:cs typeface="Lato"/>
              <a:sym typeface="Lato"/>
            </a:endParaRPr>
          </a:p>
        </p:txBody>
      </p:sp>
      <p:sp>
        <p:nvSpPr>
          <p:cNvPr id="485" name="Google Shape;485;g2ac1ba269cb_0_46"/>
          <p:cNvSpPr/>
          <p:nvPr/>
        </p:nvSpPr>
        <p:spPr>
          <a:xfrm>
            <a:off x="1264510" y="2818701"/>
            <a:ext cx="114900" cy="2143200"/>
          </a:xfrm>
          <a:prstGeom prst="rect">
            <a:avLst/>
          </a:prstGeom>
          <a:solidFill>
            <a:srgbClr val="E3BB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6" name="Google Shape;486;g2ac1ba269cb_0_46"/>
          <p:cNvSpPr/>
          <p:nvPr/>
        </p:nvSpPr>
        <p:spPr>
          <a:xfrm>
            <a:off x="1379327" y="2818702"/>
            <a:ext cx="424200" cy="2143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7"/>
        <p:cNvGrpSpPr/>
        <p:nvPr/>
      </p:nvGrpSpPr>
      <p:grpSpPr>
        <a:xfrm>
          <a:off x="0" y="0"/>
          <a:ext cx="0" cy="0"/>
          <a:chOff x="0" y="0"/>
          <a:chExt cx="0" cy="0"/>
        </a:xfrm>
      </p:grpSpPr>
      <p:sp>
        <p:nvSpPr>
          <p:cNvPr id="118" name="Google Shape;118;p4"/>
          <p:cNvSpPr txBox="1"/>
          <p:nvPr/>
        </p:nvSpPr>
        <p:spPr>
          <a:xfrm>
            <a:off x="4059441" y="2724595"/>
            <a:ext cx="71523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Oración</a:t>
            </a:r>
            <a:endParaRPr sz="6000" b="0" i="0" u="none" strike="noStrike" cap="none">
              <a:solidFill>
                <a:srgbClr val="009444"/>
              </a:solidFill>
              <a:latin typeface="Lato"/>
              <a:ea typeface="Lato"/>
              <a:cs typeface="Lato"/>
              <a:sym typeface="Lato"/>
            </a:endParaRPr>
          </a:p>
        </p:txBody>
      </p:sp>
      <p:sp>
        <p:nvSpPr>
          <p:cNvPr id="119" name="Google Shape;119;p4"/>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0" name="Google Shape;120;p4"/>
          <p:cNvPicPr preferRelativeResize="0"/>
          <p:nvPr/>
        </p:nvPicPr>
        <p:blipFill rotWithShape="1">
          <a:blip r:embed="rId3">
            <a:alphaModFix/>
          </a:blip>
          <a:srcRect/>
          <a:stretch/>
        </p:blipFill>
        <p:spPr>
          <a:xfrm>
            <a:off x="476645" y="1552538"/>
            <a:ext cx="3125596" cy="3218436"/>
          </a:xfrm>
          <a:prstGeom prst="rect">
            <a:avLst/>
          </a:prstGeom>
          <a:noFill/>
          <a:ln>
            <a:noFill/>
          </a:ln>
          <a:effectLst>
            <a:outerShdw blurRad="50800" dist="38100" dir="2700000" algn="tl" rotWithShape="0">
              <a:srgbClr val="000000">
                <a:alpha val="40000"/>
              </a:srgbClr>
            </a:outerShdw>
          </a:effectLst>
        </p:spPr>
      </p:pic>
      <p:pic>
        <p:nvPicPr>
          <p:cNvPr id="121" name="Google Shape;121;p4" descr="A green bird with leaves&#10;&#10;Description automatically generated"/>
          <p:cNvPicPr preferRelativeResize="0"/>
          <p:nvPr/>
        </p:nvPicPr>
        <p:blipFill rotWithShape="1">
          <a:blip r:embed="rId4">
            <a:alphaModFix/>
          </a:blip>
          <a:srcRect/>
          <a:stretch/>
        </p:blipFill>
        <p:spPr>
          <a:xfrm>
            <a:off x="10500489" y="289924"/>
            <a:ext cx="1399035" cy="117043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0">
          <a:extLst>
            <a:ext uri="{FF2B5EF4-FFF2-40B4-BE49-F238E27FC236}">
              <a16:creationId xmlns:a16="http://schemas.microsoft.com/office/drawing/2014/main" id="{7BCFAB33-3A50-DEC7-0408-9E5AE56A2E6B}"/>
            </a:ext>
          </a:extLst>
        </p:cNvPr>
        <p:cNvGrpSpPr/>
        <p:nvPr/>
      </p:nvGrpSpPr>
      <p:grpSpPr>
        <a:xfrm>
          <a:off x="0" y="0"/>
          <a:ext cx="0" cy="0"/>
          <a:chOff x="0" y="0"/>
          <a:chExt cx="0" cy="0"/>
        </a:xfrm>
      </p:grpSpPr>
      <p:sp>
        <p:nvSpPr>
          <p:cNvPr id="231" name="Google Shape;231;g2f5882f685f_0_254">
            <a:extLst>
              <a:ext uri="{FF2B5EF4-FFF2-40B4-BE49-F238E27FC236}">
                <a16:creationId xmlns:a16="http://schemas.microsoft.com/office/drawing/2014/main" id="{CAADDB8C-F603-2228-6990-0B7F72D8640F}"/>
              </a:ext>
            </a:extLst>
          </p:cNvPr>
          <p:cNvSpPr/>
          <p:nvPr/>
        </p:nvSpPr>
        <p:spPr>
          <a:xfrm>
            <a:off x="5741672" y="644100"/>
            <a:ext cx="5976000" cy="1425000"/>
          </a:xfrm>
          <a:prstGeom prst="rect">
            <a:avLst/>
          </a:prstGeom>
          <a:solidFill>
            <a:srgbClr val="009444"/>
          </a:solid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endParaRPr sz="2500" dirty="0">
              <a:solidFill>
                <a:srgbClr val="FFFFFF"/>
              </a:solidFill>
              <a:latin typeface="Lato"/>
              <a:ea typeface="Lato"/>
              <a:cs typeface="Lato"/>
              <a:sym typeface="Lato"/>
            </a:endParaRPr>
          </a:p>
          <a:p>
            <a:pPr marL="0" lvl="0" indent="0" algn="l" rtl="0">
              <a:lnSpc>
                <a:spcPct val="115000"/>
              </a:lnSpc>
              <a:spcBef>
                <a:spcPts val="0"/>
              </a:spcBef>
              <a:spcAft>
                <a:spcPts val="0"/>
              </a:spcAft>
              <a:buNone/>
            </a:pPr>
            <a:r>
              <a:rPr lang="en-US" sz="2500" dirty="0">
                <a:solidFill>
                  <a:srgbClr val="FFFFFF"/>
                </a:solidFill>
                <a:latin typeface="Lato"/>
                <a:ea typeface="Lato"/>
                <a:cs typeface="Lato"/>
                <a:sym typeface="Lato"/>
              </a:rPr>
              <a:t>1 </a:t>
            </a:r>
            <a:r>
              <a:rPr lang="en-US" sz="2500" dirty="0" err="1">
                <a:solidFill>
                  <a:srgbClr val="FFFFFF"/>
                </a:solidFill>
                <a:latin typeface="Lato"/>
                <a:ea typeface="Lato"/>
                <a:cs typeface="Lato"/>
                <a:sym typeface="Lato"/>
              </a:rPr>
              <a:t>Timoteo</a:t>
            </a:r>
            <a:r>
              <a:rPr lang="en-US" sz="2500" dirty="0">
                <a:solidFill>
                  <a:srgbClr val="FFFFFF"/>
                </a:solidFill>
                <a:latin typeface="Lato"/>
                <a:ea typeface="Lato"/>
                <a:cs typeface="Lato"/>
                <a:sym typeface="Lato"/>
              </a:rPr>
              <a:t> 5</a:t>
            </a:r>
            <a:endParaRPr sz="2500" dirty="0">
              <a:solidFill>
                <a:srgbClr val="FFFFFF"/>
              </a:solidFill>
              <a:latin typeface="Lato"/>
              <a:ea typeface="Lato"/>
              <a:cs typeface="Lato"/>
              <a:sym typeface="Lato"/>
            </a:endParaRPr>
          </a:p>
        </p:txBody>
      </p:sp>
      <p:sp>
        <p:nvSpPr>
          <p:cNvPr id="232" name="Google Shape;232;g2f5882f685f_0_254">
            <a:extLst>
              <a:ext uri="{FF2B5EF4-FFF2-40B4-BE49-F238E27FC236}">
                <a16:creationId xmlns:a16="http://schemas.microsoft.com/office/drawing/2014/main" id="{59C07D72-2590-E96C-2DD2-1C1989C96C83}"/>
              </a:ext>
            </a:extLst>
          </p:cNvPr>
          <p:cNvSpPr/>
          <p:nvPr/>
        </p:nvSpPr>
        <p:spPr>
          <a:xfrm>
            <a:off x="712574" y="644073"/>
            <a:ext cx="5029200" cy="1425000"/>
          </a:xfrm>
          <a:prstGeom prst="rect">
            <a:avLst/>
          </a:prstGeom>
          <a:solidFill>
            <a:srgbClr val="0094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300">
              <a:latin typeface="Lato"/>
              <a:ea typeface="Lato"/>
              <a:cs typeface="Lato"/>
              <a:sym typeface="Lato"/>
            </a:endParaRPr>
          </a:p>
        </p:txBody>
      </p:sp>
      <p:sp>
        <p:nvSpPr>
          <p:cNvPr id="233" name="Google Shape;233;g2f5882f685f_0_254">
            <a:extLst>
              <a:ext uri="{FF2B5EF4-FFF2-40B4-BE49-F238E27FC236}">
                <a16:creationId xmlns:a16="http://schemas.microsoft.com/office/drawing/2014/main" id="{1E131083-7AB0-B055-45EB-7BBC6C0F89B1}"/>
              </a:ext>
            </a:extLst>
          </p:cNvPr>
          <p:cNvSpPr/>
          <p:nvPr/>
        </p:nvSpPr>
        <p:spPr>
          <a:xfrm>
            <a:off x="2167274" y="644100"/>
            <a:ext cx="1425000" cy="1425000"/>
          </a:xfrm>
          <a:prstGeom prst="rtTriangle">
            <a:avLst/>
          </a:prstGeom>
          <a:solidFill>
            <a:srgbClr val="0094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300">
              <a:latin typeface="Lato"/>
              <a:ea typeface="Lato"/>
              <a:cs typeface="Lato"/>
              <a:sym typeface="Lato"/>
            </a:endParaRPr>
          </a:p>
        </p:txBody>
      </p:sp>
      <p:sp>
        <p:nvSpPr>
          <p:cNvPr id="234" name="Google Shape;234;g2f5882f685f_0_254">
            <a:extLst>
              <a:ext uri="{FF2B5EF4-FFF2-40B4-BE49-F238E27FC236}">
                <a16:creationId xmlns:a16="http://schemas.microsoft.com/office/drawing/2014/main" id="{085BEFCE-1E5D-BE3D-34B6-92AA17116893}"/>
              </a:ext>
            </a:extLst>
          </p:cNvPr>
          <p:cNvSpPr/>
          <p:nvPr/>
        </p:nvSpPr>
        <p:spPr>
          <a:xfrm>
            <a:off x="712574" y="644100"/>
            <a:ext cx="1452900" cy="1425000"/>
          </a:xfrm>
          <a:prstGeom prst="rtTriangl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300">
              <a:latin typeface="Lato"/>
              <a:ea typeface="Lato"/>
              <a:cs typeface="Lato"/>
              <a:sym typeface="Lato"/>
            </a:endParaRPr>
          </a:p>
        </p:txBody>
      </p:sp>
      <p:sp>
        <p:nvSpPr>
          <p:cNvPr id="235" name="Google Shape;235;g2f5882f685f_0_254">
            <a:extLst>
              <a:ext uri="{FF2B5EF4-FFF2-40B4-BE49-F238E27FC236}">
                <a16:creationId xmlns:a16="http://schemas.microsoft.com/office/drawing/2014/main" id="{4B8C0C7A-B2E0-9B9E-912D-8239AEC43BF4}"/>
              </a:ext>
            </a:extLst>
          </p:cNvPr>
          <p:cNvSpPr/>
          <p:nvPr/>
        </p:nvSpPr>
        <p:spPr>
          <a:xfrm>
            <a:off x="972253" y="1101395"/>
            <a:ext cx="899700" cy="864900"/>
          </a:xfrm>
          <a:prstGeom prst="rect">
            <a:avLst/>
          </a:prstGeom>
          <a:noFill/>
          <a:ln>
            <a:noFill/>
          </a:ln>
        </p:spPr>
        <p:txBody>
          <a:bodyPr spcFirstLastPara="1" wrap="square" lIns="121900" tIns="121900" rIns="121900" bIns="121900" anchor="b" anchorCtr="0">
            <a:noAutofit/>
          </a:bodyPr>
          <a:lstStyle/>
          <a:p>
            <a:pPr marL="0" lvl="0" indent="0" algn="ctr" rtl="0">
              <a:spcBef>
                <a:spcPts val="0"/>
              </a:spcBef>
              <a:spcAft>
                <a:spcPts val="0"/>
              </a:spcAft>
              <a:buNone/>
            </a:pPr>
            <a:r>
              <a:rPr lang="en-US" sz="6500" b="1" dirty="0">
                <a:solidFill>
                  <a:srgbClr val="FFFFFF"/>
                </a:solidFill>
                <a:latin typeface="Lato"/>
                <a:ea typeface="Lato"/>
                <a:cs typeface="Lato"/>
                <a:sym typeface="Lato"/>
              </a:rPr>
              <a:t>5</a:t>
            </a:r>
            <a:endParaRPr sz="6500" b="1" dirty="0">
              <a:solidFill>
                <a:srgbClr val="FFFFFF"/>
              </a:solidFill>
              <a:latin typeface="Lato"/>
              <a:ea typeface="Lato"/>
              <a:cs typeface="Lato"/>
              <a:sym typeface="Lato"/>
            </a:endParaRPr>
          </a:p>
        </p:txBody>
      </p:sp>
      <p:sp>
        <p:nvSpPr>
          <p:cNvPr id="236" name="Google Shape;236;g2f5882f685f_0_254">
            <a:extLst>
              <a:ext uri="{FF2B5EF4-FFF2-40B4-BE49-F238E27FC236}">
                <a16:creationId xmlns:a16="http://schemas.microsoft.com/office/drawing/2014/main" id="{4C9A9425-806B-DE73-28BA-362D3B39B22C}"/>
              </a:ext>
            </a:extLst>
          </p:cNvPr>
          <p:cNvSpPr/>
          <p:nvPr/>
        </p:nvSpPr>
        <p:spPr>
          <a:xfrm>
            <a:off x="2167275" y="1101375"/>
            <a:ext cx="3574500" cy="9876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2500" b="1" dirty="0" err="1">
                <a:solidFill>
                  <a:srgbClr val="FFFFFF"/>
                </a:solidFill>
                <a:latin typeface="Lato"/>
                <a:ea typeface="Lato"/>
                <a:cs typeface="Lato"/>
                <a:sym typeface="Lato"/>
              </a:rPr>
              <a:t>Viudas</a:t>
            </a:r>
            <a:r>
              <a:rPr lang="en-US" sz="2500" b="1" dirty="0">
                <a:solidFill>
                  <a:srgbClr val="FFFFFF"/>
                </a:solidFill>
                <a:latin typeface="Lato"/>
                <a:ea typeface="Lato"/>
                <a:cs typeface="Lato"/>
                <a:sym typeface="Lato"/>
              </a:rPr>
              <a:t> y </a:t>
            </a:r>
            <a:r>
              <a:rPr lang="en-US" sz="2500" b="1" dirty="0" err="1">
                <a:solidFill>
                  <a:srgbClr val="FFFFFF"/>
                </a:solidFill>
                <a:latin typeface="Lato"/>
                <a:ea typeface="Lato"/>
                <a:cs typeface="Lato"/>
                <a:sym typeface="Lato"/>
              </a:rPr>
              <a:t>Ancianos</a:t>
            </a:r>
            <a:r>
              <a:rPr lang="en-US" sz="2500" b="1" dirty="0">
                <a:solidFill>
                  <a:srgbClr val="FFFFFF"/>
                </a:solidFill>
                <a:latin typeface="Lato"/>
                <a:ea typeface="Lato"/>
                <a:cs typeface="Lato"/>
                <a:sym typeface="Lato"/>
              </a:rPr>
              <a:t> </a:t>
            </a:r>
            <a:endParaRPr sz="2500" b="1" dirty="0">
              <a:solidFill>
                <a:srgbClr val="FFFFFF"/>
              </a:solidFill>
              <a:latin typeface="Lato"/>
              <a:ea typeface="Lato"/>
              <a:cs typeface="Lato"/>
              <a:sym typeface="Lato"/>
            </a:endParaRPr>
          </a:p>
        </p:txBody>
      </p:sp>
      <p:sp>
        <p:nvSpPr>
          <p:cNvPr id="237" name="Google Shape;237;g2f5882f685f_0_254">
            <a:extLst>
              <a:ext uri="{FF2B5EF4-FFF2-40B4-BE49-F238E27FC236}">
                <a16:creationId xmlns:a16="http://schemas.microsoft.com/office/drawing/2014/main" id="{DA35E65B-9C8E-44BC-A17E-E0A6F76196BC}"/>
              </a:ext>
            </a:extLst>
          </p:cNvPr>
          <p:cNvSpPr/>
          <p:nvPr/>
        </p:nvSpPr>
        <p:spPr>
          <a:xfrm>
            <a:off x="5741672" y="2092195"/>
            <a:ext cx="5976000" cy="1425000"/>
          </a:xfrm>
          <a:prstGeom prst="rect">
            <a:avLst/>
          </a:prstGeom>
          <a:solidFill>
            <a:srgbClr val="009444"/>
          </a:solid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endParaRPr sz="2500" dirty="0">
              <a:solidFill>
                <a:srgbClr val="FFFFFF"/>
              </a:solidFill>
              <a:latin typeface="Lato"/>
              <a:ea typeface="Lato"/>
              <a:cs typeface="Lato"/>
              <a:sym typeface="Lato"/>
            </a:endParaRPr>
          </a:p>
          <a:p>
            <a:pPr marL="0" lvl="0" indent="0" algn="l" rtl="0">
              <a:lnSpc>
                <a:spcPct val="115000"/>
              </a:lnSpc>
              <a:spcBef>
                <a:spcPts val="0"/>
              </a:spcBef>
              <a:spcAft>
                <a:spcPts val="0"/>
              </a:spcAft>
              <a:buNone/>
            </a:pPr>
            <a:r>
              <a:rPr lang="en-US" sz="2500" dirty="0">
                <a:solidFill>
                  <a:srgbClr val="FFFFFF"/>
                </a:solidFill>
                <a:latin typeface="Lato"/>
                <a:ea typeface="Lato"/>
                <a:cs typeface="Lato"/>
                <a:sym typeface="Lato"/>
              </a:rPr>
              <a:t>1 </a:t>
            </a:r>
            <a:r>
              <a:rPr lang="en-US" sz="2500" dirty="0" err="1">
                <a:solidFill>
                  <a:srgbClr val="FFFFFF"/>
                </a:solidFill>
                <a:latin typeface="Lato"/>
                <a:ea typeface="Lato"/>
                <a:cs typeface="Lato"/>
                <a:sym typeface="Lato"/>
              </a:rPr>
              <a:t>Timoteo</a:t>
            </a:r>
            <a:r>
              <a:rPr lang="en-US" sz="2500" dirty="0">
                <a:solidFill>
                  <a:srgbClr val="FFFFFF"/>
                </a:solidFill>
                <a:latin typeface="Lato"/>
                <a:ea typeface="Lato"/>
                <a:cs typeface="Lato"/>
                <a:sym typeface="Lato"/>
              </a:rPr>
              <a:t> 6 y </a:t>
            </a:r>
            <a:r>
              <a:rPr lang="en-US" sz="2500" dirty="0" err="1">
                <a:solidFill>
                  <a:srgbClr val="FFFFFF"/>
                </a:solidFill>
                <a:latin typeface="Lato"/>
                <a:ea typeface="Lato"/>
                <a:cs typeface="Lato"/>
                <a:sym typeface="Lato"/>
              </a:rPr>
              <a:t>contexto</a:t>
            </a:r>
            <a:r>
              <a:rPr lang="en-US" sz="2500" dirty="0">
                <a:solidFill>
                  <a:srgbClr val="FFFFFF"/>
                </a:solidFill>
                <a:latin typeface="Lato"/>
                <a:ea typeface="Lato"/>
                <a:cs typeface="Lato"/>
                <a:sym typeface="Lato"/>
              </a:rPr>
              <a:t> de 2 </a:t>
            </a:r>
            <a:r>
              <a:rPr lang="en-US" sz="2500" dirty="0" err="1">
                <a:solidFill>
                  <a:srgbClr val="FFFFFF"/>
                </a:solidFill>
                <a:latin typeface="Lato"/>
                <a:ea typeface="Lato"/>
                <a:cs typeface="Lato"/>
                <a:sym typeface="Lato"/>
              </a:rPr>
              <a:t>Timoteo</a:t>
            </a:r>
            <a:endParaRPr sz="2500" dirty="0">
              <a:solidFill>
                <a:srgbClr val="FFFFFF"/>
              </a:solidFill>
              <a:latin typeface="Lato"/>
              <a:ea typeface="Lato"/>
              <a:cs typeface="Lato"/>
              <a:sym typeface="Lato"/>
            </a:endParaRPr>
          </a:p>
        </p:txBody>
      </p:sp>
      <p:sp>
        <p:nvSpPr>
          <p:cNvPr id="238" name="Google Shape;238;g2f5882f685f_0_254">
            <a:extLst>
              <a:ext uri="{FF2B5EF4-FFF2-40B4-BE49-F238E27FC236}">
                <a16:creationId xmlns:a16="http://schemas.microsoft.com/office/drawing/2014/main" id="{FB4ADC52-1A5B-EEBF-0267-90EE948B81C5}"/>
              </a:ext>
            </a:extLst>
          </p:cNvPr>
          <p:cNvSpPr/>
          <p:nvPr/>
        </p:nvSpPr>
        <p:spPr>
          <a:xfrm>
            <a:off x="712574" y="2092169"/>
            <a:ext cx="5029200" cy="1425000"/>
          </a:xfrm>
          <a:prstGeom prst="rect">
            <a:avLst/>
          </a:prstGeom>
          <a:solidFill>
            <a:srgbClr val="0094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300">
              <a:latin typeface="Lato"/>
              <a:ea typeface="Lato"/>
              <a:cs typeface="Lato"/>
              <a:sym typeface="Lato"/>
            </a:endParaRPr>
          </a:p>
        </p:txBody>
      </p:sp>
      <p:sp>
        <p:nvSpPr>
          <p:cNvPr id="239" name="Google Shape;239;g2f5882f685f_0_254">
            <a:extLst>
              <a:ext uri="{FF2B5EF4-FFF2-40B4-BE49-F238E27FC236}">
                <a16:creationId xmlns:a16="http://schemas.microsoft.com/office/drawing/2014/main" id="{226DCE24-96F2-9A1B-A5A0-6A4FAF541859}"/>
              </a:ext>
            </a:extLst>
          </p:cNvPr>
          <p:cNvSpPr/>
          <p:nvPr/>
        </p:nvSpPr>
        <p:spPr>
          <a:xfrm>
            <a:off x="2167274" y="2092195"/>
            <a:ext cx="1425000" cy="1425000"/>
          </a:xfrm>
          <a:prstGeom prst="rtTriangle">
            <a:avLst/>
          </a:prstGeom>
          <a:solidFill>
            <a:srgbClr val="0094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300">
              <a:latin typeface="Lato"/>
              <a:ea typeface="Lato"/>
              <a:cs typeface="Lato"/>
              <a:sym typeface="Lato"/>
            </a:endParaRPr>
          </a:p>
        </p:txBody>
      </p:sp>
      <p:sp>
        <p:nvSpPr>
          <p:cNvPr id="240" name="Google Shape;240;g2f5882f685f_0_254">
            <a:extLst>
              <a:ext uri="{FF2B5EF4-FFF2-40B4-BE49-F238E27FC236}">
                <a16:creationId xmlns:a16="http://schemas.microsoft.com/office/drawing/2014/main" id="{3EF1110D-E505-AAAC-A288-A012C43A3936}"/>
              </a:ext>
            </a:extLst>
          </p:cNvPr>
          <p:cNvSpPr/>
          <p:nvPr/>
        </p:nvSpPr>
        <p:spPr>
          <a:xfrm>
            <a:off x="712574" y="2092195"/>
            <a:ext cx="1452900" cy="1425000"/>
          </a:xfrm>
          <a:prstGeom prst="rtTriangl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300">
              <a:latin typeface="Lato"/>
              <a:ea typeface="Lato"/>
              <a:cs typeface="Lato"/>
              <a:sym typeface="Lato"/>
            </a:endParaRPr>
          </a:p>
        </p:txBody>
      </p:sp>
      <p:sp>
        <p:nvSpPr>
          <p:cNvPr id="241" name="Google Shape;241;g2f5882f685f_0_254">
            <a:extLst>
              <a:ext uri="{FF2B5EF4-FFF2-40B4-BE49-F238E27FC236}">
                <a16:creationId xmlns:a16="http://schemas.microsoft.com/office/drawing/2014/main" id="{BDD48B79-EC12-6170-B3BD-3339E7577AC1}"/>
              </a:ext>
            </a:extLst>
          </p:cNvPr>
          <p:cNvSpPr/>
          <p:nvPr/>
        </p:nvSpPr>
        <p:spPr>
          <a:xfrm>
            <a:off x="972253" y="2549490"/>
            <a:ext cx="899700" cy="864900"/>
          </a:xfrm>
          <a:prstGeom prst="rect">
            <a:avLst/>
          </a:prstGeom>
          <a:noFill/>
          <a:ln>
            <a:noFill/>
          </a:ln>
        </p:spPr>
        <p:txBody>
          <a:bodyPr spcFirstLastPara="1" wrap="square" lIns="121900" tIns="121900" rIns="121900" bIns="121900" anchor="b" anchorCtr="0">
            <a:noAutofit/>
          </a:bodyPr>
          <a:lstStyle/>
          <a:p>
            <a:pPr marL="0" lvl="0" indent="0" algn="ctr" rtl="0">
              <a:spcBef>
                <a:spcPts val="0"/>
              </a:spcBef>
              <a:spcAft>
                <a:spcPts val="0"/>
              </a:spcAft>
              <a:buNone/>
            </a:pPr>
            <a:r>
              <a:rPr lang="en-US" sz="6500" b="1" dirty="0">
                <a:solidFill>
                  <a:srgbClr val="FFFFFF"/>
                </a:solidFill>
                <a:latin typeface="Lato"/>
                <a:ea typeface="Lato"/>
                <a:cs typeface="Lato"/>
                <a:sym typeface="Lato"/>
              </a:rPr>
              <a:t>6</a:t>
            </a:r>
            <a:endParaRPr sz="6500" b="1" dirty="0">
              <a:solidFill>
                <a:srgbClr val="FFFFFF"/>
              </a:solidFill>
              <a:latin typeface="Lato"/>
              <a:ea typeface="Lato"/>
              <a:cs typeface="Lato"/>
              <a:sym typeface="Lato"/>
            </a:endParaRPr>
          </a:p>
        </p:txBody>
      </p:sp>
      <p:sp>
        <p:nvSpPr>
          <p:cNvPr id="242" name="Google Shape;242;g2f5882f685f_0_254">
            <a:extLst>
              <a:ext uri="{FF2B5EF4-FFF2-40B4-BE49-F238E27FC236}">
                <a16:creationId xmlns:a16="http://schemas.microsoft.com/office/drawing/2014/main" id="{A2B8DC81-35F8-2017-D68F-783F0B63D3B3}"/>
              </a:ext>
            </a:extLst>
          </p:cNvPr>
          <p:cNvSpPr/>
          <p:nvPr/>
        </p:nvSpPr>
        <p:spPr>
          <a:xfrm>
            <a:off x="2167275" y="2397074"/>
            <a:ext cx="3574500" cy="864900"/>
          </a:xfrm>
          <a:prstGeom prst="rect">
            <a:avLst/>
          </a:prstGeom>
          <a:noFill/>
          <a:ln>
            <a:noFill/>
          </a:ln>
        </p:spPr>
        <p:txBody>
          <a:bodyPr spcFirstLastPara="1" wrap="square" lIns="121900" tIns="121900" rIns="121900" bIns="121900" anchor="t" anchorCtr="0">
            <a:noAutofit/>
          </a:bodyPr>
          <a:lstStyle/>
          <a:p>
            <a:pPr lvl="1"/>
            <a:r>
              <a:rPr lang="en-US" sz="2500" b="1" dirty="0" err="1">
                <a:solidFill>
                  <a:srgbClr val="FFFFFF"/>
                </a:solidFill>
                <a:latin typeface="Lato"/>
                <a:ea typeface="Lato"/>
                <a:cs typeface="Lato"/>
                <a:sym typeface="Lato"/>
              </a:rPr>
              <a:t>Contentamiento</a:t>
            </a:r>
            <a:r>
              <a:rPr lang="en-US" sz="2500" b="1" dirty="0">
                <a:solidFill>
                  <a:srgbClr val="FFFFFF"/>
                </a:solidFill>
                <a:latin typeface="Lato"/>
                <a:ea typeface="Lato"/>
                <a:cs typeface="Lato"/>
                <a:sym typeface="Lato"/>
              </a:rPr>
              <a:t> y la Buena </a:t>
            </a:r>
            <a:r>
              <a:rPr lang="en-US" sz="2500" b="1" dirty="0" err="1">
                <a:solidFill>
                  <a:srgbClr val="FFFFFF"/>
                </a:solidFill>
                <a:latin typeface="Lato"/>
                <a:ea typeface="Lato"/>
                <a:cs typeface="Lato"/>
                <a:sym typeface="Lato"/>
              </a:rPr>
              <a:t>batalla</a:t>
            </a:r>
            <a:endParaRPr sz="2500" b="1" dirty="0">
              <a:solidFill>
                <a:srgbClr val="FFFFFF"/>
              </a:solidFill>
              <a:latin typeface="Lato"/>
              <a:ea typeface="Lato"/>
              <a:cs typeface="Lato"/>
              <a:sym typeface="Lato"/>
            </a:endParaRPr>
          </a:p>
        </p:txBody>
      </p:sp>
      <p:sp>
        <p:nvSpPr>
          <p:cNvPr id="243" name="Google Shape;243;g2f5882f685f_0_254">
            <a:extLst>
              <a:ext uri="{FF2B5EF4-FFF2-40B4-BE49-F238E27FC236}">
                <a16:creationId xmlns:a16="http://schemas.microsoft.com/office/drawing/2014/main" id="{E7862350-49E0-C2DA-A562-5D9EC1931A6F}"/>
              </a:ext>
            </a:extLst>
          </p:cNvPr>
          <p:cNvSpPr/>
          <p:nvPr/>
        </p:nvSpPr>
        <p:spPr>
          <a:xfrm>
            <a:off x="5741672" y="3540290"/>
            <a:ext cx="5976000" cy="1425000"/>
          </a:xfrm>
          <a:prstGeom prst="rect">
            <a:avLst/>
          </a:prstGeom>
          <a:solidFill>
            <a:srgbClr val="009444"/>
          </a:solid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endParaRPr sz="2500" dirty="0">
              <a:solidFill>
                <a:srgbClr val="FFFFFF"/>
              </a:solidFill>
              <a:latin typeface="Lato"/>
              <a:ea typeface="Lato"/>
              <a:cs typeface="Lato"/>
              <a:sym typeface="Lato"/>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2500" dirty="0">
                <a:solidFill>
                  <a:srgbClr val="FFFFFF"/>
                </a:solidFill>
                <a:latin typeface="Lato"/>
                <a:ea typeface="Lato"/>
                <a:cs typeface="Lato"/>
                <a:sym typeface="Lato"/>
              </a:rPr>
              <a:t>2 </a:t>
            </a:r>
            <a:r>
              <a:rPr lang="en-US" sz="2500" dirty="0" err="1">
                <a:solidFill>
                  <a:srgbClr val="FFFFFF"/>
                </a:solidFill>
                <a:latin typeface="Lato"/>
                <a:ea typeface="Lato"/>
                <a:cs typeface="Lato"/>
                <a:sym typeface="Lato"/>
              </a:rPr>
              <a:t>Timoteo</a:t>
            </a:r>
            <a:r>
              <a:rPr lang="en-US" sz="2500" dirty="0">
                <a:solidFill>
                  <a:srgbClr val="FFFFFF"/>
                </a:solidFill>
                <a:latin typeface="Lato"/>
                <a:ea typeface="Lato"/>
                <a:cs typeface="Lato"/>
                <a:sym typeface="Lato"/>
              </a:rPr>
              <a:t> 1-2</a:t>
            </a:r>
            <a:endParaRPr kumimoji="0" lang="en-US" sz="2500" b="0" i="0" u="none" strike="noStrike" kern="0" cap="none" spc="0" normalizeH="0" baseline="0" noProof="0" dirty="0">
              <a:ln>
                <a:noFill/>
              </a:ln>
              <a:solidFill>
                <a:srgbClr val="FFFFFF"/>
              </a:solidFill>
              <a:effectLst/>
              <a:uLnTx/>
              <a:uFillTx/>
              <a:latin typeface="Lato"/>
              <a:ea typeface="Lato"/>
              <a:cs typeface="Lato"/>
              <a:sym typeface="Lato"/>
            </a:endParaRPr>
          </a:p>
        </p:txBody>
      </p:sp>
      <p:sp>
        <p:nvSpPr>
          <p:cNvPr id="244" name="Google Shape;244;g2f5882f685f_0_254">
            <a:extLst>
              <a:ext uri="{FF2B5EF4-FFF2-40B4-BE49-F238E27FC236}">
                <a16:creationId xmlns:a16="http://schemas.microsoft.com/office/drawing/2014/main" id="{80A46411-8C5F-23FA-D99A-EC3B7F683015}"/>
              </a:ext>
            </a:extLst>
          </p:cNvPr>
          <p:cNvSpPr/>
          <p:nvPr/>
        </p:nvSpPr>
        <p:spPr>
          <a:xfrm>
            <a:off x="712574" y="3540264"/>
            <a:ext cx="5029200" cy="1425000"/>
          </a:xfrm>
          <a:prstGeom prst="rect">
            <a:avLst/>
          </a:prstGeom>
          <a:solidFill>
            <a:srgbClr val="0094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300">
              <a:latin typeface="Lato"/>
              <a:ea typeface="Lato"/>
              <a:cs typeface="Lato"/>
              <a:sym typeface="Lato"/>
            </a:endParaRPr>
          </a:p>
        </p:txBody>
      </p:sp>
      <p:sp>
        <p:nvSpPr>
          <p:cNvPr id="245" name="Google Shape;245;g2f5882f685f_0_254">
            <a:extLst>
              <a:ext uri="{FF2B5EF4-FFF2-40B4-BE49-F238E27FC236}">
                <a16:creationId xmlns:a16="http://schemas.microsoft.com/office/drawing/2014/main" id="{C6619A3C-3E1F-E613-67A0-426F68432C61}"/>
              </a:ext>
            </a:extLst>
          </p:cNvPr>
          <p:cNvSpPr/>
          <p:nvPr/>
        </p:nvSpPr>
        <p:spPr>
          <a:xfrm>
            <a:off x="2167274" y="3540290"/>
            <a:ext cx="1425000" cy="1425000"/>
          </a:xfrm>
          <a:prstGeom prst="rtTriangle">
            <a:avLst/>
          </a:prstGeom>
          <a:solidFill>
            <a:srgbClr val="0094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300">
              <a:latin typeface="Lato"/>
              <a:ea typeface="Lato"/>
              <a:cs typeface="Lato"/>
              <a:sym typeface="Lato"/>
            </a:endParaRPr>
          </a:p>
        </p:txBody>
      </p:sp>
      <p:sp>
        <p:nvSpPr>
          <p:cNvPr id="246" name="Google Shape;246;g2f5882f685f_0_254">
            <a:extLst>
              <a:ext uri="{FF2B5EF4-FFF2-40B4-BE49-F238E27FC236}">
                <a16:creationId xmlns:a16="http://schemas.microsoft.com/office/drawing/2014/main" id="{937BECD2-0981-CF87-EC58-D4573C58404C}"/>
              </a:ext>
            </a:extLst>
          </p:cNvPr>
          <p:cNvSpPr/>
          <p:nvPr/>
        </p:nvSpPr>
        <p:spPr>
          <a:xfrm>
            <a:off x="712574" y="3540290"/>
            <a:ext cx="1452900" cy="1425000"/>
          </a:xfrm>
          <a:prstGeom prst="rtTriangl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300">
              <a:latin typeface="Lato"/>
              <a:ea typeface="Lato"/>
              <a:cs typeface="Lato"/>
              <a:sym typeface="Lato"/>
            </a:endParaRPr>
          </a:p>
        </p:txBody>
      </p:sp>
      <p:sp>
        <p:nvSpPr>
          <p:cNvPr id="247" name="Google Shape;247;g2f5882f685f_0_254">
            <a:extLst>
              <a:ext uri="{FF2B5EF4-FFF2-40B4-BE49-F238E27FC236}">
                <a16:creationId xmlns:a16="http://schemas.microsoft.com/office/drawing/2014/main" id="{C4D2F610-3131-AB2B-463A-E4410174368A}"/>
              </a:ext>
            </a:extLst>
          </p:cNvPr>
          <p:cNvSpPr/>
          <p:nvPr/>
        </p:nvSpPr>
        <p:spPr>
          <a:xfrm>
            <a:off x="972253" y="3997585"/>
            <a:ext cx="899700" cy="864900"/>
          </a:xfrm>
          <a:prstGeom prst="rect">
            <a:avLst/>
          </a:prstGeom>
          <a:noFill/>
          <a:ln>
            <a:noFill/>
          </a:ln>
        </p:spPr>
        <p:txBody>
          <a:bodyPr spcFirstLastPara="1" wrap="square" lIns="121900" tIns="121900" rIns="121900" bIns="121900" anchor="b" anchorCtr="0">
            <a:noAutofit/>
          </a:bodyPr>
          <a:lstStyle/>
          <a:p>
            <a:pPr marL="0" lvl="0" indent="0" algn="ctr" rtl="0">
              <a:spcBef>
                <a:spcPts val="0"/>
              </a:spcBef>
              <a:spcAft>
                <a:spcPts val="0"/>
              </a:spcAft>
              <a:buNone/>
            </a:pPr>
            <a:r>
              <a:rPr lang="en-US" sz="6500" b="1" dirty="0">
                <a:solidFill>
                  <a:srgbClr val="FFFFFF"/>
                </a:solidFill>
                <a:latin typeface="Lato"/>
                <a:ea typeface="Lato"/>
                <a:cs typeface="Lato"/>
                <a:sym typeface="Lato"/>
              </a:rPr>
              <a:t>7</a:t>
            </a:r>
            <a:endParaRPr sz="6500" b="1" dirty="0">
              <a:solidFill>
                <a:srgbClr val="FFFFFF"/>
              </a:solidFill>
              <a:latin typeface="Lato"/>
              <a:ea typeface="Lato"/>
              <a:cs typeface="Lato"/>
              <a:sym typeface="Lato"/>
            </a:endParaRPr>
          </a:p>
        </p:txBody>
      </p:sp>
      <p:sp>
        <p:nvSpPr>
          <p:cNvPr id="248" name="Google Shape;248;g2f5882f685f_0_254">
            <a:extLst>
              <a:ext uri="{FF2B5EF4-FFF2-40B4-BE49-F238E27FC236}">
                <a16:creationId xmlns:a16="http://schemas.microsoft.com/office/drawing/2014/main" id="{05A6F8FA-9A1A-734B-4CD3-678BAFBFD6DC}"/>
              </a:ext>
            </a:extLst>
          </p:cNvPr>
          <p:cNvSpPr/>
          <p:nvPr/>
        </p:nvSpPr>
        <p:spPr>
          <a:xfrm>
            <a:off x="2167275" y="3845172"/>
            <a:ext cx="3574500" cy="8649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2500" b="1" dirty="0">
                <a:solidFill>
                  <a:srgbClr val="FFFFFF"/>
                </a:solidFill>
                <a:latin typeface="Lato"/>
                <a:ea typeface="Lato"/>
                <a:cs typeface="Lato"/>
                <a:sym typeface="Lato"/>
              </a:rPr>
              <a:t>El </a:t>
            </a:r>
            <a:r>
              <a:rPr lang="en-US" sz="2500" b="1" dirty="0" err="1">
                <a:solidFill>
                  <a:srgbClr val="FFFFFF"/>
                </a:solidFill>
                <a:latin typeface="Lato"/>
                <a:ea typeface="Lato"/>
                <a:cs typeface="Lato"/>
                <a:sym typeface="Lato"/>
              </a:rPr>
              <a:t>Ministerio</a:t>
            </a:r>
            <a:r>
              <a:rPr lang="en-US" sz="2500" b="1" dirty="0">
                <a:solidFill>
                  <a:srgbClr val="FFFFFF"/>
                </a:solidFill>
                <a:latin typeface="Lato"/>
                <a:ea typeface="Lato"/>
                <a:cs typeface="Lato"/>
                <a:sym typeface="Lato"/>
              </a:rPr>
              <a:t> </a:t>
            </a:r>
            <a:r>
              <a:rPr lang="en-US" sz="2500" b="1" dirty="0" err="1">
                <a:solidFill>
                  <a:srgbClr val="FFFFFF"/>
                </a:solidFill>
                <a:latin typeface="Lato"/>
                <a:ea typeface="Lato"/>
                <a:cs typeface="Lato"/>
                <a:sym typeface="Lato"/>
              </a:rPr>
              <a:t>Cristocéntrico</a:t>
            </a:r>
            <a:endParaRPr sz="2500" b="1" dirty="0">
              <a:solidFill>
                <a:srgbClr val="FFFFFF"/>
              </a:solidFill>
              <a:latin typeface="Lato"/>
              <a:ea typeface="Lato"/>
              <a:cs typeface="Lato"/>
              <a:sym typeface="Lato"/>
            </a:endParaRPr>
          </a:p>
        </p:txBody>
      </p:sp>
      <p:sp>
        <p:nvSpPr>
          <p:cNvPr id="249" name="Google Shape;249;g2f5882f685f_0_254">
            <a:extLst>
              <a:ext uri="{FF2B5EF4-FFF2-40B4-BE49-F238E27FC236}">
                <a16:creationId xmlns:a16="http://schemas.microsoft.com/office/drawing/2014/main" id="{BE536649-62D3-2940-E24B-CD6E64022522}"/>
              </a:ext>
            </a:extLst>
          </p:cNvPr>
          <p:cNvSpPr/>
          <p:nvPr/>
        </p:nvSpPr>
        <p:spPr>
          <a:xfrm>
            <a:off x="5741672" y="4988422"/>
            <a:ext cx="5976000" cy="1425000"/>
          </a:xfrm>
          <a:prstGeom prst="rect">
            <a:avLst/>
          </a:prstGeom>
          <a:solidFill>
            <a:srgbClr val="009444"/>
          </a:solid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endParaRPr sz="2500" dirty="0">
              <a:solidFill>
                <a:srgbClr val="FFFFFF"/>
              </a:solidFill>
              <a:latin typeface="Lato"/>
              <a:ea typeface="Lato"/>
              <a:cs typeface="Lato"/>
              <a:sym typeface="Lato"/>
            </a:endParaRPr>
          </a:p>
          <a:p>
            <a:pPr marL="0" lvl="0" indent="0" algn="l" rtl="0">
              <a:lnSpc>
                <a:spcPct val="115000"/>
              </a:lnSpc>
              <a:spcBef>
                <a:spcPts val="0"/>
              </a:spcBef>
              <a:spcAft>
                <a:spcPts val="0"/>
              </a:spcAft>
              <a:buNone/>
            </a:pPr>
            <a:r>
              <a:rPr lang="en-US" sz="2500" dirty="0">
                <a:solidFill>
                  <a:srgbClr val="FFFFFF"/>
                </a:solidFill>
                <a:latin typeface="Lato"/>
                <a:ea typeface="Lato"/>
                <a:cs typeface="Lato"/>
                <a:sym typeface="Lato"/>
              </a:rPr>
              <a:t>2 </a:t>
            </a:r>
            <a:r>
              <a:rPr lang="en-US" sz="2500" dirty="0" err="1">
                <a:solidFill>
                  <a:srgbClr val="FFFFFF"/>
                </a:solidFill>
                <a:latin typeface="Lato"/>
                <a:ea typeface="Lato"/>
                <a:cs typeface="Lato"/>
                <a:sym typeface="Lato"/>
              </a:rPr>
              <a:t>Timoteo</a:t>
            </a:r>
            <a:r>
              <a:rPr lang="en-US" sz="2500" dirty="0">
                <a:solidFill>
                  <a:srgbClr val="FFFFFF"/>
                </a:solidFill>
                <a:latin typeface="Lato"/>
                <a:ea typeface="Lato"/>
                <a:cs typeface="Lato"/>
                <a:sym typeface="Lato"/>
              </a:rPr>
              <a:t> 3-4 </a:t>
            </a:r>
            <a:endParaRPr sz="2500" dirty="0">
              <a:solidFill>
                <a:srgbClr val="FFFFFF"/>
              </a:solidFill>
              <a:latin typeface="Lato"/>
              <a:ea typeface="Lato"/>
              <a:cs typeface="Lato"/>
              <a:sym typeface="Lato"/>
            </a:endParaRPr>
          </a:p>
        </p:txBody>
      </p:sp>
      <p:sp>
        <p:nvSpPr>
          <p:cNvPr id="250" name="Google Shape;250;g2f5882f685f_0_254">
            <a:extLst>
              <a:ext uri="{FF2B5EF4-FFF2-40B4-BE49-F238E27FC236}">
                <a16:creationId xmlns:a16="http://schemas.microsoft.com/office/drawing/2014/main" id="{8A3E7422-53EA-E798-6810-11EBB8BF0A34}"/>
              </a:ext>
            </a:extLst>
          </p:cNvPr>
          <p:cNvSpPr/>
          <p:nvPr/>
        </p:nvSpPr>
        <p:spPr>
          <a:xfrm>
            <a:off x="712574" y="4988395"/>
            <a:ext cx="5029200" cy="1425000"/>
          </a:xfrm>
          <a:prstGeom prst="rect">
            <a:avLst/>
          </a:prstGeom>
          <a:solidFill>
            <a:srgbClr val="0094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300">
              <a:latin typeface="Lato"/>
              <a:ea typeface="Lato"/>
              <a:cs typeface="Lato"/>
              <a:sym typeface="Lato"/>
            </a:endParaRPr>
          </a:p>
        </p:txBody>
      </p:sp>
      <p:sp>
        <p:nvSpPr>
          <p:cNvPr id="251" name="Google Shape;251;g2f5882f685f_0_254">
            <a:extLst>
              <a:ext uri="{FF2B5EF4-FFF2-40B4-BE49-F238E27FC236}">
                <a16:creationId xmlns:a16="http://schemas.microsoft.com/office/drawing/2014/main" id="{863B52F7-E6E8-2F92-4D96-E8EFFC8202E8}"/>
              </a:ext>
            </a:extLst>
          </p:cNvPr>
          <p:cNvSpPr/>
          <p:nvPr/>
        </p:nvSpPr>
        <p:spPr>
          <a:xfrm>
            <a:off x="2167274" y="4988422"/>
            <a:ext cx="1425000" cy="1425000"/>
          </a:xfrm>
          <a:prstGeom prst="rtTriangle">
            <a:avLst/>
          </a:prstGeom>
          <a:solidFill>
            <a:srgbClr val="0094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300">
              <a:latin typeface="Lato"/>
              <a:ea typeface="Lato"/>
              <a:cs typeface="Lato"/>
              <a:sym typeface="Lato"/>
            </a:endParaRPr>
          </a:p>
        </p:txBody>
      </p:sp>
      <p:sp>
        <p:nvSpPr>
          <p:cNvPr id="252" name="Google Shape;252;g2f5882f685f_0_254">
            <a:extLst>
              <a:ext uri="{FF2B5EF4-FFF2-40B4-BE49-F238E27FC236}">
                <a16:creationId xmlns:a16="http://schemas.microsoft.com/office/drawing/2014/main" id="{C4AAFFE5-C13C-8CF6-5A32-602BA458B772}"/>
              </a:ext>
            </a:extLst>
          </p:cNvPr>
          <p:cNvSpPr/>
          <p:nvPr/>
        </p:nvSpPr>
        <p:spPr>
          <a:xfrm>
            <a:off x="712574" y="4988422"/>
            <a:ext cx="1452900" cy="1425000"/>
          </a:xfrm>
          <a:prstGeom prst="rtTriangl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300">
              <a:latin typeface="Lato"/>
              <a:ea typeface="Lato"/>
              <a:cs typeface="Lato"/>
              <a:sym typeface="Lato"/>
            </a:endParaRPr>
          </a:p>
        </p:txBody>
      </p:sp>
      <p:sp>
        <p:nvSpPr>
          <p:cNvPr id="253" name="Google Shape;253;g2f5882f685f_0_254">
            <a:extLst>
              <a:ext uri="{FF2B5EF4-FFF2-40B4-BE49-F238E27FC236}">
                <a16:creationId xmlns:a16="http://schemas.microsoft.com/office/drawing/2014/main" id="{31FBBBDB-CC2F-0C0E-796C-1EB903EEF172}"/>
              </a:ext>
            </a:extLst>
          </p:cNvPr>
          <p:cNvSpPr/>
          <p:nvPr/>
        </p:nvSpPr>
        <p:spPr>
          <a:xfrm>
            <a:off x="972253" y="5445717"/>
            <a:ext cx="899700" cy="864900"/>
          </a:xfrm>
          <a:prstGeom prst="rect">
            <a:avLst/>
          </a:prstGeom>
          <a:noFill/>
          <a:ln>
            <a:noFill/>
          </a:ln>
        </p:spPr>
        <p:txBody>
          <a:bodyPr spcFirstLastPara="1" wrap="square" lIns="121900" tIns="121900" rIns="121900" bIns="121900" anchor="b" anchorCtr="0">
            <a:noAutofit/>
          </a:bodyPr>
          <a:lstStyle/>
          <a:p>
            <a:pPr marL="0" lvl="0" indent="0" algn="ctr" rtl="0">
              <a:spcBef>
                <a:spcPts val="0"/>
              </a:spcBef>
              <a:spcAft>
                <a:spcPts val="0"/>
              </a:spcAft>
              <a:buNone/>
            </a:pPr>
            <a:r>
              <a:rPr lang="en-US" sz="6500" b="1" dirty="0">
                <a:solidFill>
                  <a:srgbClr val="FFFFFF"/>
                </a:solidFill>
                <a:latin typeface="Lato"/>
                <a:ea typeface="Lato"/>
                <a:cs typeface="Lato"/>
                <a:sym typeface="Lato"/>
              </a:rPr>
              <a:t>8</a:t>
            </a:r>
            <a:endParaRPr sz="6500" b="1" dirty="0">
              <a:solidFill>
                <a:srgbClr val="FFFFFF"/>
              </a:solidFill>
              <a:latin typeface="Lato"/>
              <a:ea typeface="Lato"/>
              <a:cs typeface="Lato"/>
              <a:sym typeface="Lato"/>
            </a:endParaRPr>
          </a:p>
        </p:txBody>
      </p:sp>
      <p:sp>
        <p:nvSpPr>
          <p:cNvPr id="254" name="Google Shape;254;g2f5882f685f_0_254">
            <a:extLst>
              <a:ext uri="{FF2B5EF4-FFF2-40B4-BE49-F238E27FC236}">
                <a16:creationId xmlns:a16="http://schemas.microsoft.com/office/drawing/2014/main" id="{59CBEB21-4691-167A-0DE1-A8D8599E795E}"/>
              </a:ext>
            </a:extLst>
          </p:cNvPr>
          <p:cNvSpPr/>
          <p:nvPr/>
        </p:nvSpPr>
        <p:spPr>
          <a:xfrm>
            <a:off x="2167275" y="5293300"/>
            <a:ext cx="3574500" cy="8649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2500" b="1" dirty="0">
                <a:solidFill>
                  <a:srgbClr val="FFFFFF"/>
                </a:solidFill>
                <a:latin typeface="Lato"/>
                <a:ea typeface="Lato"/>
                <a:cs typeface="Lato"/>
                <a:sym typeface="Lato"/>
              </a:rPr>
              <a:t>Firme </a:t>
            </a:r>
            <a:r>
              <a:rPr lang="en-US" sz="2500" b="1" dirty="0" err="1">
                <a:solidFill>
                  <a:srgbClr val="FFFFFF"/>
                </a:solidFill>
                <a:latin typeface="Lato"/>
                <a:ea typeface="Lato"/>
                <a:cs typeface="Lato"/>
                <a:sym typeface="Lato"/>
              </a:rPr>
              <a:t>en</a:t>
            </a:r>
            <a:r>
              <a:rPr lang="en-US" sz="2500" b="1" dirty="0">
                <a:solidFill>
                  <a:srgbClr val="FFFFFF"/>
                </a:solidFill>
                <a:latin typeface="Lato"/>
                <a:ea typeface="Lato"/>
                <a:cs typeface="Lato"/>
                <a:sym typeface="Lato"/>
              </a:rPr>
              <a:t> las </a:t>
            </a:r>
            <a:r>
              <a:rPr lang="en-US" sz="2500" b="1" dirty="0" err="1">
                <a:solidFill>
                  <a:srgbClr val="FFFFFF"/>
                </a:solidFill>
                <a:latin typeface="Lato"/>
                <a:ea typeface="Lato"/>
                <a:cs typeface="Lato"/>
                <a:sym typeface="Lato"/>
              </a:rPr>
              <a:t>Escrituras</a:t>
            </a:r>
            <a:endParaRPr lang="en-US" sz="2500" b="1" dirty="0">
              <a:solidFill>
                <a:srgbClr val="FFFFFF"/>
              </a:solidFill>
              <a:latin typeface="Lato"/>
              <a:ea typeface="Lato"/>
              <a:cs typeface="Lato"/>
              <a:sym typeface="Lato"/>
            </a:endParaRPr>
          </a:p>
          <a:p>
            <a:pPr marL="0" lvl="0" indent="0" algn="l" rtl="0">
              <a:spcBef>
                <a:spcPts val="0"/>
              </a:spcBef>
              <a:spcAft>
                <a:spcPts val="0"/>
              </a:spcAft>
              <a:buNone/>
            </a:pPr>
            <a:r>
              <a:rPr lang="en-US" sz="2400" b="1" dirty="0">
                <a:solidFill>
                  <a:srgbClr val="FFFFFF"/>
                </a:solidFill>
                <a:latin typeface="Lato"/>
                <a:ea typeface="Lato"/>
                <a:cs typeface="Lato"/>
                <a:sym typeface="Lato"/>
              </a:rPr>
              <a:t>El </a:t>
            </a:r>
            <a:r>
              <a:rPr lang="en-US" sz="2400" b="1" dirty="0" err="1">
                <a:solidFill>
                  <a:srgbClr val="FFFFFF"/>
                </a:solidFill>
                <a:latin typeface="Lato"/>
                <a:ea typeface="Lato"/>
                <a:cs typeface="Lato"/>
                <a:sym typeface="Lato"/>
              </a:rPr>
              <a:t>ministerio</a:t>
            </a:r>
            <a:r>
              <a:rPr lang="en-US" sz="2400" b="1" dirty="0">
                <a:solidFill>
                  <a:srgbClr val="FFFFFF"/>
                </a:solidFill>
                <a:latin typeface="Lato"/>
                <a:ea typeface="Lato"/>
                <a:cs typeface="Lato"/>
                <a:sym typeface="Lato"/>
              </a:rPr>
              <a:t> es personal</a:t>
            </a:r>
            <a:endParaRPr sz="2400" b="1" dirty="0">
              <a:solidFill>
                <a:srgbClr val="FFFFFF"/>
              </a:solidFill>
              <a:latin typeface="Lato"/>
              <a:ea typeface="Lato"/>
              <a:cs typeface="Lato"/>
              <a:sym typeface="Lato"/>
            </a:endParaRPr>
          </a:p>
        </p:txBody>
      </p:sp>
    </p:spTree>
    <p:extLst>
      <p:ext uri="{BB962C8B-B14F-4D97-AF65-F5344CB8AC3E}">
        <p14:creationId xmlns:p14="http://schemas.microsoft.com/office/powerpoint/2010/main" val="4085133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09CFFBA0-2239-3A9B-E2F5-09D71F83D16C}"/>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61A6BDC0-4913-499C-4590-73415C644BF2}"/>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err="1">
                <a:solidFill>
                  <a:srgbClr val="009444"/>
                </a:solidFill>
                <a:latin typeface="Lato"/>
                <a:ea typeface="Lato"/>
                <a:cs typeface="Lato"/>
                <a:sym typeface="Lato"/>
              </a:rPr>
              <a:t>Recordatorio</a:t>
            </a:r>
            <a:r>
              <a:rPr lang="en-US" sz="4860" dirty="0">
                <a:solidFill>
                  <a:srgbClr val="009444"/>
                </a:solidFill>
                <a:latin typeface="Lato"/>
                <a:ea typeface="Lato"/>
                <a:cs typeface="Lato"/>
                <a:sym typeface="Lato"/>
              </a:rPr>
              <a:t>:</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7B038E67-096F-0D9D-39EF-D1C97B381B3E}"/>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26569B22-A94E-24E9-C665-9E937C5C6799}"/>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4E63D126-599D-6459-06E3-B3C058BB7988}"/>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30846F5A-8F04-0CFC-5B5D-6D53B9FDB245}"/>
              </a:ext>
            </a:extLst>
          </p:cNvPr>
          <p:cNvSpPr txBox="1"/>
          <p:nvPr/>
        </p:nvSpPr>
        <p:spPr>
          <a:xfrm>
            <a:off x="2374770" y="1815848"/>
            <a:ext cx="9486407" cy="4524275"/>
          </a:xfrm>
          <a:prstGeom prst="rect">
            <a:avLst/>
          </a:prstGeom>
          <a:noFill/>
          <a:ln>
            <a:noFill/>
          </a:ln>
        </p:spPr>
        <p:txBody>
          <a:bodyPr spcFirstLastPara="1" wrap="square" lIns="91425" tIns="45700" rIns="91425" bIns="45700" anchor="t" anchorCtr="0">
            <a:spAutoFit/>
          </a:bodyPr>
          <a:lstStyle/>
          <a:p>
            <a:pPr marL="19050" lvl="0" algn="l" rtl="0">
              <a:spcBef>
                <a:spcPts val="0"/>
              </a:spcBef>
              <a:spcAft>
                <a:spcPts val="0"/>
              </a:spcAft>
              <a:buClr>
                <a:schemeClr val="dk1"/>
              </a:buClr>
              <a:buSzPts val="3300"/>
            </a:pPr>
            <a:r>
              <a:rPr lang="es-PY" sz="3600" i="1" dirty="0">
                <a:latin typeface="Lato"/>
                <a:ea typeface="Lato"/>
                <a:cs typeface="Lato"/>
              </a:rPr>
              <a:t>Parte de la tarea para hoy fue:</a:t>
            </a:r>
            <a:endParaRPr lang="es-PY" sz="3600" b="0" i="1" dirty="0">
              <a:solidFill>
                <a:srgbClr val="000000"/>
              </a:solidFill>
              <a:effectLst/>
              <a:latin typeface="Lato"/>
              <a:ea typeface="Lato"/>
              <a:cs typeface="Lato"/>
            </a:endParaRPr>
          </a:p>
          <a:p>
            <a:pPr marL="19050" lvl="0" algn="l" rtl="0">
              <a:spcBef>
                <a:spcPts val="0"/>
              </a:spcBef>
              <a:spcAft>
                <a:spcPts val="0"/>
              </a:spcAft>
              <a:buClr>
                <a:schemeClr val="dk1"/>
              </a:buClr>
              <a:buSzPts val="3300"/>
            </a:pPr>
            <a:endParaRPr lang="es-PY" sz="3600" i="1" dirty="0">
              <a:latin typeface="Lato"/>
              <a:ea typeface="Lato"/>
              <a:cs typeface="Lato"/>
            </a:endParaRPr>
          </a:p>
          <a:p>
            <a:pPr marL="19050" lvl="0" algn="l" rtl="0">
              <a:spcBef>
                <a:spcPts val="0"/>
              </a:spcBef>
              <a:spcAft>
                <a:spcPts val="0"/>
              </a:spcAft>
              <a:buClr>
                <a:schemeClr val="dk1"/>
              </a:buClr>
              <a:buSzPts val="3300"/>
            </a:pPr>
            <a:r>
              <a:rPr lang="es-PY" sz="3600" b="0" i="1" dirty="0">
                <a:solidFill>
                  <a:srgbClr val="000000"/>
                </a:solidFill>
                <a:effectLst/>
                <a:latin typeface="Lato"/>
                <a:ea typeface="Lato"/>
                <a:cs typeface="Lato"/>
              </a:rPr>
              <a:t>Vas a escribir una carta de ánimo a tu Timoteo como parte del proyecto final.  Solo escríbele al profe un mensaje para avisarle a quien va a dirigir la carta. </a:t>
            </a:r>
          </a:p>
          <a:p>
            <a:pPr marL="19050" lvl="0" algn="l" rtl="0">
              <a:spcBef>
                <a:spcPts val="0"/>
              </a:spcBef>
              <a:spcAft>
                <a:spcPts val="0"/>
              </a:spcAft>
              <a:buClr>
                <a:schemeClr val="dk1"/>
              </a:buClr>
              <a:buSzPts val="3300"/>
            </a:pPr>
            <a:endParaRPr lang="es-PY" sz="3600" i="1" dirty="0">
              <a:latin typeface="Lato"/>
              <a:ea typeface="Lato"/>
              <a:cs typeface="Lato"/>
            </a:endParaRPr>
          </a:p>
          <a:p>
            <a:pPr marL="19050" lvl="0" algn="l" rtl="0">
              <a:spcBef>
                <a:spcPts val="0"/>
              </a:spcBef>
              <a:spcAft>
                <a:spcPts val="0"/>
              </a:spcAft>
              <a:buClr>
                <a:schemeClr val="dk1"/>
              </a:buClr>
              <a:buSzPts val="3300"/>
            </a:pPr>
            <a:r>
              <a:rPr lang="es-PY" sz="3600" i="1" dirty="0">
                <a:solidFill>
                  <a:schemeClr val="dk1"/>
                </a:solidFill>
                <a:latin typeface="Lato"/>
                <a:ea typeface="Lato"/>
                <a:cs typeface="Lato"/>
              </a:rPr>
              <a:t>¿A quién vas a animar con tu carta?</a:t>
            </a:r>
          </a:p>
        </p:txBody>
      </p:sp>
    </p:spTree>
    <p:extLst>
      <p:ext uri="{BB962C8B-B14F-4D97-AF65-F5344CB8AC3E}">
        <p14:creationId xmlns:p14="http://schemas.microsoft.com/office/powerpoint/2010/main" val="16905024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5"/>
          <p:cNvSpPr txBox="1"/>
          <p:nvPr/>
        </p:nvSpPr>
        <p:spPr>
          <a:xfrm>
            <a:off x="2237027" y="403125"/>
            <a:ext cx="89589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rgbClr val="009444"/>
                </a:solidFill>
                <a:latin typeface="Lato"/>
                <a:ea typeface="Lato"/>
                <a:cs typeface="Lato"/>
                <a:sym typeface="Lato"/>
              </a:rPr>
              <a:t>Objetivos de la Lección</a:t>
            </a:r>
            <a:endParaRPr sz="6000" b="0" i="0" u="none" strike="noStrike" cap="none">
              <a:solidFill>
                <a:srgbClr val="009444"/>
              </a:solidFill>
              <a:latin typeface="Lato"/>
              <a:ea typeface="Lato"/>
              <a:cs typeface="Lato"/>
              <a:sym typeface="Lato"/>
            </a:endParaRPr>
          </a:p>
        </p:txBody>
      </p:sp>
      <p:cxnSp>
        <p:nvCxnSpPr>
          <p:cNvPr id="127" name="Google Shape;127;p5"/>
          <p:cNvCxnSpPr/>
          <p:nvPr/>
        </p:nvCxnSpPr>
        <p:spPr>
          <a:xfrm>
            <a:off x="2373086" y="1597768"/>
            <a:ext cx="7195457" cy="0"/>
          </a:xfrm>
          <a:prstGeom prst="straightConnector1">
            <a:avLst/>
          </a:prstGeom>
          <a:noFill/>
          <a:ln w="38100" cap="flat" cmpd="sng">
            <a:solidFill>
              <a:srgbClr val="7F7F7F"/>
            </a:solidFill>
            <a:prstDash val="solid"/>
            <a:miter lim="800000"/>
            <a:headEnd type="none" w="sm" len="sm"/>
            <a:tailEnd type="none" w="sm" len="sm"/>
          </a:ln>
        </p:spPr>
      </p:cxnSp>
      <p:grpSp>
        <p:nvGrpSpPr>
          <p:cNvPr id="128" name="Google Shape;128;p5"/>
          <p:cNvGrpSpPr/>
          <p:nvPr/>
        </p:nvGrpSpPr>
        <p:grpSpPr>
          <a:xfrm>
            <a:off x="551075" y="2011050"/>
            <a:ext cx="11197475" cy="2537987"/>
            <a:chOff x="0" y="0"/>
            <a:chExt cx="10450280" cy="2537987"/>
          </a:xfrm>
        </p:grpSpPr>
        <p:sp>
          <p:nvSpPr>
            <p:cNvPr id="129" name="Google Shape;129;p5"/>
            <p:cNvSpPr/>
            <p:nvPr/>
          </p:nvSpPr>
          <p:spPr>
            <a:xfrm>
              <a:off x="0" y="481"/>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0" name="Google Shape;130;p5"/>
            <p:cNvSpPr/>
            <p:nvPr/>
          </p:nvSpPr>
          <p:spPr>
            <a:xfrm>
              <a:off x="341153" y="254232"/>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1" name="Google Shape;131;p5"/>
            <p:cNvSpPr/>
            <p:nvPr/>
          </p:nvSpPr>
          <p:spPr>
            <a:xfrm>
              <a:off x="1302586" y="0"/>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2" name="Google Shape;132;p5"/>
            <p:cNvSpPr txBox="1"/>
            <p:nvPr/>
          </p:nvSpPr>
          <p:spPr>
            <a:xfrm>
              <a:off x="1302586" y="0"/>
              <a:ext cx="9147694" cy="112778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s-PY" sz="2500" b="0" i="0" u="none" strike="noStrike" cap="none" dirty="0">
                  <a:solidFill>
                    <a:schemeClr val="lt1"/>
                  </a:solidFill>
                  <a:latin typeface="Lato"/>
                  <a:ea typeface="Lato"/>
                  <a:cs typeface="Lato"/>
                  <a:sym typeface="Lato"/>
                </a:rPr>
                <a:t>1. Aprenderemos la forma de enseñar a los creyentes de distintas situaciones socioeconómicas.  	 </a:t>
              </a:r>
              <a:endParaRPr sz="2500" b="0" i="0" u="none" strike="noStrike" cap="none" dirty="0">
                <a:solidFill>
                  <a:schemeClr val="lt1"/>
                </a:solidFill>
                <a:latin typeface="Lato"/>
                <a:ea typeface="Lato"/>
                <a:cs typeface="Lato"/>
                <a:sym typeface="Lato"/>
              </a:endParaRPr>
            </a:p>
          </p:txBody>
        </p:sp>
        <p:sp>
          <p:nvSpPr>
            <p:cNvPr id="133" name="Google Shape;133;p5"/>
            <p:cNvSpPr/>
            <p:nvPr/>
          </p:nvSpPr>
          <p:spPr>
            <a:xfrm>
              <a:off x="0" y="1410207"/>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4" name="Google Shape;134;p5"/>
            <p:cNvSpPr/>
            <p:nvPr/>
          </p:nvSpPr>
          <p:spPr>
            <a:xfrm>
              <a:off x="341153" y="1663958"/>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5" name="Google Shape;135;p5"/>
            <p:cNvSpPr/>
            <p:nvPr/>
          </p:nvSpPr>
          <p:spPr>
            <a:xfrm>
              <a:off x="1302586" y="1410207"/>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6" name="Google Shape;136;p5"/>
            <p:cNvSpPr txBox="1"/>
            <p:nvPr/>
          </p:nvSpPr>
          <p:spPr>
            <a:xfrm>
              <a:off x="1302586" y="1410207"/>
              <a:ext cx="9147694" cy="112778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a:buNone/>
              </a:pPr>
              <a:r>
                <a:rPr lang="en-US" sz="2500" b="0" i="0" u="none" strike="noStrike" cap="none" dirty="0">
                  <a:solidFill>
                    <a:schemeClr val="lt1"/>
                  </a:solidFill>
                  <a:latin typeface="Lato"/>
                  <a:ea typeface="Lato"/>
                  <a:cs typeface="Lato"/>
                  <a:sym typeface="Lato"/>
                </a:rPr>
                <a:t>2. </a:t>
              </a:r>
              <a:r>
                <a:rPr lang="en-US" sz="2500" b="0" i="0" u="none" strike="noStrike" cap="none" dirty="0" err="1">
                  <a:solidFill>
                    <a:schemeClr val="lt1"/>
                  </a:solidFill>
                  <a:latin typeface="Lato"/>
                  <a:ea typeface="Lato"/>
                  <a:cs typeface="Lato"/>
                  <a:sym typeface="Lato"/>
                </a:rPr>
                <a:t>Exploraremos</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el</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contentamiento</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piadoso</a:t>
              </a:r>
              <a:r>
                <a:rPr lang="en-US" sz="2500" b="0" i="0" u="none" strike="noStrike" cap="none" dirty="0">
                  <a:solidFill>
                    <a:schemeClr val="lt1"/>
                  </a:solidFill>
                  <a:latin typeface="Lato"/>
                  <a:ea typeface="Lato"/>
                  <a:cs typeface="Lato"/>
                  <a:sym typeface="Lato"/>
                </a:rPr>
                <a:t>, y las </a:t>
              </a:r>
              <a:r>
                <a:rPr lang="en-US" sz="2500" b="0" i="0" u="none" strike="noStrike" cap="none" dirty="0" err="1">
                  <a:solidFill>
                    <a:schemeClr val="lt1"/>
                  </a:solidFill>
                  <a:latin typeface="Lato"/>
                  <a:ea typeface="Lato"/>
                  <a:cs typeface="Lato"/>
                  <a:sym typeface="Lato"/>
                </a:rPr>
                <a:t>tentaciones</a:t>
              </a:r>
              <a:r>
                <a:rPr lang="en-US" sz="2500" b="0" i="0" u="none" strike="noStrike" cap="none" dirty="0">
                  <a:solidFill>
                    <a:schemeClr val="lt1"/>
                  </a:solidFill>
                  <a:latin typeface="Lato"/>
                  <a:ea typeface="Lato"/>
                  <a:cs typeface="Lato"/>
                  <a:sym typeface="Lato"/>
                </a:rPr>
                <a:t> que </a:t>
              </a:r>
              <a:r>
                <a:rPr lang="en-US" sz="2500" b="0" i="0" u="none" strike="noStrike" cap="none" dirty="0" err="1">
                  <a:solidFill>
                    <a:schemeClr val="lt1"/>
                  </a:solidFill>
                  <a:latin typeface="Lato"/>
                  <a:ea typeface="Lato"/>
                  <a:cs typeface="Lato"/>
                  <a:sym typeface="Lato"/>
                </a:rPr>
                <a:t>enfrentan</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los</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líderes</a:t>
              </a:r>
              <a:r>
                <a:rPr lang="en-US" sz="2500" b="0" i="0" u="none" strike="noStrike" cap="none" dirty="0">
                  <a:solidFill>
                    <a:schemeClr val="lt1"/>
                  </a:solidFill>
                  <a:latin typeface="Lato"/>
                  <a:ea typeface="Lato"/>
                  <a:cs typeface="Lato"/>
                  <a:sym typeface="Lato"/>
                </a:rPr>
                <a:t> y </a:t>
              </a:r>
              <a:r>
                <a:rPr lang="en-US" sz="2500" b="0" i="0" u="none" strike="noStrike" cap="none" dirty="0" err="1">
                  <a:solidFill>
                    <a:schemeClr val="lt1"/>
                  </a:solidFill>
                  <a:latin typeface="Lato"/>
                  <a:ea typeface="Lato"/>
                  <a:cs typeface="Lato"/>
                  <a:sym typeface="Lato"/>
                </a:rPr>
                <a:t>miembros</a:t>
              </a:r>
              <a:r>
                <a:rPr lang="en-US" sz="2500" b="0" i="0" u="none" strike="noStrike" cap="none" dirty="0">
                  <a:solidFill>
                    <a:schemeClr val="lt1"/>
                  </a:solidFill>
                  <a:latin typeface="Lato"/>
                  <a:ea typeface="Lato"/>
                  <a:cs typeface="Lato"/>
                  <a:sym typeface="Lato"/>
                </a:rPr>
                <a:t> de la Iglesia.</a:t>
              </a:r>
              <a:endParaRPr sz="2500" b="0" i="0" u="none" strike="noStrike" cap="none" dirty="0">
                <a:solidFill>
                  <a:schemeClr val="lt1"/>
                </a:solidFill>
                <a:latin typeface="Lato"/>
                <a:ea typeface="Lato"/>
                <a:cs typeface="Lato"/>
                <a:sym typeface="Lato"/>
              </a:endParaRPr>
            </a:p>
          </p:txBody>
        </p:sp>
      </p:grpSp>
      <p:pic>
        <p:nvPicPr>
          <p:cNvPr id="141" name="Google Shape;141;p5" descr="A green bird with leaves&#10;&#10;Description automatically generated"/>
          <p:cNvPicPr preferRelativeResize="0"/>
          <p:nvPr/>
        </p:nvPicPr>
        <p:blipFill rotWithShape="1">
          <a:blip r:embed="rId4">
            <a:alphaModFix/>
          </a:blip>
          <a:srcRect/>
          <a:stretch/>
        </p:blipFill>
        <p:spPr>
          <a:xfrm>
            <a:off x="10500489" y="289924"/>
            <a:ext cx="1399035" cy="1170434"/>
          </a:xfrm>
          <a:prstGeom prst="rect">
            <a:avLst/>
          </a:prstGeom>
          <a:noFill/>
          <a:ln>
            <a:noFill/>
          </a:ln>
        </p:spPr>
      </p:pic>
      <p:sp>
        <p:nvSpPr>
          <p:cNvPr id="3" name="Oval 2">
            <a:extLst>
              <a:ext uri="{FF2B5EF4-FFF2-40B4-BE49-F238E27FC236}">
                <a16:creationId xmlns:a16="http://schemas.microsoft.com/office/drawing/2014/main" id="{34B1D66C-6B56-8BAA-B0E8-BA499792E7D4}"/>
              </a:ext>
            </a:extLst>
          </p:cNvPr>
          <p:cNvSpPr/>
          <p:nvPr/>
        </p:nvSpPr>
        <p:spPr>
          <a:xfrm>
            <a:off x="351692" y="1845383"/>
            <a:ext cx="11547832" cy="1465253"/>
          </a:xfrm>
          <a:prstGeom prst="ellipse">
            <a:avLst/>
          </a:prstGeom>
          <a:noFill/>
          <a:ln w="508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a:extLst>
            <a:ext uri="{FF2B5EF4-FFF2-40B4-BE49-F238E27FC236}">
              <a16:creationId xmlns:a16="http://schemas.microsoft.com/office/drawing/2014/main" id="{B418A6C6-7C24-B59B-3331-547B3535D2E5}"/>
            </a:ext>
          </a:extLst>
        </p:cNvPr>
        <p:cNvGrpSpPr/>
        <p:nvPr/>
      </p:nvGrpSpPr>
      <p:grpSpPr>
        <a:xfrm>
          <a:off x="0" y="0"/>
          <a:ext cx="0" cy="0"/>
          <a:chOff x="0" y="0"/>
          <a:chExt cx="0" cy="0"/>
        </a:xfrm>
      </p:grpSpPr>
      <p:sp>
        <p:nvSpPr>
          <p:cNvPr id="126" name="Google Shape;126;p5">
            <a:extLst>
              <a:ext uri="{FF2B5EF4-FFF2-40B4-BE49-F238E27FC236}">
                <a16:creationId xmlns:a16="http://schemas.microsoft.com/office/drawing/2014/main" id="{3FB16854-B886-E99D-673A-CE58A4C81E2B}"/>
              </a:ext>
            </a:extLst>
          </p:cNvPr>
          <p:cNvSpPr txBox="1"/>
          <p:nvPr/>
        </p:nvSpPr>
        <p:spPr>
          <a:xfrm>
            <a:off x="2237027" y="403125"/>
            <a:ext cx="89589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rgbClr val="009444"/>
                </a:solidFill>
                <a:latin typeface="Lato"/>
                <a:ea typeface="Lato"/>
                <a:cs typeface="Lato"/>
                <a:sym typeface="Lato"/>
              </a:rPr>
              <a:t>Objetivos de la Lección</a:t>
            </a:r>
            <a:endParaRPr sz="6000" b="0" i="0" u="none" strike="noStrike" cap="none">
              <a:solidFill>
                <a:srgbClr val="009444"/>
              </a:solidFill>
              <a:latin typeface="Lato"/>
              <a:ea typeface="Lato"/>
              <a:cs typeface="Lato"/>
              <a:sym typeface="Lato"/>
            </a:endParaRPr>
          </a:p>
        </p:txBody>
      </p:sp>
      <p:cxnSp>
        <p:nvCxnSpPr>
          <p:cNvPr id="127" name="Google Shape;127;p5">
            <a:extLst>
              <a:ext uri="{FF2B5EF4-FFF2-40B4-BE49-F238E27FC236}">
                <a16:creationId xmlns:a16="http://schemas.microsoft.com/office/drawing/2014/main" id="{4FE2EE18-C5B8-02A3-06AB-164B9B664422}"/>
              </a:ext>
            </a:extLst>
          </p:cNvPr>
          <p:cNvCxnSpPr/>
          <p:nvPr/>
        </p:nvCxnSpPr>
        <p:spPr>
          <a:xfrm>
            <a:off x="2373086" y="1597768"/>
            <a:ext cx="7195457" cy="0"/>
          </a:xfrm>
          <a:prstGeom prst="straightConnector1">
            <a:avLst/>
          </a:prstGeom>
          <a:noFill/>
          <a:ln w="38100" cap="flat" cmpd="sng">
            <a:solidFill>
              <a:srgbClr val="7F7F7F"/>
            </a:solidFill>
            <a:prstDash val="solid"/>
            <a:miter lim="800000"/>
            <a:headEnd type="none" w="sm" len="sm"/>
            <a:tailEnd type="none" w="sm" len="sm"/>
          </a:ln>
        </p:spPr>
      </p:cxnSp>
      <p:grpSp>
        <p:nvGrpSpPr>
          <p:cNvPr id="128" name="Google Shape;128;p5">
            <a:extLst>
              <a:ext uri="{FF2B5EF4-FFF2-40B4-BE49-F238E27FC236}">
                <a16:creationId xmlns:a16="http://schemas.microsoft.com/office/drawing/2014/main" id="{E559633A-8F70-75AE-7338-286E67838FEA}"/>
              </a:ext>
            </a:extLst>
          </p:cNvPr>
          <p:cNvGrpSpPr/>
          <p:nvPr/>
        </p:nvGrpSpPr>
        <p:grpSpPr>
          <a:xfrm>
            <a:off x="551075" y="2011050"/>
            <a:ext cx="11197475" cy="2537987"/>
            <a:chOff x="0" y="0"/>
            <a:chExt cx="10450280" cy="2537987"/>
          </a:xfrm>
        </p:grpSpPr>
        <p:sp>
          <p:nvSpPr>
            <p:cNvPr id="129" name="Google Shape;129;p5">
              <a:extLst>
                <a:ext uri="{FF2B5EF4-FFF2-40B4-BE49-F238E27FC236}">
                  <a16:creationId xmlns:a16="http://schemas.microsoft.com/office/drawing/2014/main" id="{E9984CDA-8546-0211-1140-BB06C0F2661B}"/>
                </a:ext>
              </a:extLst>
            </p:cNvPr>
            <p:cNvSpPr/>
            <p:nvPr/>
          </p:nvSpPr>
          <p:spPr>
            <a:xfrm>
              <a:off x="0" y="481"/>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0" name="Google Shape;130;p5">
              <a:extLst>
                <a:ext uri="{FF2B5EF4-FFF2-40B4-BE49-F238E27FC236}">
                  <a16:creationId xmlns:a16="http://schemas.microsoft.com/office/drawing/2014/main" id="{25682043-6085-8713-C517-8614E506DE7D}"/>
                </a:ext>
              </a:extLst>
            </p:cNvPr>
            <p:cNvSpPr/>
            <p:nvPr/>
          </p:nvSpPr>
          <p:spPr>
            <a:xfrm>
              <a:off x="341153" y="254232"/>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1" name="Google Shape;131;p5">
              <a:extLst>
                <a:ext uri="{FF2B5EF4-FFF2-40B4-BE49-F238E27FC236}">
                  <a16:creationId xmlns:a16="http://schemas.microsoft.com/office/drawing/2014/main" id="{77DA8685-E6AE-4193-D0A2-0CB612885CDA}"/>
                </a:ext>
              </a:extLst>
            </p:cNvPr>
            <p:cNvSpPr/>
            <p:nvPr/>
          </p:nvSpPr>
          <p:spPr>
            <a:xfrm>
              <a:off x="1302586" y="0"/>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2" name="Google Shape;132;p5">
              <a:extLst>
                <a:ext uri="{FF2B5EF4-FFF2-40B4-BE49-F238E27FC236}">
                  <a16:creationId xmlns:a16="http://schemas.microsoft.com/office/drawing/2014/main" id="{11CA7D1F-D184-B2C2-6FE0-4EDEBC1362CD}"/>
                </a:ext>
              </a:extLst>
            </p:cNvPr>
            <p:cNvSpPr txBox="1"/>
            <p:nvPr/>
          </p:nvSpPr>
          <p:spPr>
            <a:xfrm>
              <a:off x="1302586" y="0"/>
              <a:ext cx="9147694" cy="112778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s-PY" sz="2500" b="0" i="0" u="none" strike="noStrike" cap="none" dirty="0">
                  <a:solidFill>
                    <a:schemeClr val="lt1"/>
                  </a:solidFill>
                  <a:latin typeface="Lato"/>
                  <a:ea typeface="Lato"/>
                  <a:cs typeface="Lato"/>
                  <a:sym typeface="Lato"/>
                </a:rPr>
                <a:t>1. Aprenderemos la forma de enseñar a los creyentes de distintas situaciones socioeconómicas.  	 </a:t>
              </a:r>
              <a:endParaRPr sz="2500" b="0" i="0" u="none" strike="noStrike" cap="none" dirty="0">
                <a:solidFill>
                  <a:schemeClr val="lt1"/>
                </a:solidFill>
                <a:latin typeface="Lato"/>
                <a:ea typeface="Lato"/>
                <a:cs typeface="Lato"/>
                <a:sym typeface="Lato"/>
              </a:endParaRPr>
            </a:p>
          </p:txBody>
        </p:sp>
        <p:sp>
          <p:nvSpPr>
            <p:cNvPr id="133" name="Google Shape;133;p5">
              <a:extLst>
                <a:ext uri="{FF2B5EF4-FFF2-40B4-BE49-F238E27FC236}">
                  <a16:creationId xmlns:a16="http://schemas.microsoft.com/office/drawing/2014/main" id="{2D49E87A-FE7D-0130-C3B8-15A978D52625}"/>
                </a:ext>
              </a:extLst>
            </p:cNvPr>
            <p:cNvSpPr/>
            <p:nvPr/>
          </p:nvSpPr>
          <p:spPr>
            <a:xfrm>
              <a:off x="0" y="1410207"/>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4" name="Google Shape;134;p5">
              <a:extLst>
                <a:ext uri="{FF2B5EF4-FFF2-40B4-BE49-F238E27FC236}">
                  <a16:creationId xmlns:a16="http://schemas.microsoft.com/office/drawing/2014/main" id="{1F9D5DB8-BE03-EDD4-3887-8FCAD1C30D80}"/>
                </a:ext>
              </a:extLst>
            </p:cNvPr>
            <p:cNvSpPr/>
            <p:nvPr/>
          </p:nvSpPr>
          <p:spPr>
            <a:xfrm>
              <a:off x="341153" y="1663958"/>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5" name="Google Shape;135;p5">
              <a:extLst>
                <a:ext uri="{FF2B5EF4-FFF2-40B4-BE49-F238E27FC236}">
                  <a16:creationId xmlns:a16="http://schemas.microsoft.com/office/drawing/2014/main" id="{F1910E54-F1F7-A940-CEBB-8AE7339059C8}"/>
                </a:ext>
              </a:extLst>
            </p:cNvPr>
            <p:cNvSpPr/>
            <p:nvPr/>
          </p:nvSpPr>
          <p:spPr>
            <a:xfrm>
              <a:off x="1302586" y="1410207"/>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6" name="Google Shape;136;p5">
              <a:extLst>
                <a:ext uri="{FF2B5EF4-FFF2-40B4-BE49-F238E27FC236}">
                  <a16:creationId xmlns:a16="http://schemas.microsoft.com/office/drawing/2014/main" id="{FE904D96-53AE-9C70-F1BF-0BF91D744F7D}"/>
                </a:ext>
              </a:extLst>
            </p:cNvPr>
            <p:cNvSpPr txBox="1"/>
            <p:nvPr/>
          </p:nvSpPr>
          <p:spPr>
            <a:xfrm>
              <a:off x="1302586" y="1410207"/>
              <a:ext cx="9147694" cy="112778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a:buNone/>
              </a:pPr>
              <a:r>
                <a:rPr lang="en-US" sz="2500" b="0" i="0" u="none" strike="noStrike" cap="none" dirty="0">
                  <a:solidFill>
                    <a:schemeClr val="lt1"/>
                  </a:solidFill>
                  <a:latin typeface="Lato"/>
                  <a:ea typeface="Lato"/>
                  <a:cs typeface="Lato"/>
                  <a:sym typeface="Lato"/>
                </a:rPr>
                <a:t>2. </a:t>
              </a:r>
              <a:r>
                <a:rPr lang="en-US" sz="2500" b="0" i="0" u="none" strike="noStrike" cap="none" dirty="0" err="1">
                  <a:solidFill>
                    <a:schemeClr val="lt1"/>
                  </a:solidFill>
                  <a:latin typeface="Lato"/>
                  <a:ea typeface="Lato"/>
                  <a:cs typeface="Lato"/>
                  <a:sym typeface="Lato"/>
                </a:rPr>
                <a:t>Exploraremos</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el</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contentamiento</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piadoso</a:t>
              </a:r>
              <a:r>
                <a:rPr lang="en-US" sz="2500" b="0" i="0" u="none" strike="noStrike" cap="none" dirty="0">
                  <a:solidFill>
                    <a:schemeClr val="lt1"/>
                  </a:solidFill>
                  <a:latin typeface="Lato"/>
                  <a:ea typeface="Lato"/>
                  <a:cs typeface="Lato"/>
                  <a:sym typeface="Lato"/>
                </a:rPr>
                <a:t>, y las </a:t>
              </a:r>
              <a:r>
                <a:rPr lang="en-US" sz="2500" b="0" i="0" u="none" strike="noStrike" cap="none" dirty="0" err="1">
                  <a:solidFill>
                    <a:schemeClr val="lt1"/>
                  </a:solidFill>
                  <a:latin typeface="Lato"/>
                  <a:ea typeface="Lato"/>
                  <a:cs typeface="Lato"/>
                  <a:sym typeface="Lato"/>
                </a:rPr>
                <a:t>tentaciones</a:t>
              </a:r>
              <a:r>
                <a:rPr lang="en-US" sz="2500" b="0" i="0" u="none" strike="noStrike" cap="none" dirty="0">
                  <a:solidFill>
                    <a:schemeClr val="lt1"/>
                  </a:solidFill>
                  <a:latin typeface="Lato"/>
                  <a:ea typeface="Lato"/>
                  <a:cs typeface="Lato"/>
                  <a:sym typeface="Lato"/>
                </a:rPr>
                <a:t> que </a:t>
              </a:r>
              <a:r>
                <a:rPr lang="en-US" sz="2500" b="0" i="0" u="none" strike="noStrike" cap="none" dirty="0" err="1">
                  <a:solidFill>
                    <a:schemeClr val="lt1"/>
                  </a:solidFill>
                  <a:latin typeface="Lato"/>
                  <a:ea typeface="Lato"/>
                  <a:cs typeface="Lato"/>
                  <a:sym typeface="Lato"/>
                </a:rPr>
                <a:t>enfrentan</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los</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líderes</a:t>
              </a:r>
              <a:r>
                <a:rPr lang="en-US" sz="2500" b="0" i="0" u="none" strike="noStrike" cap="none" dirty="0">
                  <a:solidFill>
                    <a:schemeClr val="lt1"/>
                  </a:solidFill>
                  <a:latin typeface="Lato"/>
                  <a:ea typeface="Lato"/>
                  <a:cs typeface="Lato"/>
                  <a:sym typeface="Lato"/>
                </a:rPr>
                <a:t> y </a:t>
              </a:r>
              <a:r>
                <a:rPr lang="en-US" sz="2500" b="0" i="0" u="none" strike="noStrike" cap="none" dirty="0" err="1">
                  <a:solidFill>
                    <a:schemeClr val="lt1"/>
                  </a:solidFill>
                  <a:latin typeface="Lato"/>
                  <a:ea typeface="Lato"/>
                  <a:cs typeface="Lato"/>
                  <a:sym typeface="Lato"/>
                </a:rPr>
                <a:t>miembros</a:t>
              </a:r>
              <a:r>
                <a:rPr lang="en-US" sz="2500" b="0" i="0" u="none" strike="noStrike" cap="none" dirty="0">
                  <a:solidFill>
                    <a:schemeClr val="lt1"/>
                  </a:solidFill>
                  <a:latin typeface="Lato"/>
                  <a:ea typeface="Lato"/>
                  <a:cs typeface="Lato"/>
                  <a:sym typeface="Lato"/>
                </a:rPr>
                <a:t> de la Iglesia.</a:t>
              </a:r>
              <a:endParaRPr sz="2500" b="0" i="0" u="none" strike="noStrike" cap="none" dirty="0">
                <a:solidFill>
                  <a:schemeClr val="lt1"/>
                </a:solidFill>
                <a:latin typeface="Lato"/>
                <a:ea typeface="Lato"/>
                <a:cs typeface="Lato"/>
                <a:sym typeface="Lato"/>
              </a:endParaRPr>
            </a:p>
          </p:txBody>
        </p:sp>
      </p:grpSp>
      <p:pic>
        <p:nvPicPr>
          <p:cNvPr id="141" name="Google Shape;141;p5" descr="A green bird with leaves&#10;&#10;Description automatically generated">
            <a:extLst>
              <a:ext uri="{FF2B5EF4-FFF2-40B4-BE49-F238E27FC236}">
                <a16:creationId xmlns:a16="http://schemas.microsoft.com/office/drawing/2014/main" id="{CC063BCA-E08B-9D2F-03DB-BDBC455194C4}"/>
              </a:ext>
            </a:extLst>
          </p:cNvPr>
          <p:cNvPicPr preferRelativeResize="0"/>
          <p:nvPr/>
        </p:nvPicPr>
        <p:blipFill rotWithShape="1">
          <a:blip r:embed="rId4">
            <a:alphaModFix/>
          </a:blip>
          <a:srcRect/>
          <a:stretch/>
        </p:blipFill>
        <p:spPr>
          <a:xfrm>
            <a:off x="10500489" y="289924"/>
            <a:ext cx="1399035" cy="1170434"/>
          </a:xfrm>
          <a:prstGeom prst="rect">
            <a:avLst/>
          </a:prstGeom>
          <a:noFill/>
          <a:ln>
            <a:noFill/>
          </a:ln>
        </p:spPr>
      </p:pic>
      <p:sp>
        <p:nvSpPr>
          <p:cNvPr id="3" name="Oval 2">
            <a:extLst>
              <a:ext uri="{FF2B5EF4-FFF2-40B4-BE49-F238E27FC236}">
                <a16:creationId xmlns:a16="http://schemas.microsoft.com/office/drawing/2014/main" id="{84A5FFC9-952D-8CA2-07EB-F176171179C4}"/>
              </a:ext>
            </a:extLst>
          </p:cNvPr>
          <p:cNvSpPr/>
          <p:nvPr/>
        </p:nvSpPr>
        <p:spPr>
          <a:xfrm>
            <a:off x="351692" y="1845383"/>
            <a:ext cx="11547832" cy="1465253"/>
          </a:xfrm>
          <a:prstGeom prst="ellipse">
            <a:avLst/>
          </a:prstGeom>
          <a:noFill/>
          <a:ln w="508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5389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AEF3697F-27CB-2528-9C9C-55E0C1DB7169}"/>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34169755-C761-271C-7355-768D3E428BB7}"/>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err="1">
                <a:solidFill>
                  <a:srgbClr val="009444"/>
                </a:solidFill>
                <a:latin typeface="Lato"/>
                <a:ea typeface="Lato"/>
                <a:cs typeface="Lato"/>
                <a:sym typeface="Lato"/>
              </a:rPr>
              <a:t>Reacciona</a:t>
            </a:r>
            <a:r>
              <a:rPr lang="en-US" sz="4860" dirty="0">
                <a:solidFill>
                  <a:srgbClr val="009444"/>
                </a:solidFill>
                <a:latin typeface="Lato"/>
                <a:ea typeface="Lato"/>
                <a:cs typeface="Lato"/>
                <a:sym typeface="Lato"/>
              </a:rPr>
              <a:t> a lo </a:t>
            </a:r>
            <a:r>
              <a:rPr lang="en-US" sz="4860" dirty="0" err="1">
                <a:solidFill>
                  <a:srgbClr val="009444"/>
                </a:solidFill>
                <a:latin typeface="Lato"/>
                <a:ea typeface="Lato"/>
                <a:cs typeface="Lato"/>
                <a:sym typeface="Lato"/>
              </a:rPr>
              <a:t>siguiente</a:t>
            </a:r>
            <a:r>
              <a:rPr lang="en-US" sz="4860" dirty="0">
                <a:solidFill>
                  <a:srgbClr val="009444"/>
                </a:solidFill>
                <a:latin typeface="Lato"/>
                <a:ea typeface="Lato"/>
                <a:cs typeface="Lato"/>
                <a:sym typeface="Lato"/>
              </a:rPr>
              <a:t>:</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392A1338-B8E6-0A19-7FD5-A7B014E717A0}"/>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FB2E8953-E102-9283-8A57-571AA8A9CB40}"/>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EB9F635D-83C5-A336-17F6-03C333890B37}"/>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EBC866EC-48A8-D54D-6555-510441CFE1D8}"/>
              </a:ext>
            </a:extLst>
          </p:cNvPr>
          <p:cNvSpPr txBox="1"/>
          <p:nvPr/>
        </p:nvSpPr>
        <p:spPr>
          <a:xfrm>
            <a:off x="2374770" y="2192227"/>
            <a:ext cx="9183102" cy="3416279"/>
          </a:xfrm>
          <a:prstGeom prst="rect">
            <a:avLst/>
          </a:prstGeom>
          <a:noFill/>
          <a:ln>
            <a:noFill/>
          </a:ln>
        </p:spPr>
        <p:txBody>
          <a:bodyPr spcFirstLastPara="1" wrap="square" lIns="91425" tIns="45700" rIns="91425" bIns="45700" anchor="t" anchorCtr="0">
            <a:spAutoFit/>
          </a:bodyPr>
          <a:lstStyle/>
          <a:p>
            <a:pPr marL="19050" lvl="0" algn="l" rtl="0">
              <a:spcBef>
                <a:spcPts val="0"/>
              </a:spcBef>
              <a:spcAft>
                <a:spcPts val="0"/>
              </a:spcAft>
              <a:buClr>
                <a:schemeClr val="dk1"/>
              </a:buClr>
              <a:buSzPts val="3300"/>
            </a:pPr>
            <a:r>
              <a:rPr lang="es-PY" sz="3600" b="0" i="1" dirty="0">
                <a:solidFill>
                  <a:srgbClr val="000000"/>
                </a:solidFill>
                <a:effectLst/>
                <a:latin typeface="Lato"/>
                <a:ea typeface="Lato"/>
                <a:cs typeface="Lato"/>
              </a:rPr>
              <a:t>El evangelio de Cristo que predica la iglesia cambia tu vida fuera de la iglesia</a:t>
            </a:r>
            <a:r>
              <a:rPr lang="es-PY" sz="3600" i="1" dirty="0">
                <a:latin typeface="Lato"/>
                <a:ea typeface="Lato"/>
                <a:cs typeface="Lato"/>
              </a:rPr>
              <a:t>:</a:t>
            </a:r>
            <a:r>
              <a:rPr lang="es-PY" sz="3600" b="0" i="1" dirty="0">
                <a:solidFill>
                  <a:srgbClr val="000000"/>
                </a:solidFill>
                <a:effectLst/>
                <a:latin typeface="Lato"/>
                <a:ea typeface="Lato"/>
                <a:cs typeface="Lato"/>
              </a:rPr>
              <a:t> tu vida laboral, tus finanzas, tus prioridades y los anhelos de tu corazón, y la forma en que convives con personas de otro estrato económico.</a:t>
            </a:r>
            <a:endParaRPr lang="es-PY" sz="3600" i="1" dirty="0">
              <a:solidFill>
                <a:schemeClr val="dk1"/>
              </a:solidFill>
              <a:latin typeface="Lato"/>
              <a:ea typeface="Lato"/>
              <a:cs typeface="Lato"/>
            </a:endParaRPr>
          </a:p>
        </p:txBody>
      </p:sp>
    </p:spTree>
    <p:extLst>
      <p:ext uri="{BB962C8B-B14F-4D97-AF65-F5344CB8AC3E}">
        <p14:creationId xmlns:p14="http://schemas.microsoft.com/office/powerpoint/2010/main" val="4067986275"/>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CA98D1A91E88F4EA07A1308032786DE" ma:contentTypeVersion="16" ma:contentTypeDescription="Create a new document." ma:contentTypeScope="" ma:versionID="259078aa2b36d650f52ed406327e51aa">
  <xsd:schema xmlns:xsd="http://www.w3.org/2001/XMLSchema" xmlns:xs="http://www.w3.org/2001/XMLSchema" xmlns:p="http://schemas.microsoft.com/office/2006/metadata/properties" xmlns:ns2="38896d1c-d48b-47b1-97a9-761dcde349b0" xmlns:ns3="5cd1452d-5967-4622-9749-a306807ee3c9" xmlns:ns4="9d1aa794-ada9-4a3e-9c2a-189f245fcbb8" targetNamespace="http://schemas.microsoft.com/office/2006/metadata/properties" ma:root="true" ma:fieldsID="04894a175f2f4d40fc41aa97290131e9" ns2:_="" ns3:_="" ns4:_="">
    <xsd:import namespace="38896d1c-d48b-47b1-97a9-761dcde349b0"/>
    <xsd:import namespace="5cd1452d-5967-4622-9749-a306807ee3c9"/>
    <xsd:import namespace="9d1aa794-ada9-4a3e-9c2a-189f245fcbb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CR" minOccurs="0"/>
                <xsd:element ref="ns2:Doc_x002e__x0023_" minOccurs="0"/>
                <xsd:element ref="ns2:lcf76f155ced4ddcb4097134ff3c332f" minOccurs="0"/>
                <xsd:element ref="ns4:TaxCatchAll" minOccurs="0"/>
                <xsd:element ref="ns2:MediaServiceSearchProperties" minOccurs="0"/>
                <xsd:element ref="ns2:MediaServiceObjectDetectorVersions" minOccurs="0"/>
                <xsd:element ref="ns2:MediaLengthInSecond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896d1c-d48b-47b1-97a9-761dcde349b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Doc_x002e__x0023_" ma:index="14" nillable="true" ma:displayName="Doc Number" ma:decimals="3" ma:format="Dropdown" ma:indexed="true" ma:internalName="Doc_x002e__x0023_" ma:percentage="FALSE">
      <xsd:simpleType>
        <xsd:restriction base="dms:Number"/>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d50e1b83-9df9-4a26-aedb-ff3d8b0dda66" ma:termSetId="09814cd3-568e-fe90-9814-8d621ff8fb84" ma:anchorId="fba54fb3-c3e1-fe81-a776-ca4b69148c4d" ma:open="true" ma:isKeyword="false">
      <xsd:complexType>
        <xsd:sequence>
          <xsd:element ref="pc:Terms" minOccurs="0" maxOccurs="1"/>
        </xsd:sequence>
      </xsd:complex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cd1452d-5967-4622-9749-a306807ee3c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1aa794-ada9-4a3e-9c2a-189f245fcbb8"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245bd596-0f8a-4080-98bd-aff5be4fd504}" ma:internalName="TaxCatchAll" ma:showField="CatchAllData" ma:web="5cd1452d-5967-4622-9749-a306807ee3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d1aa794-ada9-4a3e-9c2a-189f245fcbb8" xsi:nil="true"/>
    <lcf76f155ced4ddcb4097134ff3c332f xmlns="38896d1c-d48b-47b1-97a9-761dcde349b0">
      <Terms xmlns="http://schemas.microsoft.com/office/infopath/2007/PartnerControls"/>
    </lcf76f155ced4ddcb4097134ff3c332f>
    <Doc_x002e__x0023_ xmlns="38896d1c-d48b-47b1-97a9-761dcde349b0" xsi:nil="true"/>
  </documentManagement>
</p:properties>
</file>

<file path=customXml/itemProps1.xml><?xml version="1.0" encoding="utf-8"?>
<ds:datastoreItem xmlns:ds="http://schemas.openxmlformats.org/officeDocument/2006/customXml" ds:itemID="{A49A4CBF-2F2A-4A06-BB7B-A69F01B29AD6}">
  <ds:schemaRefs>
    <ds:schemaRef ds:uri="http://schemas.microsoft.com/sharepoint/v3/contenttype/forms"/>
  </ds:schemaRefs>
</ds:datastoreItem>
</file>

<file path=customXml/itemProps2.xml><?xml version="1.0" encoding="utf-8"?>
<ds:datastoreItem xmlns:ds="http://schemas.openxmlformats.org/officeDocument/2006/customXml" ds:itemID="{0C81FB11-F779-49F5-8188-4D0C98FE40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896d1c-d48b-47b1-97a9-761dcde349b0"/>
    <ds:schemaRef ds:uri="5cd1452d-5967-4622-9749-a306807ee3c9"/>
    <ds:schemaRef ds:uri="9d1aa794-ada9-4a3e-9c2a-189f245fcb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D1D5F2C-D676-40E3-BCEB-62F377DE7C4F}">
  <ds:schemaRefs>
    <ds:schemaRef ds:uri="http://schemas.microsoft.com/office/2006/metadata/properties"/>
    <ds:schemaRef ds:uri="http://schemas.microsoft.com/office/infopath/2007/PartnerControls"/>
    <ds:schemaRef ds:uri="d9dd568f-92e7-4aa1-8e50-87aa9ffea924"/>
    <ds:schemaRef ds:uri="9d1aa794-ada9-4a3e-9c2a-189f245fcbb8"/>
    <ds:schemaRef ds:uri="38896d1c-d48b-47b1-97a9-761dcde349b0"/>
  </ds:schemaRefs>
</ds:datastoreItem>
</file>

<file path=docProps/app.xml><?xml version="1.0" encoding="utf-8"?>
<Properties xmlns="http://schemas.openxmlformats.org/officeDocument/2006/extended-properties" xmlns:vt="http://schemas.openxmlformats.org/officeDocument/2006/docPropsVTypes">
  <TotalTime>19099</TotalTime>
  <Words>3599</Words>
  <Application>Microsoft Macintosh PowerPoint</Application>
  <PresentationFormat>Widescreen</PresentationFormat>
  <Paragraphs>222</Paragraphs>
  <Slides>38</Slides>
  <Notes>38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Times New Roman</vt:lpstr>
      <vt:lpstr>Lato</vt:lpstr>
      <vt:lpstr>Arial</vt:lpstr>
      <vt:lpstr>Symbol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Michele Pfeifer</dc:creator>
  <cp:lastModifiedBy>Jonathan W. Gross</cp:lastModifiedBy>
  <cp:revision>86</cp:revision>
  <dcterms:created xsi:type="dcterms:W3CDTF">2023-11-29T19:33:05Z</dcterms:created>
  <dcterms:modified xsi:type="dcterms:W3CDTF">2026-04-30T14:57:07Z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0x0101000CA98D1A91E88F4EA07A1308032786DE</vt:lpwstr>
  </property>
  <property fmtid="{D5CDD505-2E9C-101B-9397-08002B2CF9AE}" pid="3" name="MediaServiceImageTags">
    <vt:lpwstr/>
  </property>
</Properties>
</file>